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5.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8"/>
  </p:notesMasterIdLst>
  <p:sldIdLst>
    <p:sldId id="256" r:id="rId2"/>
    <p:sldId id="257" r:id="rId3"/>
    <p:sldId id="261" r:id="rId4"/>
    <p:sldId id="265" r:id="rId5"/>
    <p:sldId id="266" r:id="rId6"/>
    <p:sldId id="259" r:id="rId7"/>
    <p:sldId id="339" r:id="rId8"/>
    <p:sldId id="271" r:id="rId9"/>
    <p:sldId id="332" r:id="rId10"/>
    <p:sldId id="323" r:id="rId11"/>
    <p:sldId id="310" r:id="rId12"/>
    <p:sldId id="308" r:id="rId13"/>
    <p:sldId id="309" r:id="rId14"/>
    <p:sldId id="290" r:id="rId15"/>
    <p:sldId id="311" r:id="rId16"/>
    <p:sldId id="312" r:id="rId17"/>
    <p:sldId id="340" r:id="rId18"/>
    <p:sldId id="317" r:id="rId19"/>
    <p:sldId id="320" r:id="rId20"/>
    <p:sldId id="267" r:id="rId21"/>
    <p:sldId id="326" r:id="rId22"/>
    <p:sldId id="341" r:id="rId23"/>
    <p:sldId id="325" r:id="rId24"/>
    <p:sldId id="291" r:id="rId25"/>
    <p:sldId id="292" r:id="rId26"/>
    <p:sldId id="296" r:id="rId27"/>
    <p:sldId id="297" r:id="rId28"/>
    <p:sldId id="336" r:id="rId29"/>
    <p:sldId id="331" r:id="rId30"/>
    <p:sldId id="333" r:id="rId31"/>
    <p:sldId id="335" r:id="rId32"/>
    <p:sldId id="303" r:id="rId33"/>
    <p:sldId id="334" r:id="rId34"/>
    <p:sldId id="344" r:id="rId35"/>
    <p:sldId id="337" r:id="rId36"/>
    <p:sldId id="34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85C57A"/>
    <a:srgbClr val="B1BFD9"/>
    <a:srgbClr val="95CF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5772" autoAdjust="0"/>
  </p:normalViewPr>
  <p:slideViewPr>
    <p:cSldViewPr>
      <p:cViewPr>
        <p:scale>
          <a:sx n="59" d="100"/>
          <a:sy n="59" d="100"/>
        </p:scale>
        <p:origin x="-864" y="-360"/>
      </p:cViewPr>
      <p:guideLst>
        <p:guide orient="horz" pos="2160"/>
        <p:guide pos="3840"/>
      </p:guideLst>
    </p:cSldViewPr>
  </p:slideViewPr>
  <p:outlineViewPr>
    <p:cViewPr>
      <p:scale>
        <a:sx n="33" d="100"/>
        <a:sy n="33" d="100"/>
      </p:scale>
      <p:origin x="0" y="496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esktop\Maklumat%20Staf%20Cuti%20Belajar%20Sepenuh%20Masa%20update%20sehingga%20JULAI%20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M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1201422402844804E-3"/>
          <c:y val="0.10589988591660375"/>
          <c:w val="0.90457144469844486"/>
          <c:h val="0.89410000684288216"/>
        </c:manualLayout>
      </c:layout>
      <c:pie3DChart>
        <c:varyColors val="1"/>
        <c:ser>
          <c:idx val="0"/>
          <c:order val="0"/>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1-A52A-4E59-AD83-2EE54884EAED}"/>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3-A52A-4E59-AD83-2EE54884EAED}"/>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4-FF4D-4EBE-901E-EE210D210E45}"/>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3-FF4D-4EBE-901E-EE210D210E45}"/>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9-A52A-4E59-AD83-2EE54884EAED}"/>
              </c:ext>
            </c:extLst>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B-A52A-4E59-AD83-2EE54884EAED}"/>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D-A52A-4E59-AD83-2EE54884EAED}"/>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6-FF4D-4EBE-901E-EE210D210E45}"/>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7-FF4D-4EBE-901E-EE210D210E45}"/>
              </c:ext>
            </c:extLst>
          </c:dPt>
          <c:dPt>
            <c:idx val="9"/>
            <c:bubble3D val="0"/>
            <c:spPr>
              <a:gradFill>
                <a:gsLst>
                  <a:gs pos="100000">
                    <a:schemeClr val="accent4">
                      <a:lumMod val="60000"/>
                      <a:lumMod val="60000"/>
                      <a:lumOff val="40000"/>
                    </a:schemeClr>
                  </a:gs>
                  <a:gs pos="0">
                    <a:schemeClr val="accent4">
                      <a:lumMod val="60000"/>
                    </a:schemeClr>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13-A52A-4E59-AD83-2EE54884EAED}"/>
              </c:ext>
            </c:extLst>
          </c:dPt>
          <c:dPt>
            <c:idx val="10"/>
            <c:bubble3D val="0"/>
            <c:spPr>
              <a:gradFill>
                <a:gsLst>
                  <a:gs pos="100000">
                    <a:schemeClr val="accent5">
                      <a:lumMod val="60000"/>
                      <a:lumMod val="60000"/>
                      <a:lumOff val="40000"/>
                    </a:schemeClr>
                  </a:gs>
                  <a:gs pos="0">
                    <a:schemeClr val="accent5">
                      <a:lumMod val="60000"/>
                    </a:schemeClr>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5-FF4D-4EBE-901E-EE210D210E45}"/>
              </c:ext>
            </c:extLst>
          </c:dPt>
          <c:dPt>
            <c:idx val="11"/>
            <c:bubble3D val="0"/>
            <c:spPr>
              <a:gradFill>
                <a:gsLst>
                  <a:gs pos="100000">
                    <a:schemeClr val="accent6">
                      <a:lumMod val="60000"/>
                      <a:lumMod val="60000"/>
                      <a:lumOff val="40000"/>
                    </a:schemeClr>
                  </a:gs>
                  <a:gs pos="0">
                    <a:schemeClr val="accent6">
                      <a:lumMod val="60000"/>
                    </a:schemeClr>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17-A52A-4E59-AD83-2EE54884EAED}"/>
              </c:ext>
            </c:extLst>
          </c:dPt>
          <c:dPt>
            <c:idx val="12"/>
            <c:bubble3D val="0"/>
            <c:spPr>
              <a:gradFill>
                <a:gsLst>
                  <a:gs pos="100000">
                    <a:schemeClr val="accent1">
                      <a:lumMod val="80000"/>
                      <a:lumOff val="20000"/>
                      <a:lumMod val="60000"/>
                      <a:lumOff val="40000"/>
                    </a:schemeClr>
                  </a:gs>
                  <a:gs pos="0">
                    <a:schemeClr val="accent1">
                      <a:lumMod val="80000"/>
                      <a:lumOff val="20000"/>
                    </a:schemeClr>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19-A52A-4E59-AD83-2EE54884EAED}"/>
              </c:ext>
            </c:extLst>
          </c:dPt>
          <c:dPt>
            <c:idx val="13"/>
            <c:bubble3D val="0"/>
            <c:spPr>
              <a:gradFill>
                <a:gsLst>
                  <a:gs pos="100000">
                    <a:schemeClr val="accent2">
                      <a:lumMod val="80000"/>
                      <a:lumOff val="20000"/>
                      <a:lumMod val="60000"/>
                      <a:lumOff val="40000"/>
                    </a:schemeClr>
                  </a:gs>
                  <a:gs pos="0">
                    <a:schemeClr val="accent2">
                      <a:lumMod val="80000"/>
                      <a:lumOff val="20000"/>
                    </a:schemeClr>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1B-A52A-4E59-AD83-2EE54884EAED}"/>
              </c:ext>
            </c:extLst>
          </c:dPt>
          <c:dPt>
            <c:idx val="14"/>
            <c:bubble3D val="0"/>
            <c:spPr>
              <a:gradFill>
                <a:gsLst>
                  <a:gs pos="100000">
                    <a:schemeClr val="accent3">
                      <a:lumMod val="80000"/>
                      <a:lumOff val="20000"/>
                      <a:lumMod val="60000"/>
                      <a:lumOff val="40000"/>
                    </a:schemeClr>
                  </a:gs>
                  <a:gs pos="0">
                    <a:schemeClr val="accent3">
                      <a:lumMod val="80000"/>
                      <a:lumOff val="20000"/>
                    </a:schemeClr>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2-FF4D-4EBE-901E-EE210D210E45}"/>
              </c:ext>
            </c:extLst>
          </c:dPt>
          <c:dPt>
            <c:idx val="15"/>
            <c:bubble3D val="0"/>
            <c:spPr>
              <a:gradFill>
                <a:gsLst>
                  <a:gs pos="100000">
                    <a:schemeClr val="accent4">
                      <a:lumMod val="80000"/>
                      <a:lumOff val="20000"/>
                      <a:lumMod val="60000"/>
                      <a:lumOff val="40000"/>
                    </a:schemeClr>
                  </a:gs>
                  <a:gs pos="0">
                    <a:schemeClr val="accent4">
                      <a:lumMod val="80000"/>
                      <a:lumOff val="20000"/>
                    </a:schemeClr>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01-FF4D-4EBE-901E-EE210D210E45}"/>
              </c:ext>
            </c:extLst>
          </c:dPt>
          <c:dPt>
            <c:idx val="16"/>
            <c:bubble3D val="0"/>
            <c:spPr>
              <a:gradFill>
                <a:gsLst>
                  <a:gs pos="100000">
                    <a:schemeClr val="accent5">
                      <a:lumMod val="80000"/>
                      <a:lumOff val="20000"/>
                      <a:lumMod val="60000"/>
                      <a:lumOff val="40000"/>
                    </a:schemeClr>
                  </a:gs>
                  <a:gs pos="0">
                    <a:schemeClr val="accent5">
                      <a:lumMod val="80000"/>
                      <a:lumOff val="20000"/>
                    </a:schemeClr>
                  </a:gs>
                </a:gsLst>
                <a:lin ang="5400000" scaled="0"/>
              </a:gradFill>
              <a:ln w="50800">
                <a:solidFill>
                  <a:schemeClr val="lt1"/>
                </a:solidFill>
              </a:ln>
              <a:effectLst/>
              <a:sp3d contourW="50800">
                <a:contourClr>
                  <a:schemeClr val="lt1"/>
                </a:contourClr>
              </a:sp3d>
            </c:spPr>
            <c:extLst xmlns:c16r2="http://schemas.microsoft.com/office/drawing/2015/06/chart">
              <c:ext xmlns:c16="http://schemas.microsoft.com/office/drawing/2014/chart" uri="{C3380CC4-5D6E-409C-BE32-E72D297353CC}">
                <c16:uniqueId val="{00000021-A52A-4E59-AD83-2EE54884EAED}"/>
              </c:ext>
            </c:extLst>
          </c:dPt>
          <c:dLbls>
            <c:dLbl>
              <c:idx val="2"/>
              <c:layout>
                <c:manualLayout>
                  <c:x val="-6.1728395061728392E-3"/>
                  <c:y val="-3.4362149222947731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FF4D-4EBE-901E-EE210D210E45}"/>
                </c:ext>
              </c:extLst>
            </c:dLbl>
            <c:dLbl>
              <c:idx val="3"/>
              <c:layout>
                <c:manualLayout>
                  <c:x val="3.8580246913580245E-2"/>
                  <c:y val="-4.1725466913579388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FF4D-4EBE-901E-EE210D210E45}"/>
                </c:ext>
              </c:extLst>
            </c:dLbl>
            <c:dLbl>
              <c:idx val="7"/>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en-US"/>
                </a:p>
              </c:txPr>
              <c:dLblPos val="outEnd"/>
              <c:showLegendKey val="0"/>
              <c:showVal val="0"/>
              <c:showCatName val="1"/>
              <c:showSerName val="0"/>
              <c:showPercent val="1"/>
              <c:showBubbleSize val="0"/>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n-US"/>
                </a:p>
              </c:txPr>
              <c:dLblPos val="outEnd"/>
              <c:showLegendKey val="0"/>
              <c:showVal val="0"/>
              <c:showCatName val="1"/>
              <c:showSerName val="0"/>
              <c:showPercent val="1"/>
              <c:showBubbleSize val="0"/>
            </c:dLbl>
            <c:dLbl>
              <c:idx val="1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en-US"/>
                </a:p>
              </c:txPr>
              <c:dLblPos val="outEnd"/>
              <c:showLegendKey val="0"/>
              <c:showVal val="0"/>
              <c:showCatName val="1"/>
              <c:showSerName val="0"/>
              <c:showPercent val="1"/>
              <c:showBubbleSize val="0"/>
            </c:dLbl>
            <c:dLbl>
              <c:idx val="14"/>
              <c:layout>
                <c:manualLayout>
                  <c:x val="-2.6234567901234566E-2"/>
                  <c:y val="-1.7181074611473866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FF4D-4EBE-901E-EE210D210E45}"/>
                </c:ext>
              </c:extLst>
            </c:dLbl>
            <c:dLbl>
              <c:idx val="15"/>
              <c:layout>
                <c:manualLayout>
                  <c:x val="3.0864197530863632E-3"/>
                  <c:y val="-2.9453270762526625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FF4D-4EBE-901E-EE210D210E4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Sheet3!$B$61:$B$77</c:f>
              <c:strCache>
                <c:ptCount val="17"/>
                <c:pt idx="0">
                  <c:v>B</c:v>
                </c:pt>
                <c:pt idx="1">
                  <c:v>C</c:v>
                </c:pt>
                <c:pt idx="2">
                  <c:v>D</c:v>
                </c:pt>
                <c:pt idx="3">
                  <c:v>E</c:v>
                </c:pt>
                <c:pt idx="4">
                  <c:v>F</c:v>
                </c:pt>
                <c:pt idx="5">
                  <c:v>G</c:v>
                </c:pt>
                <c:pt idx="6">
                  <c:v>H</c:v>
                </c:pt>
                <c:pt idx="7">
                  <c:v>J</c:v>
                </c:pt>
                <c:pt idx="8">
                  <c:v>K</c:v>
                </c:pt>
                <c:pt idx="9">
                  <c:v>L</c:v>
                </c:pt>
                <c:pt idx="10">
                  <c:v>N</c:v>
                </c:pt>
                <c:pt idx="11">
                  <c:v>Q</c:v>
                </c:pt>
                <c:pt idx="12">
                  <c:v>R</c:v>
                </c:pt>
                <c:pt idx="13">
                  <c:v>S</c:v>
                </c:pt>
                <c:pt idx="14">
                  <c:v>U</c:v>
                </c:pt>
                <c:pt idx="15">
                  <c:v>V</c:v>
                </c:pt>
                <c:pt idx="16">
                  <c:v>W</c:v>
                </c:pt>
              </c:strCache>
            </c:strRef>
          </c:cat>
          <c:val>
            <c:numRef>
              <c:f>Sheet3!$E$61:$E$77</c:f>
              <c:numCache>
                <c:formatCode>General</c:formatCode>
                <c:ptCount val="17"/>
                <c:pt idx="0">
                  <c:v>34</c:v>
                </c:pt>
                <c:pt idx="1">
                  <c:v>149</c:v>
                </c:pt>
                <c:pt idx="2">
                  <c:v>40</c:v>
                </c:pt>
                <c:pt idx="3">
                  <c:v>1</c:v>
                </c:pt>
                <c:pt idx="4">
                  <c:v>173</c:v>
                </c:pt>
                <c:pt idx="5">
                  <c:v>5</c:v>
                </c:pt>
                <c:pt idx="6">
                  <c:v>194</c:v>
                </c:pt>
                <c:pt idx="7">
                  <c:v>539</c:v>
                </c:pt>
                <c:pt idx="8">
                  <c:v>219</c:v>
                </c:pt>
                <c:pt idx="9">
                  <c:v>3</c:v>
                </c:pt>
                <c:pt idx="10">
                  <c:v>1358</c:v>
                </c:pt>
                <c:pt idx="11">
                  <c:v>116</c:v>
                </c:pt>
                <c:pt idx="12">
                  <c:v>5</c:v>
                </c:pt>
                <c:pt idx="13">
                  <c:v>226</c:v>
                </c:pt>
                <c:pt idx="14">
                  <c:v>56</c:v>
                </c:pt>
                <c:pt idx="15">
                  <c:v>3</c:v>
                </c:pt>
                <c:pt idx="16">
                  <c:v>143</c:v>
                </c:pt>
              </c:numCache>
            </c:numRef>
          </c:val>
          <c:extLst xmlns:c16r2="http://schemas.microsoft.com/office/drawing/2015/06/chart">
            <c:ext xmlns:c16="http://schemas.microsoft.com/office/drawing/2014/chart" uri="{C3380CC4-5D6E-409C-BE32-E72D297353CC}">
              <c16:uniqueId val="{00000000-FF4D-4EBE-901E-EE210D210E45}"/>
            </c:ext>
          </c:extLst>
        </c:ser>
        <c:dLbls>
          <c:dLblPos val="outEnd"/>
          <c:showLegendKey val="0"/>
          <c:showVal val="0"/>
          <c:showCatName val="1"/>
          <c:showSerName val="0"/>
          <c:showPercent val="0"/>
          <c:showBubbleSize val="0"/>
          <c:showLeaderLines val="1"/>
        </c:dLbls>
      </c:pie3DChart>
      <c:spPr>
        <a:noFill/>
        <a:ln>
          <a:noFill/>
        </a:ln>
        <a:effectLst/>
      </c:spPr>
    </c:plotArea>
    <c:legend>
      <c:legendPos val="b"/>
      <c:layout>
        <c:manualLayout>
          <c:xMode val="edge"/>
          <c:yMode val="edge"/>
          <c:x val="5.9545109572146843E-2"/>
          <c:y val="0.90277072220811105"/>
          <c:w val="0.90299813426936093"/>
          <c:h val="8.1100245533824389E-2"/>
        </c:manualLayout>
      </c:layout>
      <c:overlay val="0"/>
      <c:spPr>
        <a:solidFill>
          <a:schemeClr val="lt1">
            <a:alpha val="50000"/>
          </a:schemeClr>
        </a:solid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MY"/>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view3D>
      <c:rotX val="20"/>
      <c:rotY val="20"/>
      <c:depthPercent val="100"/>
      <c:rAngAx val="1"/>
    </c:view3D>
    <c:floor>
      <c:thickness val="0"/>
    </c:floor>
    <c:sideWall>
      <c:thickness val="0"/>
    </c:sideWall>
    <c:backWall>
      <c:thickness val="0"/>
    </c:backWall>
    <c:plotArea>
      <c:layout>
        <c:manualLayout>
          <c:layoutTarget val="inner"/>
          <c:xMode val="edge"/>
          <c:yMode val="edge"/>
          <c:x val="0.10015507436570428"/>
          <c:y val="5.1400554097404488E-2"/>
          <c:w val="0.81928937007874014"/>
          <c:h val="0.72112459900845727"/>
        </c:manualLayout>
      </c:layout>
      <c:bar3DChart>
        <c:barDir val="col"/>
        <c:grouping val="clustered"/>
        <c:varyColors val="0"/>
        <c:ser>
          <c:idx val="0"/>
          <c:order val="0"/>
          <c:tx>
            <c:strRef>
              <c:f>Sheet1!$B$15</c:f>
              <c:strCache>
                <c:ptCount val="1"/>
                <c:pt idx="0">
                  <c:v>PPP</c:v>
                </c:pt>
              </c:strCache>
            </c:strRef>
          </c:tx>
          <c:invertIfNegative val="0"/>
          <c:dLbls>
            <c:dLbl>
              <c:idx val="4"/>
              <c:spPr/>
              <c:txPr>
                <a:bodyPr/>
                <a:lstStyle/>
                <a:p>
                  <a:pPr>
                    <a:defRPr sz="1600" b="1"/>
                  </a:pPr>
                  <a:endParaRPr lang="en-US"/>
                </a:p>
              </c:txPr>
              <c:showLegendKey val="0"/>
              <c:showVal val="1"/>
              <c:showCatName val="0"/>
              <c:showSerName val="0"/>
              <c:showPercent val="0"/>
              <c:showBubbleSize val="0"/>
            </c:dLbl>
            <c:dLbl>
              <c:idx val="8"/>
              <c:layout/>
              <c:tx>
                <c:rich>
                  <a:bodyPr/>
                  <a:lstStyle/>
                  <a:p>
                    <a:r>
                      <a:rPr lang="en-US" sz="1600" b="1" smtClean="0"/>
                      <a:t>3264</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54EA-4A16-AFAA-9D480F087EDF}"/>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Sheet1!$A$16:$A$24</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Sheet1!$B$16:$B$24</c:f>
              <c:numCache>
                <c:formatCode>General</c:formatCode>
                <c:ptCount val="9"/>
                <c:pt idx="0">
                  <c:v>3176</c:v>
                </c:pt>
                <c:pt idx="1">
                  <c:v>3229</c:v>
                </c:pt>
                <c:pt idx="2">
                  <c:v>3274</c:v>
                </c:pt>
                <c:pt idx="3">
                  <c:v>3292</c:v>
                </c:pt>
                <c:pt idx="4">
                  <c:v>3340</c:v>
                </c:pt>
                <c:pt idx="5">
                  <c:v>3385</c:v>
                </c:pt>
                <c:pt idx="6">
                  <c:v>3391</c:v>
                </c:pt>
                <c:pt idx="7">
                  <c:v>3268</c:v>
                </c:pt>
                <c:pt idx="8">
                  <c:v>3274</c:v>
                </c:pt>
              </c:numCache>
            </c:numRef>
          </c:val>
          <c:extLst xmlns:c16r2="http://schemas.microsoft.com/office/drawing/2015/06/chart">
            <c:ext xmlns:c16="http://schemas.microsoft.com/office/drawing/2014/chart" uri="{C3380CC4-5D6E-409C-BE32-E72D297353CC}">
              <c16:uniqueId val="{00000001-54EA-4A16-AFAA-9D480F087EDF}"/>
            </c:ext>
          </c:extLst>
        </c:ser>
        <c:ser>
          <c:idx val="1"/>
          <c:order val="1"/>
          <c:tx>
            <c:strRef>
              <c:f>Sheet1!$C$15</c:f>
              <c:strCache>
                <c:ptCount val="1"/>
                <c:pt idx="0">
                  <c:v>Acad</c:v>
                </c:pt>
              </c:strCache>
            </c:strRef>
          </c:tx>
          <c:spPr>
            <a:solidFill>
              <a:schemeClr val="accent3">
                <a:lumMod val="60000"/>
                <a:lumOff val="40000"/>
              </a:schemeClr>
            </a:solidFill>
          </c:spPr>
          <c:invertIfNegative val="0"/>
          <c:dLbls>
            <c:dLbl>
              <c:idx val="0"/>
              <c:layout>
                <c:manualLayout>
                  <c:x val="1.6666666666666666E-2"/>
                  <c:y val="4.428290228876519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54EA-4A16-AFAA-9D480F087EDF}"/>
                </c:ext>
              </c:extLst>
            </c:dLbl>
            <c:dLbl>
              <c:idx val="1"/>
              <c:layout>
                <c:manualLayout>
                  <c:x val="2.1666666666666667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4EA-4A16-AFAA-9D480F087EDF}"/>
                </c:ext>
              </c:extLst>
            </c:dLbl>
            <c:dLbl>
              <c:idx val="2"/>
              <c:layout>
                <c:manualLayout>
                  <c:x val="1.8333333333333333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54EA-4A16-AFAA-9D480F087EDF}"/>
                </c:ext>
              </c:extLst>
            </c:dLbl>
            <c:dLbl>
              <c:idx val="3"/>
              <c:layout>
                <c:manualLayout>
                  <c:x val="2.1666666666666667E-2"/>
                  <c:y val="0"/>
                </c:manualLayout>
              </c:layout>
              <c:spPr/>
              <c:txPr>
                <a:bodyPr/>
                <a:lstStyle/>
                <a:p>
                  <a:pPr>
                    <a:defRPr sz="1600" b="1"/>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ACD-4D19-9FDF-8C9D31EFF41B}"/>
                </c:ext>
              </c:extLst>
            </c:dLbl>
            <c:dLbl>
              <c:idx val="4"/>
              <c:layout>
                <c:manualLayout>
                  <c:x val="1.6666535433070867E-2"/>
                  <c:y val="-7.246376811594158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54EA-4A16-AFAA-9D480F087EDF}"/>
                </c:ext>
              </c:extLst>
            </c:dLbl>
            <c:dLbl>
              <c:idx val="5"/>
              <c:layout>
                <c:manualLayout>
                  <c:x val="0.02"/>
                  <c:y val="4.428290228876519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54EA-4A16-AFAA-9D480F087EDF}"/>
                </c:ext>
              </c:extLst>
            </c:dLbl>
            <c:dLbl>
              <c:idx val="6"/>
              <c:layout>
                <c:manualLayout>
                  <c:x val="1.4999999999999999E-2"/>
                  <c:y val="-4.83091787439613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54EA-4A16-AFAA-9D480F087EDF}"/>
                </c:ext>
              </c:extLst>
            </c:dLbl>
            <c:dLbl>
              <c:idx val="7"/>
              <c:layout>
                <c:manualLayout>
                  <c:x val="1.944444444444444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54EA-4A16-AFAA-9D480F087EDF}"/>
                </c:ext>
              </c:extLst>
            </c:dLbl>
            <c:dLbl>
              <c:idx val="8"/>
              <c:layout>
                <c:manualLayout>
                  <c:x val="1.3333333333333334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54EA-4A16-AFAA-9D480F087EDF}"/>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Sheet1!$A$16:$A$24</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Sheet1!$C$16:$C$24</c:f>
              <c:numCache>
                <c:formatCode>General</c:formatCode>
                <c:ptCount val="9"/>
                <c:pt idx="0">
                  <c:v>2005</c:v>
                </c:pt>
                <c:pt idx="1">
                  <c:v>2075</c:v>
                </c:pt>
                <c:pt idx="2">
                  <c:v>2077</c:v>
                </c:pt>
                <c:pt idx="3">
                  <c:v>2074</c:v>
                </c:pt>
                <c:pt idx="4">
                  <c:v>2018</c:v>
                </c:pt>
                <c:pt idx="5">
                  <c:v>1983</c:v>
                </c:pt>
                <c:pt idx="6">
                  <c:v>1949</c:v>
                </c:pt>
                <c:pt idx="7">
                  <c:v>1803</c:v>
                </c:pt>
                <c:pt idx="8">
                  <c:v>1736</c:v>
                </c:pt>
              </c:numCache>
            </c:numRef>
          </c:val>
          <c:extLst xmlns:c16r2="http://schemas.microsoft.com/office/drawing/2015/06/chart">
            <c:ext xmlns:c16="http://schemas.microsoft.com/office/drawing/2014/chart" uri="{C3380CC4-5D6E-409C-BE32-E72D297353CC}">
              <c16:uniqueId val="{0000000B-54EA-4A16-AFAA-9D480F087EDF}"/>
            </c:ext>
          </c:extLst>
        </c:ser>
        <c:dLbls>
          <c:showLegendKey val="0"/>
          <c:showVal val="0"/>
          <c:showCatName val="0"/>
          <c:showSerName val="0"/>
          <c:showPercent val="0"/>
          <c:showBubbleSize val="0"/>
        </c:dLbls>
        <c:gapWidth val="150"/>
        <c:shape val="cylinder"/>
        <c:axId val="170817792"/>
        <c:axId val="170823680"/>
        <c:axId val="0"/>
      </c:bar3DChart>
      <c:catAx>
        <c:axId val="170817792"/>
        <c:scaling>
          <c:orientation val="minMax"/>
        </c:scaling>
        <c:delete val="0"/>
        <c:axPos val="b"/>
        <c:numFmt formatCode="General" sourceLinked="1"/>
        <c:majorTickMark val="out"/>
        <c:minorTickMark val="none"/>
        <c:tickLblPos val="nextTo"/>
        <c:txPr>
          <a:bodyPr/>
          <a:lstStyle/>
          <a:p>
            <a:pPr>
              <a:defRPr sz="1600" b="1"/>
            </a:pPr>
            <a:endParaRPr lang="en-US"/>
          </a:p>
        </c:txPr>
        <c:crossAx val="170823680"/>
        <c:crosses val="autoZero"/>
        <c:auto val="1"/>
        <c:lblAlgn val="ctr"/>
        <c:lblOffset val="100"/>
        <c:noMultiLvlLbl val="0"/>
      </c:catAx>
      <c:valAx>
        <c:axId val="170823680"/>
        <c:scaling>
          <c:orientation val="minMax"/>
          <c:max val="4000"/>
        </c:scaling>
        <c:delete val="0"/>
        <c:axPos val="l"/>
        <c:majorGridlines>
          <c:spPr>
            <a:ln>
              <a:noFill/>
            </a:ln>
          </c:spPr>
        </c:majorGridlines>
        <c:numFmt formatCode="General" sourceLinked="1"/>
        <c:majorTickMark val="out"/>
        <c:minorTickMark val="none"/>
        <c:tickLblPos val="nextTo"/>
        <c:txPr>
          <a:bodyPr/>
          <a:lstStyle/>
          <a:p>
            <a:pPr>
              <a:defRPr sz="1400" b="1"/>
            </a:pPr>
            <a:endParaRPr lang="en-US"/>
          </a:p>
        </c:txPr>
        <c:crossAx val="170817792"/>
        <c:crosses val="autoZero"/>
        <c:crossBetween val="between"/>
      </c:valAx>
    </c:plotArea>
    <c:legend>
      <c:legendPos val="b"/>
      <c:layout>
        <c:manualLayout>
          <c:xMode val="edge"/>
          <c:yMode val="edge"/>
          <c:x val="0.42242408334994025"/>
          <c:y val="0.88566510707900648"/>
          <c:w val="0.14972935648742283"/>
          <c:h val="6.1194796302636086E-2"/>
        </c:manualLayout>
      </c:layout>
      <c:overlay val="0"/>
      <c:txPr>
        <a:bodyPr/>
        <a:lstStyle/>
        <a:p>
          <a:pPr>
            <a:defRPr sz="1600"/>
          </a:pPr>
          <a:endParaRPr lang="en-US"/>
        </a:p>
      </c:txPr>
    </c:legend>
    <c:plotVisOnly val="1"/>
    <c:dispBlanksAs val="gap"/>
    <c:showDLblsOverMax val="0"/>
  </c:chart>
  <c:spPr>
    <a:scene3d>
      <a:camera prst="orthographicFront"/>
      <a:lightRig rig="threePt" dir="t"/>
    </a:scene3d>
    <a:sp3d prstMaterial="dkEdge"/>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MY"/>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b="1" i="0" u="none" strike="noStrike" kern="1200" baseline="0">
                <a:solidFill>
                  <a:srgbClr val="002060"/>
                </a:solidFill>
                <a:effectLst/>
                <a:latin typeface="+mn-lt"/>
                <a:ea typeface="+mn-ea"/>
                <a:cs typeface="+mn-cs"/>
              </a:defRPr>
            </a:pPr>
            <a:r>
              <a:rPr lang="en-US" b="1">
                <a:solidFill>
                  <a:srgbClr val="002060"/>
                </a:solidFill>
              </a:rPr>
              <a:t>Administrators by Grade</a:t>
            </a:r>
          </a:p>
        </c:rich>
      </c:tx>
      <c:layout/>
      <c:overlay val="0"/>
      <c:spPr>
        <a:noFill/>
        <a:ln>
          <a:noFill/>
        </a:ln>
        <a:effectLst/>
      </c:spPr>
    </c:title>
    <c:autoTitleDeleted val="0"/>
    <c:plotArea>
      <c:layout>
        <c:manualLayout>
          <c:layoutTarget val="inner"/>
          <c:xMode val="edge"/>
          <c:yMode val="edge"/>
          <c:x val="5.2083322653518158E-2"/>
          <c:y val="0.19895851560221639"/>
          <c:w val="0.94270834508112999"/>
          <c:h val="0.6727693934091572"/>
        </c:manualLayout>
      </c:layout>
      <c:barChart>
        <c:barDir val="col"/>
        <c:grouping val="clustered"/>
        <c:varyColors val="0"/>
        <c:ser>
          <c:idx val="0"/>
          <c:order val="0"/>
          <c:tx>
            <c:strRef>
              <c:f>Sheet2!$K$54</c:f>
              <c:strCache>
                <c:ptCount val="1"/>
                <c:pt idx="0">
                  <c:v>Grand Total</c:v>
                </c:pt>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Sheet2!$A$55:$A$67</c:f>
              <c:strCache>
                <c:ptCount val="13"/>
                <c:pt idx="0">
                  <c:v>E</c:v>
                </c:pt>
                <c:pt idx="1">
                  <c:v>K</c:v>
                </c:pt>
                <c:pt idx="2">
                  <c:v>L</c:v>
                </c:pt>
                <c:pt idx="3">
                  <c:v>V</c:v>
                </c:pt>
                <c:pt idx="4">
                  <c:v>B</c:v>
                </c:pt>
                <c:pt idx="5">
                  <c:v>U</c:v>
                </c:pt>
                <c:pt idx="6">
                  <c:v>C</c:v>
                </c:pt>
                <c:pt idx="7">
                  <c:v>W</c:v>
                </c:pt>
                <c:pt idx="8">
                  <c:v>J</c:v>
                </c:pt>
                <c:pt idx="9">
                  <c:v>F</c:v>
                </c:pt>
                <c:pt idx="10">
                  <c:v>S</c:v>
                </c:pt>
                <c:pt idx="11">
                  <c:v>Q</c:v>
                </c:pt>
                <c:pt idx="12">
                  <c:v>N</c:v>
                </c:pt>
              </c:strCache>
            </c:strRef>
          </c:cat>
          <c:val>
            <c:numRef>
              <c:f>Sheet2!$K$55:$K$67</c:f>
              <c:numCache>
                <c:formatCode>General</c:formatCode>
                <c:ptCount val="13"/>
                <c:pt idx="0">
                  <c:v>1</c:v>
                </c:pt>
                <c:pt idx="1">
                  <c:v>3</c:v>
                </c:pt>
                <c:pt idx="2">
                  <c:v>3</c:v>
                </c:pt>
                <c:pt idx="3">
                  <c:v>3</c:v>
                </c:pt>
                <c:pt idx="4">
                  <c:v>4</c:v>
                </c:pt>
                <c:pt idx="5">
                  <c:v>9</c:v>
                </c:pt>
                <c:pt idx="6">
                  <c:v>19</c:v>
                </c:pt>
                <c:pt idx="7">
                  <c:v>36</c:v>
                </c:pt>
                <c:pt idx="8">
                  <c:v>47</c:v>
                </c:pt>
                <c:pt idx="9">
                  <c:v>53</c:v>
                </c:pt>
                <c:pt idx="10">
                  <c:v>74</c:v>
                </c:pt>
                <c:pt idx="11">
                  <c:v>107</c:v>
                </c:pt>
                <c:pt idx="12">
                  <c:v>165</c:v>
                </c:pt>
              </c:numCache>
            </c:numRef>
          </c:val>
          <c:extLst xmlns:c16r2="http://schemas.microsoft.com/office/drawing/2015/06/chart">
            <c:ext xmlns:c16="http://schemas.microsoft.com/office/drawing/2014/chart" uri="{C3380CC4-5D6E-409C-BE32-E72D297353CC}">
              <c16:uniqueId val="{00000000-203F-474A-AC0D-319472A10EC1}"/>
            </c:ext>
          </c:extLst>
        </c:ser>
        <c:dLbls>
          <c:dLblPos val="inEnd"/>
          <c:showLegendKey val="0"/>
          <c:showVal val="1"/>
          <c:showCatName val="0"/>
          <c:showSerName val="0"/>
          <c:showPercent val="0"/>
          <c:showBubbleSize val="0"/>
        </c:dLbls>
        <c:gapWidth val="41"/>
        <c:axId val="171126144"/>
        <c:axId val="171140224"/>
      </c:barChart>
      <c:catAx>
        <c:axId val="1711261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lumMod val="65000"/>
                    <a:lumOff val="35000"/>
                  </a:schemeClr>
                </a:solidFill>
                <a:effectLst/>
                <a:latin typeface="+mn-lt"/>
                <a:ea typeface="+mn-ea"/>
                <a:cs typeface="+mn-cs"/>
              </a:defRPr>
            </a:pPr>
            <a:endParaRPr lang="en-US"/>
          </a:p>
        </c:txPr>
        <c:crossAx val="171140224"/>
        <c:crosses val="autoZero"/>
        <c:auto val="1"/>
        <c:lblAlgn val="ctr"/>
        <c:lblOffset val="100"/>
        <c:noMultiLvlLbl val="0"/>
      </c:catAx>
      <c:valAx>
        <c:axId val="171140224"/>
        <c:scaling>
          <c:orientation val="minMax"/>
        </c:scaling>
        <c:delete val="1"/>
        <c:axPos val="l"/>
        <c:numFmt formatCode="General" sourceLinked="1"/>
        <c:majorTickMark val="none"/>
        <c:minorTickMark val="none"/>
        <c:tickLblPos val="nextTo"/>
        <c:crossAx val="17112614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MY"/>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Sheet1!$B$59:$B$60</c:f>
              <c:strCache>
                <c:ptCount val="1"/>
                <c:pt idx="0">
                  <c:v>41</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Sheet1!$A$61:$A$72</c:f>
              <c:strCache>
                <c:ptCount val="12"/>
                <c:pt idx="0">
                  <c:v>E</c:v>
                </c:pt>
                <c:pt idx="1">
                  <c:v>K</c:v>
                </c:pt>
                <c:pt idx="2">
                  <c:v>L</c:v>
                </c:pt>
                <c:pt idx="3">
                  <c:v>B</c:v>
                </c:pt>
                <c:pt idx="4">
                  <c:v>U</c:v>
                </c:pt>
                <c:pt idx="5">
                  <c:v>C</c:v>
                </c:pt>
                <c:pt idx="6">
                  <c:v>W</c:v>
                </c:pt>
                <c:pt idx="7">
                  <c:v>J</c:v>
                </c:pt>
                <c:pt idx="8">
                  <c:v>F</c:v>
                </c:pt>
                <c:pt idx="9">
                  <c:v>S</c:v>
                </c:pt>
                <c:pt idx="10">
                  <c:v>Q</c:v>
                </c:pt>
                <c:pt idx="11">
                  <c:v>N</c:v>
                </c:pt>
              </c:strCache>
            </c:strRef>
          </c:cat>
          <c:val>
            <c:numRef>
              <c:f>Sheet1!$B$61:$B$72</c:f>
              <c:numCache>
                <c:formatCode>General</c:formatCode>
                <c:ptCount val="12"/>
                <c:pt idx="0">
                  <c:v>1</c:v>
                </c:pt>
                <c:pt idx="1">
                  <c:v>1</c:v>
                </c:pt>
                <c:pt idx="2">
                  <c:v>2</c:v>
                </c:pt>
                <c:pt idx="3">
                  <c:v>2</c:v>
                </c:pt>
                <c:pt idx="5">
                  <c:v>8</c:v>
                </c:pt>
                <c:pt idx="6">
                  <c:v>18</c:v>
                </c:pt>
                <c:pt idx="7">
                  <c:v>18</c:v>
                </c:pt>
                <c:pt idx="8">
                  <c:v>8</c:v>
                </c:pt>
                <c:pt idx="9">
                  <c:v>25</c:v>
                </c:pt>
                <c:pt idx="10">
                  <c:v>75</c:v>
                </c:pt>
                <c:pt idx="11">
                  <c:v>54</c:v>
                </c:pt>
              </c:numCache>
            </c:numRef>
          </c:val>
          <c:extLst xmlns:c16r2="http://schemas.microsoft.com/office/drawing/2015/06/chart">
            <c:ext xmlns:c16="http://schemas.microsoft.com/office/drawing/2014/chart" uri="{C3380CC4-5D6E-409C-BE32-E72D297353CC}">
              <c16:uniqueId val="{00000000-6E2D-426B-9D41-52370505F315}"/>
            </c:ext>
          </c:extLst>
        </c:ser>
        <c:ser>
          <c:idx val="1"/>
          <c:order val="1"/>
          <c:tx>
            <c:strRef>
              <c:f>Sheet1!$C$59:$C$60</c:f>
              <c:strCache>
                <c:ptCount val="1"/>
                <c:pt idx="0">
                  <c:v>43</c:v>
                </c:pt>
              </c:strCache>
            </c:strRef>
          </c:tx>
          <c:invertIfNegative val="0"/>
          <c:cat>
            <c:strRef>
              <c:f>Sheet1!$A$61:$A$72</c:f>
              <c:strCache>
                <c:ptCount val="12"/>
                <c:pt idx="0">
                  <c:v>E</c:v>
                </c:pt>
                <c:pt idx="1">
                  <c:v>K</c:v>
                </c:pt>
                <c:pt idx="2">
                  <c:v>L</c:v>
                </c:pt>
                <c:pt idx="3">
                  <c:v>B</c:v>
                </c:pt>
                <c:pt idx="4">
                  <c:v>U</c:v>
                </c:pt>
                <c:pt idx="5">
                  <c:v>C</c:v>
                </c:pt>
                <c:pt idx="6">
                  <c:v>W</c:v>
                </c:pt>
                <c:pt idx="7">
                  <c:v>J</c:v>
                </c:pt>
                <c:pt idx="8">
                  <c:v>F</c:v>
                </c:pt>
                <c:pt idx="9">
                  <c:v>S</c:v>
                </c:pt>
                <c:pt idx="10">
                  <c:v>Q</c:v>
                </c:pt>
                <c:pt idx="11">
                  <c:v>N</c:v>
                </c:pt>
              </c:strCache>
            </c:strRef>
          </c:cat>
          <c:val>
            <c:numRef>
              <c:f>Sheet1!$C$61:$C$72</c:f>
              <c:numCache>
                <c:formatCode>General</c:formatCode>
                <c:ptCount val="12"/>
                <c:pt idx="4">
                  <c:v>4</c:v>
                </c:pt>
              </c:numCache>
            </c:numRef>
          </c:val>
          <c:extLst xmlns:c16r2="http://schemas.microsoft.com/office/drawing/2015/06/chart">
            <c:ext xmlns:c16="http://schemas.microsoft.com/office/drawing/2014/chart" uri="{C3380CC4-5D6E-409C-BE32-E72D297353CC}">
              <c16:uniqueId val="{00000001-6E2D-426B-9D41-52370505F315}"/>
            </c:ext>
          </c:extLst>
        </c:ser>
        <c:ser>
          <c:idx val="2"/>
          <c:order val="2"/>
          <c:tx>
            <c:strRef>
              <c:f>Sheet1!$D$59:$D$60</c:f>
              <c:strCache>
                <c:ptCount val="1"/>
                <c:pt idx="0">
                  <c:v>44</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Sheet1!$A$61:$A$72</c:f>
              <c:strCache>
                <c:ptCount val="12"/>
                <c:pt idx="0">
                  <c:v>E</c:v>
                </c:pt>
                <c:pt idx="1">
                  <c:v>K</c:v>
                </c:pt>
                <c:pt idx="2">
                  <c:v>L</c:v>
                </c:pt>
                <c:pt idx="3">
                  <c:v>B</c:v>
                </c:pt>
                <c:pt idx="4">
                  <c:v>U</c:v>
                </c:pt>
                <c:pt idx="5">
                  <c:v>C</c:v>
                </c:pt>
                <c:pt idx="6">
                  <c:v>W</c:v>
                </c:pt>
                <c:pt idx="7">
                  <c:v>J</c:v>
                </c:pt>
                <c:pt idx="8">
                  <c:v>F</c:v>
                </c:pt>
                <c:pt idx="9">
                  <c:v>S</c:v>
                </c:pt>
                <c:pt idx="10">
                  <c:v>Q</c:v>
                </c:pt>
                <c:pt idx="11">
                  <c:v>N</c:v>
                </c:pt>
              </c:strCache>
            </c:strRef>
          </c:cat>
          <c:val>
            <c:numRef>
              <c:f>Sheet1!$D$61:$D$72</c:f>
              <c:numCache>
                <c:formatCode>General</c:formatCode>
                <c:ptCount val="12"/>
                <c:pt idx="1">
                  <c:v>1</c:v>
                </c:pt>
                <c:pt idx="3">
                  <c:v>2</c:v>
                </c:pt>
                <c:pt idx="4">
                  <c:v>1</c:v>
                </c:pt>
                <c:pt idx="5">
                  <c:v>11</c:v>
                </c:pt>
                <c:pt idx="6">
                  <c:v>9</c:v>
                </c:pt>
                <c:pt idx="7">
                  <c:v>18</c:v>
                </c:pt>
                <c:pt idx="8">
                  <c:v>38</c:v>
                </c:pt>
                <c:pt idx="9">
                  <c:v>32</c:v>
                </c:pt>
                <c:pt idx="10">
                  <c:v>30</c:v>
                </c:pt>
                <c:pt idx="11">
                  <c:v>65</c:v>
                </c:pt>
              </c:numCache>
            </c:numRef>
          </c:val>
          <c:extLst xmlns:c16r2="http://schemas.microsoft.com/office/drawing/2015/06/chart">
            <c:ext xmlns:c16="http://schemas.microsoft.com/office/drawing/2014/chart" uri="{C3380CC4-5D6E-409C-BE32-E72D297353CC}">
              <c16:uniqueId val="{00000002-6E2D-426B-9D41-52370505F315}"/>
            </c:ext>
          </c:extLst>
        </c:ser>
        <c:ser>
          <c:idx val="3"/>
          <c:order val="3"/>
          <c:tx>
            <c:strRef>
              <c:f>Sheet1!$E$59:$E$60</c:f>
              <c:strCache>
                <c:ptCount val="1"/>
                <c:pt idx="0">
                  <c:v>48</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Sheet1!$A$61:$A$72</c:f>
              <c:strCache>
                <c:ptCount val="12"/>
                <c:pt idx="0">
                  <c:v>E</c:v>
                </c:pt>
                <c:pt idx="1">
                  <c:v>K</c:v>
                </c:pt>
                <c:pt idx="2">
                  <c:v>L</c:v>
                </c:pt>
                <c:pt idx="3">
                  <c:v>B</c:v>
                </c:pt>
                <c:pt idx="4">
                  <c:v>U</c:v>
                </c:pt>
                <c:pt idx="5">
                  <c:v>C</c:v>
                </c:pt>
                <c:pt idx="6">
                  <c:v>W</c:v>
                </c:pt>
                <c:pt idx="7">
                  <c:v>J</c:v>
                </c:pt>
                <c:pt idx="8">
                  <c:v>F</c:v>
                </c:pt>
                <c:pt idx="9">
                  <c:v>S</c:v>
                </c:pt>
                <c:pt idx="10">
                  <c:v>Q</c:v>
                </c:pt>
                <c:pt idx="11">
                  <c:v>N</c:v>
                </c:pt>
              </c:strCache>
            </c:strRef>
          </c:cat>
          <c:val>
            <c:numRef>
              <c:f>Sheet1!$E$61:$E$72</c:f>
              <c:numCache>
                <c:formatCode>General</c:formatCode>
                <c:ptCount val="12"/>
                <c:pt idx="1">
                  <c:v>1</c:v>
                </c:pt>
                <c:pt idx="6">
                  <c:v>4</c:v>
                </c:pt>
                <c:pt idx="7">
                  <c:v>9</c:v>
                </c:pt>
                <c:pt idx="8">
                  <c:v>2</c:v>
                </c:pt>
                <c:pt idx="9">
                  <c:v>11</c:v>
                </c:pt>
                <c:pt idx="10">
                  <c:v>2</c:v>
                </c:pt>
                <c:pt idx="11">
                  <c:v>32</c:v>
                </c:pt>
              </c:numCache>
            </c:numRef>
          </c:val>
          <c:extLst xmlns:c16r2="http://schemas.microsoft.com/office/drawing/2015/06/chart">
            <c:ext xmlns:c16="http://schemas.microsoft.com/office/drawing/2014/chart" uri="{C3380CC4-5D6E-409C-BE32-E72D297353CC}">
              <c16:uniqueId val="{00000003-6E2D-426B-9D41-52370505F315}"/>
            </c:ext>
          </c:extLst>
        </c:ser>
        <c:ser>
          <c:idx val="4"/>
          <c:order val="4"/>
          <c:tx>
            <c:strRef>
              <c:f>Sheet1!$F$59:$F$60</c:f>
              <c:strCache>
                <c:ptCount val="1"/>
                <c:pt idx="0">
                  <c:v>51</c:v>
                </c:pt>
              </c:strCache>
            </c:strRef>
          </c:tx>
          <c:invertIfNegative val="0"/>
          <c:cat>
            <c:strRef>
              <c:f>Sheet1!$A$61:$A$72</c:f>
              <c:strCache>
                <c:ptCount val="12"/>
                <c:pt idx="0">
                  <c:v>E</c:v>
                </c:pt>
                <c:pt idx="1">
                  <c:v>K</c:v>
                </c:pt>
                <c:pt idx="2">
                  <c:v>L</c:v>
                </c:pt>
                <c:pt idx="3">
                  <c:v>B</c:v>
                </c:pt>
                <c:pt idx="4">
                  <c:v>U</c:v>
                </c:pt>
                <c:pt idx="5">
                  <c:v>C</c:v>
                </c:pt>
                <c:pt idx="6">
                  <c:v>W</c:v>
                </c:pt>
                <c:pt idx="7">
                  <c:v>J</c:v>
                </c:pt>
                <c:pt idx="8">
                  <c:v>F</c:v>
                </c:pt>
                <c:pt idx="9">
                  <c:v>S</c:v>
                </c:pt>
                <c:pt idx="10">
                  <c:v>Q</c:v>
                </c:pt>
                <c:pt idx="11">
                  <c:v>N</c:v>
                </c:pt>
              </c:strCache>
            </c:strRef>
          </c:cat>
          <c:val>
            <c:numRef>
              <c:f>Sheet1!$F$61:$F$72</c:f>
              <c:numCache>
                <c:formatCode>General</c:formatCode>
                <c:ptCount val="12"/>
                <c:pt idx="4">
                  <c:v>1</c:v>
                </c:pt>
              </c:numCache>
            </c:numRef>
          </c:val>
          <c:extLst xmlns:c16r2="http://schemas.microsoft.com/office/drawing/2015/06/chart">
            <c:ext xmlns:c16="http://schemas.microsoft.com/office/drawing/2014/chart" uri="{C3380CC4-5D6E-409C-BE32-E72D297353CC}">
              <c16:uniqueId val="{00000004-6E2D-426B-9D41-52370505F315}"/>
            </c:ext>
          </c:extLst>
        </c:ser>
        <c:ser>
          <c:idx val="5"/>
          <c:order val="5"/>
          <c:tx>
            <c:strRef>
              <c:f>Sheet1!$G$59:$G$60</c:f>
              <c:strCache>
                <c:ptCount val="1"/>
                <c:pt idx="0">
                  <c:v>52</c:v>
                </c:pt>
              </c:strCache>
            </c:strRef>
          </c:tx>
          <c:invertIfNegative val="0"/>
          <c:cat>
            <c:strRef>
              <c:f>Sheet1!$A$61:$A$72</c:f>
              <c:strCache>
                <c:ptCount val="12"/>
                <c:pt idx="0">
                  <c:v>E</c:v>
                </c:pt>
                <c:pt idx="1">
                  <c:v>K</c:v>
                </c:pt>
                <c:pt idx="2">
                  <c:v>L</c:v>
                </c:pt>
                <c:pt idx="3">
                  <c:v>B</c:v>
                </c:pt>
                <c:pt idx="4">
                  <c:v>U</c:v>
                </c:pt>
                <c:pt idx="5">
                  <c:v>C</c:v>
                </c:pt>
                <c:pt idx="6">
                  <c:v>W</c:v>
                </c:pt>
                <c:pt idx="7">
                  <c:v>J</c:v>
                </c:pt>
                <c:pt idx="8">
                  <c:v>F</c:v>
                </c:pt>
                <c:pt idx="9">
                  <c:v>S</c:v>
                </c:pt>
                <c:pt idx="10">
                  <c:v>Q</c:v>
                </c:pt>
                <c:pt idx="11">
                  <c:v>N</c:v>
                </c:pt>
              </c:strCache>
            </c:strRef>
          </c:cat>
          <c:val>
            <c:numRef>
              <c:f>Sheet1!$G$61:$G$72</c:f>
              <c:numCache>
                <c:formatCode>General</c:formatCode>
                <c:ptCount val="12"/>
                <c:pt idx="4">
                  <c:v>1</c:v>
                </c:pt>
                <c:pt idx="6">
                  <c:v>3</c:v>
                </c:pt>
                <c:pt idx="7">
                  <c:v>1</c:v>
                </c:pt>
                <c:pt idx="8">
                  <c:v>4</c:v>
                </c:pt>
                <c:pt idx="9">
                  <c:v>4</c:v>
                </c:pt>
                <c:pt idx="11">
                  <c:v>9</c:v>
                </c:pt>
              </c:numCache>
            </c:numRef>
          </c:val>
          <c:extLst xmlns:c16r2="http://schemas.microsoft.com/office/drawing/2015/06/chart">
            <c:ext xmlns:c16="http://schemas.microsoft.com/office/drawing/2014/chart" uri="{C3380CC4-5D6E-409C-BE32-E72D297353CC}">
              <c16:uniqueId val="{00000005-6E2D-426B-9D41-52370505F315}"/>
            </c:ext>
          </c:extLst>
        </c:ser>
        <c:ser>
          <c:idx val="6"/>
          <c:order val="6"/>
          <c:tx>
            <c:strRef>
              <c:f>Sheet1!$H$59:$H$60</c:f>
              <c:strCache>
                <c:ptCount val="1"/>
                <c:pt idx="0">
                  <c:v>54</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Sheet1!$A$61:$A$72</c:f>
              <c:strCache>
                <c:ptCount val="12"/>
                <c:pt idx="0">
                  <c:v>E</c:v>
                </c:pt>
                <c:pt idx="1">
                  <c:v>K</c:v>
                </c:pt>
                <c:pt idx="2">
                  <c:v>L</c:v>
                </c:pt>
                <c:pt idx="3">
                  <c:v>B</c:v>
                </c:pt>
                <c:pt idx="4">
                  <c:v>U</c:v>
                </c:pt>
                <c:pt idx="5">
                  <c:v>C</c:v>
                </c:pt>
                <c:pt idx="6">
                  <c:v>W</c:v>
                </c:pt>
                <c:pt idx="7">
                  <c:v>J</c:v>
                </c:pt>
                <c:pt idx="8">
                  <c:v>F</c:v>
                </c:pt>
                <c:pt idx="9">
                  <c:v>S</c:v>
                </c:pt>
                <c:pt idx="10">
                  <c:v>Q</c:v>
                </c:pt>
                <c:pt idx="11">
                  <c:v>N</c:v>
                </c:pt>
              </c:strCache>
            </c:strRef>
          </c:cat>
          <c:val>
            <c:numRef>
              <c:f>Sheet1!$H$61:$H$72</c:f>
              <c:numCache>
                <c:formatCode>General</c:formatCode>
                <c:ptCount val="12"/>
                <c:pt idx="2">
                  <c:v>1</c:v>
                </c:pt>
                <c:pt idx="4">
                  <c:v>2</c:v>
                </c:pt>
                <c:pt idx="6">
                  <c:v>2</c:v>
                </c:pt>
                <c:pt idx="7">
                  <c:v>1</c:v>
                </c:pt>
                <c:pt idx="8">
                  <c:v>1</c:v>
                </c:pt>
                <c:pt idx="9">
                  <c:v>2</c:v>
                </c:pt>
                <c:pt idx="11">
                  <c:v>5</c:v>
                </c:pt>
              </c:numCache>
            </c:numRef>
          </c:val>
          <c:extLst xmlns:c16r2="http://schemas.microsoft.com/office/drawing/2015/06/chart">
            <c:ext xmlns:c16="http://schemas.microsoft.com/office/drawing/2014/chart" uri="{C3380CC4-5D6E-409C-BE32-E72D297353CC}">
              <c16:uniqueId val="{00000006-6E2D-426B-9D41-52370505F315}"/>
            </c:ext>
          </c:extLst>
        </c:ser>
        <c:ser>
          <c:idx val="7"/>
          <c:order val="7"/>
          <c:tx>
            <c:strRef>
              <c:f>Sheet1!$I$59:$I$60</c:f>
              <c:strCache>
                <c:ptCount val="1"/>
                <c:pt idx="0">
                  <c:v>VU06 /07</c:v>
                </c:pt>
              </c:strCache>
            </c:strRef>
          </c:tx>
          <c:invertIfNegative val="0"/>
          <c:cat>
            <c:strRef>
              <c:f>Sheet1!$A$61:$A$72</c:f>
              <c:strCache>
                <c:ptCount val="12"/>
                <c:pt idx="0">
                  <c:v>E</c:v>
                </c:pt>
                <c:pt idx="1">
                  <c:v>K</c:v>
                </c:pt>
                <c:pt idx="2">
                  <c:v>L</c:v>
                </c:pt>
                <c:pt idx="3">
                  <c:v>B</c:v>
                </c:pt>
                <c:pt idx="4">
                  <c:v>U</c:v>
                </c:pt>
                <c:pt idx="5">
                  <c:v>C</c:v>
                </c:pt>
                <c:pt idx="6">
                  <c:v>W</c:v>
                </c:pt>
                <c:pt idx="7">
                  <c:v>J</c:v>
                </c:pt>
                <c:pt idx="8">
                  <c:v>F</c:v>
                </c:pt>
                <c:pt idx="9">
                  <c:v>S</c:v>
                </c:pt>
                <c:pt idx="10">
                  <c:v>Q</c:v>
                </c:pt>
                <c:pt idx="11">
                  <c:v>N</c:v>
                </c:pt>
              </c:strCache>
            </c:strRef>
          </c:cat>
          <c:val>
            <c:numRef>
              <c:f>Sheet1!$I$61:$I$72</c:f>
              <c:numCache>
                <c:formatCode>General</c:formatCode>
                <c:ptCount val="12"/>
                <c:pt idx="9">
                  <c:v>1</c:v>
                </c:pt>
                <c:pt idx="11">
                  <c:v>2</c:v>
                </c:pt>
              </c:numCache>
            </c:numRef>
          </c:val>
          <c:extLst xmlns:c16r2="http://schemas.microsoft.com/office/drawing/2015/06/chart">
            <c:ext xmlns:c16="http://schemas.microsoft.com/office/drawing/2014/chart" uri="{C3380CC4-5D6E-409C-BE32-E72D297353CC}">
              <c16:uniqueId val="{00000007-6E2D-426B-9D41-52370505F315}"/>
            </c:ext>
          </c:extLst>
        </c:ser>
        <c:dLbls>
          <c:showLegendKey val="0"/>
          <c:showVal val="0"/>
          <c:showCatName val="0"/>
          <c:showSerName val="0"/>
          <c:showPercent val="0"/>
          <c:showBubbleSize val="0"/>
        </c:dLbls>
        <c:gapWidth val="150"/>
        <c:overlap val="100"/>
        <c:axId val="171399040"/>
        <c:axId val="171400576"/>
      </c:barChart>
      <c:catAx>
        <c:axId val="171399040"/>
        <c:scaling>
          <c:orientation val="minMax"/>
        </c:scaling>
        <c:delete val="0"/>
        <c:axPos val="b"/>
        <c:numFmt formatCode="General" sourceLinked="0"/>
        <c:majorTickMark val="out"/>
        <c:minorTickMark val="none"/>
        <c:tickLblPos val="nextTo"/>
        <c:txPr>
          <a:bodyPr/>
          <a:lstStyle/>
          <a:p>
            <a:pPr>
              <a:defRPr sz="1400" b="1"/>
            </a:pPr>
            <a:endParaRPr lang="en-US"/>
          </a:p>
        </c:txPr>
        <c:crossAx val="171400576"/>
        <c:crosses val="autoZero"/>
        <c:auto val="1"/>
        <c:lblAlgn val="ctr"/>
        <c:lblOffset val="100"/>
        <c:noMultiLvlLbl val="0"/>
      </c:catAx>
      <c:valAx>
        <c:axId val="171400576"/>
        <c:scaling>
          <c:orientation val="minMax"/>
        </c:scaling>
        <c:delete val="0"/>
        <c:axPos val="l"/>
        <c:majorGridlines/>
        <c:numFmt formatCode="0%" sourceLinked="1"/>
        <c:majorTickMark val="out"/>
        <c:minorTickMark val="none"/>
        <c:tickLblPos val="nextTo"/>
        <c:txPr>
          <a:bodyPr/>
          <a:lstStyle/>
          <a:p>
            <a:pPr>
              <a:defRPr sz="1200"/>
            </a:pPr>
            <a:endParaRPr lang="en-US"/>
          </a:p>
        </c:txPr>
        <c:crossAx val="171399040"/>
        <c:crosses val="autoZero"/>
        <c:crossBetween val="between"/>
      </c:valAx>
    </c:plotArea>
    <c:legend>
      <c:legendPos val="b"/>
      <c:layout/>
      <c:overlay val="0"/>
      <c:txPr>
        <a:bodyPr/>
        <a:lstStyle/>
        <a:p>
          <a:pPr>
            <a:defRPr sz="1400"/>
          </a:pPr>
          <a:endParaRPr lang="en-US"/>
        </a:p>
      </c:txPr>
    </c:legend>
    <c:plotVisOnly val="1"/>
    <c:dispBlanksAs val="gap"/>
    <c:showDLblsOverMax val="0"/>
  </c:chart>
  <c:txPr>
    <a:bodyPr/>
    <a:lstStyle/>
    <a:p>
      <a:pPr>
        <a:defRPr sz="1100" baseline="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MY"/>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2">
                    <a:lumMod val="50000"/>
                  </a:schemeClr>
                </a:solidFill>
                <a:latin typeface="+mn-lt"/>
                <a:ea typeface="+mn-ea"/>
                <a:cs typeface="+mn-cs"/>
              </a:defRPr>
            </a:pPr>
            <a:r>
              <a:rPr lang="en-US" sz="2400" b="1" dirty="0" smtClean="0">
                <a:solidFill>
                  <a:schemeClr val="tx2">
                    <a:lumMod val="50000"/>
                  </a:schemeClr>
                </a:solidFill>
                <a:latin typeface="+mn-lt"/>
              </a:rPr>
              <a:t>PROJECTION</a:t>
            </a:r>
            <a:r>
              <a:rPr lang="en-US" sz="2400" b="1" baseline="0" dirty="0" smtClean="0">
                <a:solidFill>
                  <a:schemeClr val="tx2">
                    <a:lumMod val="50000"/>
                  </a:schemeClr>
                </a:solidFill>
                <a:latin typeface="+mn-lt"/>
              </a:rPr>
              <a:t> OF PPP </a:t>
            </a:r>
            <a:r>
              <a:rPr lang="en-US" sz="2400" b="1" dirty="0" smtClean="0">
                <a:solidFill>
                  <a:schemeClr val="tx2">
                    <a:lumMod val="50000"/>
                  </a:schemeClr>
                </a:solidFill>
                <a:latin typeface="+mn-lt"/>
              </a:rPr>
              <a:t> COMPLETION </a:t>
            </a:r>
            <a:r>
              <a:rPr lang="en-US" sz="2400" b="1" baseline="0" dirty="0" smtClean="0">
                <a:solidFill>
                  <a:schemeClr val="tx2">
                    <a:lumMod val="50000"/>
                  </a:schemeClr>
                </a:solidFill>
                <a:latin typeface="+mn-lt"/>
              </a:rPr>
              <a:t>BY YEAR </a:t>
            </a:r>
            <a:endParaRPr lang="en-MY" sz="2400" b="1" dirty="0">
              <a:solidFill>
                <a:schemeClr val="tx2">
                  <a:lumMod val="50000"/>
                </a:schemeClr>
              </a:solidFill>
              <a:latin typeface="+mn-lt"/>
            </a:endParaRPr>
          </a:p>
        </c:rich>
      </c:tx>
      <c:layout>
        <c:manualLayout>
          <c:xMode val="edge"/>
          <c:yMode val="edge"/>
          <c:x val="0.14779014388504888"/>
          <c:y val="3.9698144888116668E-2"/>
        </c:manualLayout>
      </c:layout>
      <c:overlay val="0"/>
      <c:spPr>
        <a:noFill/>
        <a:ln>
          <a:noFill/>
        </a:ln>
        <a:effectLst/>
      </c:spPr>
    </c:title>
    <c:autoTitleDeleted val="0"/>
    <c:plotArea>
      <c:layout>
        <c:manualLayout>
          <c:layoutTarget val="inner"/>
          <c:xMode val="edge"/>
          <c:yMode val="edge"/>
          <c:x val="1.915981127876484E-2"/>
          <c:y val="0.32692611057504106"/>
          <c:w val="0.92974739991204591"/>
          <c:h val="0.46031983230870804"/>
        </c:manualLayout>
      </c:layout>
      <c:barChart>
        <c:barDir val="col"/>
        <c:grouping val="clustered"/>
        <c:varyColors val="0"/>
        <c:ser>
          <c:idx val="0"/>
          <c:order val="0"/>
          <c:tx>
            <c:strRef>
              <c:f>Sheet1!$I$23</c:f>
              <c:strCache>
                <c:ptCount val="1"/>
                <c:pt idx="0">
                  <c:v>Msc</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Sheet1!$J$21:$M$21</c:f>
              <c:numCache>
                <c:formatCode>General</c:formatCode>
                <c:ptCount val="4"/>
                <c:pt idx="0">
                  <c:v>2018</c:v>
                </c:pt>
                <c:pt idx="1">
                  <c:v>2019</c:v>
                </c:pt>
                <c:pt idx="2">
                  <c:v>2020</c:v>
                </c:pt>
                <c:pt idx="3">
                  <c:v>2021</c:v>
                </c:pt>
              </c:numCache>
            </c:numRef>
          </c:cat>
          <c:val>
            <c:numRef>
              <c:f>Sheet1!$J$23:$M$23</c:f>
              <c:numCache>
                <c:formatCode>General</c:formatCode>
                <c:ptCount val="4"/>
                <c:pt idx="0">
                  <c:v>1</c:v>
                </c:pt>
                <c:pt idx="1">
                  <c:v>4</c:v>
                </c:pt>
              </c:numCache>
            </c:numRef>
          </c:val>
          <c:extLst xmlns:c16r2="http://schemas.microsoft.com/office/drawing/2015/06/chart">
            <c:ext xmlns:c16="http://schemas.microsoft.com/office/drawing/2014/chart" uri="{C3380CC4-5D6E-409C-BE32-E72D297353CC}">
              <c16:uniqueId val="{00000000-CFCE-4F79-AFCE-9432CE3F8D83}"/>
            </c:ext>
          </c:extLst>
        </c:ser>
        <c:ser>
          <c:idx val="1"/>
          <c:order val="1"/>
          <c:tx>
            <c:strRef>
              <c:f>Sheet1!$I$22</c:f>
              <c:strCache>
                <c:ptCount val="1"/>
                <c:pt idx="0">
                  <c:v>PhD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Sheet1!$J$21:$M$21</c:f>
              <c:numCache>
                <c:formatCode>General</c:formatCode>
                <c:ptCount val="4"/>
                <c:pt idx="0">
                  <c:v>2018</c:v>
                </c:pt>
                <c:pt idx="1">
                  <c:v>2019</c:v>
                </c:pt>
                <c:pt idx="2">
                  <c:v>2020</c:v>
                </c:pt>
                <c:pt idx="3">
                  <c:v>2021</c:v>
                </c:pt>
              </c:numCache>
            </c:numRef>
          </c:cat>
          <c:val>
            <c:numRef>
              <c:f>Sheet1!$J$22:$M$22</c:f>
              <c:numCache>
                <c:formatCode>General</c:formatCode>
                <c:ptCount val="4"/>
                <c:pt idx="0">
                  <c:v>3</c:v>
                </c:pt>
                <c:pt idx="1">
                  <c:v>4</c:v>
                </c:pt>
                <c:pt idx="2">
                  <c:v>3</c:v>
                </c:pt>
                <c:pt idx="3">
                  <c:v>1</c:v>
                </c:pt>
              </c:numCache>
            </c:numRef>
          </c:val>
          <c:extLst xmlns:c16r2="http://schemas.microsoft.com/office/drawing/2015/06/chart">
            <c:ext xmlns:c16="http://schemas.microsoft.com/office/drawing/2014/chart" uri="{C3380CC4-5D6E-409C-BE32-E72D297353CC}">
              <c16:uniqueId val="{00000001-CFCE-4F79-AFCE-9432CE3F8D83}"/>
            </c:ext>
          </c:extLst>
        </c:ser>
        <c:dLbls>
          <c:showLegendKey val="0"/>
          <c:showVal val="1"/>
          <c:showCatName val="0"/>
          <c:showSerName val="0"/>
          <c:showPercent val="0"/>
          <c:showBubbleSize val="0"/>
        </c:dLbls>
        <c:gapWidth val="150"/>
        <c:overlap val="-25"/>
        <c:axId val="124658432"/>
        <c:axId val="124659968"/>
      </c:barChart>
      <c:catAx>
        <c:axId val="12465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002060"/>
                </a:solidFill>
                <a:latin typeface="+mn-lt"/>
                <a:ea typeface="+mn-ea"/>
                <a:cs typeface="+mn-cs"/>
              </a:defRPr>
            </a:pPr>
            <a:endParaRPr lang="en-US"/>
          </a:p>
        </c:txPr>
        <c:crossAx val="124659968"/>
        <c:crosses val="autoZero"/>
        <c:auto val="1"/>
        <c:lblAlgn val="ctr"/>
        <c:lblOffset val="100"/>
        <c:noMultiLvlLbl val="0"/>
      </c:catAx>
      <c:valAx>
        <c:axId val="124659968"/>
        <c:scaling>
          <c:orientation val="minMax"/>
        </c:scaling>
        <c:delete val="1"/>
        <c:axPos val="l"/>
        <c:numFmt formatCode="General" sourceLinked="1"/>
        <c:majorTickMark val="none"/>
        <c:minorTickMark val="none"/>
        <c:tickLblPos val="nextTo"/>
        <c:crossAx val="124658432"/>
        <c:crosses val="autoZero"/>
        <c:crossBetween val="between"/>
      </c:valAx>
      <c:spPr>
        <a:noFill/>
        <a:ln>
          <a:noFill/>
        </a:ln>
        <a:effectLst/>
      </c:spPr>
    </c:plotArea>
    <c:legend>
      <c:legendPos val="t"/>
      <c:layout>
        <c:manualLayout>
          <c:xMode val="edge"/>
          <c:yMode val="edge"/>
          <c:x val="0.32040491044050695"/>
          <c:y val="0.92668104066515211"/>
          <c:w val="0.46057767177865"/>
          <c:h val="7.3319032463584469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accent2">
        <a:lumMod val="20000"/>
        <a:lumOff val="80000"/>
      </a:schemeClr>
    </a:solidFill>
    <a:ln>
      <a:noFill/>
    </a:ln>
    <a:effectLst/>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6E86B5-9DCE-4612-92F1-DD3812B2D089}" type="doc">
      <dgm:prSet loTypeId="urn:microsoft.com/office/officeart/2008/layout/VerticalCurvedList" loCatId="list" qsTypeId="urn:microsoft.com/office/officeart/2005/8/quickstyle/3d3" qsCatId="3D" csTypeId="urn:microsoft.com/office/officeart/2005/8/colors/colorful5" csCatId="colorful" phldr="1"/>
      <dgm:spPr/>
      <dgm:t>
        <a:bodyPr/>
        <a:lstStyle/>
        <a:p>
          <a:endParaRPr lang="en-US"/>
        </a:p>
      </dgm:t>
    </dgm:pt>
    <dgm:pt modelId="{8F4A6A10-1140-4210-9D9A-22E32B99DF68}">
      <dgm:prSet phldrT="[Text]"/>
      <dgm:spPr/>
      <dgm:t>
        <a:bodyPr/>
        <a:lstStyle/>
        <a:p>
          <a:r>
            <a:rPr lang="en-US" dirty="0" smtClean="0">
              <a:solidFill>
                <a:schemeClr val="tx1"/>
              </a:solidFill>
            </a:rPr>
            <a:t>A Glimpse of UTM Administrators</a:t>
          </a:r>
          <a:endParaRPr lang="en-US" dirty="0">
            <a:solidFill>
              <a:schemeClr val="tx1"/>
            </a:solidFill>
          </a:endParaRPr>
        </a:p>
      </dgm:t>
    </dgm:pt>
    <dgm:pt modelId="{53D51DF2-03B7-44AD-A0BA-C150758EAE67}" type="parTrans" cxnId="{B4993C90-5C4D-46CD-A69C-70E68362ACC7}">
      <dgm:prSet/>
      <dgm:spPr/>
      <dgm:t>
        <a:bodyPr/>
        <a:lstStyle/>
        <a:p>
          <a:endParaRPr lang="en-US">
            <a:solidFill>
              <a:schemeClr val="tx1"/>
            </a:solidFill>
          </a:endParaRPr>
        </a:p>
      </dgm:t>
    </dgm:pt>
    <dgm:pt modelId="{85724075-28FC-43AA-8A1A-D7F893B73DCB}" type="sibTrans" cxnId="{B4993C90-5C4D-46CD-A69C-70E68362ACC7}">
      <dgm:prSet/>
      <dgm:spPr/>
      <dgm:t>
        <a:bodyPr/>
        <a:lstStyle/>
        <a:p>
          <a:endParaRPr lang="en-US">
            <a:solidFill>
              <a:schemeClr val="tx1"/>
            </a:solidFill>
          </a:endParaRPr>
        </a:p>
      </dgm:t>
    </dgm:pt>
    <dgm:pt modelId="{A7C329F0-410B-4754-9A0F-EE192A722858}">
      <dgm:prSet phldrT="[Text]"/>
      <dgm:spPr/>
      <dgm:t>
        <a:bodyPr/>
        <a:lstStyle/>
        <a:p>
          <a:r>
            <a:rPr lang="en-US" dirty="0" smtClean="0">
              <a:solidFill>
                <a:schemeClr val="tx1"/>
              </a:solidFill>
            </a:rPr>
            <a:t>Future Challenges</a:t>
          </a:r>
          <a:r>
            <a:rPr lang="en-US" dirty="0" smtClean="0">
              <a:solidFill>
                <a:schemeClr val="tx1"/>
              </a:solidFill>
            </a:rPr>
            <a:t>	</a:t>
          </a:r>
          <a:endParaRPr lang="en-US" dirty="0">
            <a:solidFill>
              <a:schemeClr val="tx1"/>
            </a:solidFill>
          </a:endParaRPr>
        </a:p>
      </dgm:t>
    </dgm:pt>
    <dgm:pt modelId="{D16E38F7-61AA-4B41-BB96-5080B09C16E2}" type="parTrans" cxnId="{C89CB576-4FDE-404E-B2E9-4DA5AA60D715}">
      <dgm:prSet/>
      <dgm:spPr/>
      <dgm:t>
        <a:bodyPr/>
        <a:lstStyle/>
        <a:p>
          <a:endParaRPr lang="en-US">
            <a:solidFill>
              <a:schemeClr val="tx1"/>
            </a:solidFill>
          </a:endParaRPr>
        </a:p>
      </dgm:t>
    </dgm:pt>
    <dgm:pt modelId="{645976DC-46F1-491B-A096-C0208E2EBC1F}" type="sibTrans" cxnId="{C89CB576-4FDE-404E-B2E9-4DA5AA60D715}">
      <dgm:prSet/>
      <dgm:spPr/>
      <dgm:t>
        <a:bodyPr/>
        <a:lstStyle/>
        <a:p>
          <a:endParaRPr lang="en-US">
            <a:solidFill>
              <a:schemeClr val="tx1"/>
            </a:solidFill>
          </a:endParaRPr>
        </a:p>
      </dgm:t>
    </dgm:pt>
    <dgm:pt modelId="{0FEE968A-90A9-4A38-BD8B-AF655E7E5752}">
      <dgm:prSet phldrT="[Text]"/>
      <dgm:spPr/>
      <dgm:t>
        <a:bodyPr/>
        <a:lstStyle/>
        <a:p>
          <a:r>
            <a:rPr lang="en-US" dirty="0" smtClean="0">
              <a:solidFill>
                <a:schemeClr val="tx1"/>
              </a:solidFill>
            </a:rPr>
            <a:t>Recommendation</a:t>
          </a:r>
          <a:endParaRPr lang="en-US" dirty="0">
            <a:solidFill>
              <a:schemeClr val="tx1"/>
            </a:solidFill>
          </a:endParaRPr>
        </a:p>
      </dgm:t>
    </dgm:pt>
    <dgm:pt modelId="{6A6AB405-3D2C-42D2-BA9C-8E03457716DD}" type="parTrans" cxnId="{86579763-6753-4F1D-84E1-F9FD2C9005A8}">
      <dgm:prSet/>
      <dgm:spPr/>
      <dgm:t>
        <a:bodyPr/>
        <a:lstStyle/>
        <a:p>
          <a:endParaRPr lang="en-US">
            <a:solidFill>
              <a:schemeClr val="tx1"/>
            </a:solidFill>
          </a:endParaRPr>
        </a:p>
      </dgm:t>
    </dgm:pt>
    <dgm:pt modelId="{A06FBEFD-0594-4640-B9A5-F31D0F012A70}" type="sibTrans" cxnId="{86579763-6753-4F1D-84E1-F9FD2C9005A8}">
      <dgm:prSet/>
      <dgm:spPr/>
      <dgm:t>
        <a:bodyPr/>
        <a:lstStyle/>
        <a:p>
          <a:endParaRPr lang="en-US">
            <a:solidFill>
              <a:schemeClr val="tx1"/>
            </a:solidFill>
          </a:endParaRPr>
        </a:p>
      </dgm:t>
    </dgm:pt>
    <dgm:pt modelId="{B24C180E-8560-4AC8-B35A-110B64E25D9C}">
      <dgm:prSet phldrT="[Text]"/>
      <dgm:spPr/>
      <dgm:t>
        <a:bodyPr/>
        <a:lstStyle/>
        <a:p>
          <a:r>
            <a:rPr lang="en-US" dirty="0" smtClean="0">
              <a:solidFill>
                <a:schemeClr val="tx1"/>
              </a:solidFill>
            </a:rPr>
            <a:t>Conclusion	</a:t>
          </a:r>
          <a:endParaRPr lang="en-US" dirty="0">
            <a:solidFill>
              <a:schemeClr val="tx1"/>
            </a:solidFill>
          </a:endParaRPr>
        </a:p>
      </dgm:t>
    </dgm:pt>
    <dgm:pt modelId="{84C7F72B-DA8C-4463-984D-98D4E8CECED5}" type="parTrans" cxnId="{53D7D291-ADD1-4A1F-B743-39C497BBCD79}">
      <dgm:prSet/>
      <dgm:spPr/>
      <dgm:t>
        <a:bodyPr/>
        <a:lstStyle/>
        <a:p>
          <a:endParaRPr lang="en-US">
            <a:solidFill>
              <a:schemeClr val="tx1"/>
            </a:solidFill>
          </a:endParaRPr>
        </a:p>
      </dgm:t>
    </dgm:pt>
    <dgm:pt modelId="{83581C5F-995A-4AC4-8A84-1757234C18FF}" type="sibTrans" cxnId="{53D7D291-ADD1-4A1F-B743-39C497BBCD79}">
      <dgm:prSet/>
      <dgm:spPr/>
      <dgm:t>
        <a:bodyPr/>
        <a:lstStyle/>
        <a:p>
          <a:endParaRPr lang="en-US">
            <a:solidFill>
              <a:schemeClr val="tx1"/>
            </a:solidFill>
          </a:endParaRPr>
        </a:p>
      </dgm:t>
    </dgm:pt>
    <dgm:pt modelId="{8717FBF4-068D-409A-9C19-BBBCB78F3005}">
      <dgm:prSet phldrT="[Text]"/>
      <dgm:spPr/>
      <dgm:t>
        <a:bodyPr/>
        <a:lstStyle/>
        <a:p>
          <a:r>
            <a:rPr lang="en-US" smtClean="0">
              <a:solidFill>
                <a:schemeClr val="tx1"/>
              </a:solidFill>
            </a:rPr>
            <a:t>Current </a:t>
          </a:r>
          <a:r>
            <a:rPr lang="en-US" dirty="0" smtClean="0">
              <a:solidFill>
                <a:schemeClr val="tx1"/>
              </a:solidFill>
            </a:rPr>
            <a:t>HE Scenario</a:t>
          </a:r>
          <a:endParaRPr lang="en-US" dirty="0">
            <a:solidFill>
              <a:schemeClr val="tx1"/>
            </a:solidFill>
          </a:endParaRPr>
        </a:p>
      </dgm:t>
    </dgm:pt>
    <dgm:pt modelId="{2864D4F8-5097-4037-9972-9EC241C7DFE4}" type="parTrans" cxnId="{9EDDCE72-0FFD-4BBB-A91C-22944179CB06}">
      <dgm:prSet/>
      <dgm:spPr/>
      <dgm:t>
        <a:bodyPr/>
        <a:lstStyle/>
        <a:p>
          <a:endParaRPr lang="en-US">
            <a:solidFill>
              <a:schemeClr val="tx1"/>
            </a:solidFill>
          </a:endParaRPr>
        </a:p>
      </dgm:t>
    </dgm:pt>
    <dgm:pt modelId="{7D1F1689-2990-4D0A-AE41-3D0C8051FA34}" type="sibTrans" cxnId="{9EDDCE72-0FFD-4BBB-A91C-22944179CB06}">
      <dgm:prSet/>
      <dgm:spPr/>
      <dgm:t>
        <a:bodyPr/>
        <a:lstStyle/>
        <a:p>
          <a:endParaRPr lang="en-US">
            <a:solidFill>
              <a:schemeClr val="tx1"/>
            </a:solidFill>
          </a:endParaRPr>
        </a:p>
      </dgm:t>
    </dgm:pt>
    <dgm:pt modelId="{E37F8F4A-9D28-42FF-9EE4-A3690B8F0328}" type="pres">
      <dgm:prSet presAssocID="{EA6E86B5-9DCE-4612-92F1-DD3812B2D089}" presName="Name0" presStyleCnt="0">
        <dgm:presLayoutVars>
          <dgm:chMax val="7"/>
          <dgm:chPref val="7"/>
          <dgm:dir/>
        </dgm:presLayoutVars>
      </dgm:prSet>
      <dgm:spPr/>
      <dgm:t>
        <a:bodyPr/>
        <a:lstStyle/>
        <a:p>
          <a:endParaRPr lang="en-US"/>
        </a:p>
      </dgm:t>
    </dgm:pt>
    <dgm:pt modelId="{E18A8E0D-5E02-4265-AADD-10B410755CF2}" type="pres">
      <dgm:prSet presAssocID="{EA6E86B5-9DCE-4612-92F1-DD3812B2D089}" presName="Name1" presStyleCnt="0"/>
      <dgm:spPr/>
      <dgm:t>
        <a:bodyPr/>
        <a:lstStyle/>
        <a:p>
          <a:endParaRPr lang="en-US"/>
        </a:p>
      </dgm:t>
    </dgm:pt>
    <dgm:pt modelId="{BF1E4B0A-FBD1-4DD8-9B26-23CE74250496}" type="pres">
      <dgm:prSet presAssocID="{EA6E86B5-9DCE-4612-92F1-DD3812B2D089}" presName="cycle" presStyleCnt="0"/>
      <dgm:spPr/>
      <dgm:t>
        <a:bodyPr/>
        <a:lstStyle/>
        <a:p>
          <a:endParaRPr lang="en-US"/>
        </a:p>
      </dgm:t>
    </dgm:pt>
    <dgm:pt modelId="{F3EE8437-90D1-4027-9348-070CE9FEF3C6}" type="pres">
      <dgm:prSet presAssocID="{EA6E86B5-9DCE-4612-92F1-DD3812B2D089}" presName="srcNode" presStyleLbl="node1" presStyleIdx="0" presStyleCnt="5"/>
      <dgm:spPr/>
      <dgm:t>
        <a:bodyPr/>
        <a:lstStyle/>
        <a:p>
          <a:endParaRPr lang="en-US"/>
        </a:p>
      </dgm:t>
    </dgm:pt>
    <dgm:pt modelId="{E94B1F86-0640-4C60-9319-15FF75BD9444}" type="pres">
      <dgm:prSet presAssocID="{EA6E86B5-9DCE-4612-92F1-DD3812B2D089}" presName="conn" presStyleLbl="parChTrans1D2" presStyleIdx="0" presStyleCnt="1"/>
      <dgm:spPr/>
      <dgm:t>
        <a:bodyPr/>
        <a:lstStyle/>
        <a:p>
          <a:endParaRPr lang="en-US"/>
        </a:p>
      </dgm:t>
    </dgm:pt>
    <dgm:pt modelId="{FB940883-AB1C-42E6-86D2-0005D70F6402}" type="pres">
      <dgm:prSet presAssocID="{EA6E86B5-9DCE-4612-92F1-DD3812B2D089}" presName="extraNode" presStyleLbl="node1" presStyleIdx="0" presStyleCnt="5"/>
      <dgm:spPr/>
      <dgm:t>
        <a:bodyPr/>
        <a:lstStyle/>
        <a:p>
          <a:endParaRPr lang="en-US"/>
        </a:p>
      </dgm:t>
    </dgm:pt>
    <dgm:pt modelId="{80CDE78A-40E9-4BEE-8B9B-9ED2013806D8}" type="pres">
      <dgm:prSet presAssocID="{EA6E86B5-9DCE-4612-92F1-DD3812B2D089}" presName="dstNode" presStyleLbl="node1" presStyleIdx="0" presStyleCnt="5"/>
      <dgm:spPr/>
      <dgm:t>
        <a:bodyPr/>
        <a:lstStyle/>
        <a:p>
          <a:endParaRPr lang="en-US"/>
        </a:p>
      </dgm:t>
    </dgm:pt>
    <dgm:pt modelId="{6BF8F72A-F002-47CB-9A80-71598EBC4E7C}" type="pres">
      <dgm:prSet presAssocID="{8717FBF4-068D-409A-9C19-BBBCB78F3005}" presName="text_1" presStyleLbl="node1" presStyleIdx="0" presStyleCnt="5">
        <dgm:presLayoutVars>
          <dgm:bulletEnabled val="1"/>
        </dgm:presLayoutVars>
      </dgm:prSet>
      <dgm:spPr/>
      <dgm:t>
        <a:bodyPr/>
        <a:lstStyle/>
        <a:p>
          <a:endParaRPr lang="en-US"/>
        </a:p>
      </dgm:t>
    </dgm:pt>
    <dgm:pt modelId="{8E7A2600-52B8-4F15-BABC-DF831CFEA08C}" type="pres">
      <dgm:prSet presAssocID="{8717FBF4-068D-409A-9C19-BBBCB78F3005}" presName="accent_1" presStyleCnt="0"/>
      <dgm:spPr/>
    </dgm:pt>
    <dgm:pt modelId="{4E6651EF-B7B9-4B07-8651-A0372BD730B0}" type="pres">
      <dgm:prSet presAssocID="{8717FBF4-068D-409A-9C19-BBBCB78F3005}" presName="accentRepeatNode" presStyleLbl="solidFgAcc1" presStyleIdx="0" presStyleCnt="5"/>
      <dgm:spPr/>
      <dgm:t>
        <a:bodyPr/>
        <a:lstStyle/>
        <a:p>
          <a:endParaRPr lang="en-US"/>
        </a:p>
      </dgm:t>
    </dgm:pt>
    <dgm:pt modelId="{A5510325-B9C8-4513-8AE4-D1426B304984}" type="pres">
      <dgm:prSet presAssocID="{8F4A6A10-1140-4210-9D9A-22E32B99DF68}" presName="text_2" presStyleLbl="node1" presStyleIdx="1" presStyleCnt="5">
        <dgm:presLayoutVars>
          <dgm:bulletEnabled val="1"/>
        </dgm:presLayoutVars>
      </dgm:prSet>
      <dgm:spPr/>
      <dgm:t>
        <a:bodyPr/>
        <a:lstStyle/>
        <a:p>
          <a:endParaRPr lang="en-US"/>
        </a:p>
      </dgm:t>
    </dgm:pt>
    <dgm:pt modelId="{B7D0D6C0-B253-4C93-AF35-5BE7D98D00A6}" type="pres">
      <dgm:prSet presAssocID="{8F4A6A10-1140-4210-9D9A-22E32B99DF68}" presName="accent_2" presStyleCnt="0"/>
      <dgm:spPr/>
      <dgm:t>
        <a:bodyPr/>
        <a:lstStyle/>
        <a:p>
          <a:endParaRPr lang="en-US"/>
        </a:p>
      </dgm:t>
    </dgm:pt>
    <dgm:pt modelId="{6EB1967C-71F9-4637-A70E-CDD483F26C59}" type="pres">
      <dgm:prSet presAssocID="{8F4A6A10-1140-4210-9D9A-22E32B99DF68}" presName="accentRepeatNode" presStyleLbl="solidFgAcc1" presStyleIdx="1" presStyleCnt="5"/>
      <dgm:spPr/>
      <dgm:t>
        <a:bodyPr/>
        <a:lstStyle/>
        <a:p>
          <a:endParaRPr lang="en-US"/>
        </a:p>
      </dgm:t>
    </dgm:pt>
    <dgm:pt modelId="{CB709B89-80DE-4E66-9E06-671EA41AD4A0}" type="pres">
      <dgm:prSet presAssocID="{A7C329F0-410B-4754-9A0F-EE192A722858}" presName="text_3" presStyleLbl="node1" presStyleIdx="2" presStyleCnt="5">
        <dgm:presLayoutVars>
          <dgm:bulletEnabled val="1"/>
        </dgm:presLayoutVars>
      </dgm:prSet>
      <dgm:spPr/>
      <dgm:t>
        <a:bodyPr/>
        <a:lstStyle/>
        <a:p>
          <a:endParaRPr lang="en-US"/>
        </a:p>
      </dgm:t>
    </dgm:pt>
    <dgm:pt modelId="{8BB675B0-B9EF-4DF6-A2F7-0862247DFB49}" type="pres">
      <dgm:prSet presAssocID="{A7C329F0-410B-4754-9A0F-EE192A722858}" presName="accent_3" presStyleCnt="0"/>
      <dgm:spPr/>
      <dgm:t>
        <a:bodyPr/>
        <a:lstStyle/>
        <a:p>
          <a:endParaRPr lang="en-US"/>
        </a:p>
      </dgm:t>
    </dgm:pt>
    <dgm:pt modelId="{AF0A6877-99A1-4A18-92EC-51F5827015A0}" type="pres">
      <dgm:prSet presAssocID="{A7C329F0-410B-4754-9A0F-EE192A722858}" presName="accentRepeatNode" presStyleLbl="solidFgAcc1" presStyleIdx="2" presStyleCnt="5"/>
      <dgm:spPr/>
      <dgm:t>
        <a:bodyPr/>
        <a:lstStyle/>
        <a:p>
          <a:endParaRPr lang="en-US"/>
        </a:p>
      </dgm:t>
    </dgm:pt>
    <dgm:pt modelId="{45992BA2-72D8-45CC-99C0-6687771E9C44}" type="pres">
      <dgm:prSet presAssocID="{0FEE968A-90A9-4A38-BD8B-AF655E7E5752}" presName="text_4" presStyleLbl="node1" presStyleIdx="3" presStyleCnt="5">
        <dgm:presLayoutVars>
          <dgm:bulletEnabled val="1"/>
        </dgm:presLayoutVars>
      </dgm:prSet>
      <dgm:spPr/>
      <dgm:t>
        <a:bodyPr/>
        <a:lstStyle/>
        <a:p>
          <a:endParaRPr lang="en-US"/>
        </a:p>
      </dgm:t>
    </dgm:pt>
    <dgm:pt modelId="{999AE83F-7DA9-4E56-8581-870D4C7317C9}" type="pres">
      <dgm:prSet presAssocID="{0FEE968A-90A9-4A38-BD8B-AF655E7E5752}" presName="accent_4" presStyleCnt="0"/>
      <dgm:spPr/>
      <dgm:t>
        <a:bodyPr/>
        <a:lstStyle/>
        <a:p>
          <a:endParaRPr lang="en-US"/>
        </a:p>
      </dgm:t>
    </dgm:pt>
    <dgm:pt modelId="{EC5CD97E-9EAB-4A7B-BBE4-A92443D48EE8}" type="pres">
      <dgm:prSet presAssocID="{0FEE968A-90A9-4A38-BD8B-AF655E7E5752}" presName="accentRepeatNode" presStyleLbl="solidFgAcc1" presStyleIdx="3" presStyleCnt="5"/>
      <dgm:spPr/>
      <dgm:t>
        <a:bodyPr/>
        <a:lstStyle/>
        <a:p>
          <a:endParaRPr lang="en-US"/>
        </a:p>
      </dgm:t>
    </dgm:pt>
    <dgm:pt modelId="{89E2D5DA-6D2F-4990-B7BD-62517BE02C90}" type="pres">
      <dgm:prSet presAssocID="{B24C180E-8560-4AC8-B35A-110B64E25D9C}" presName="text_5" presStyleLbl="node1" presStyleIdx="4" presStyleCnt="5">
        <dgm:presLayoutVars>
          <dgm:bulletEnabled val="1"/>
        </dgm:presLayoutVars>
      </dgm:prSet>
      <dgm:spPr/>
      <dgm:t>
        <a:bodyPr/>
        <a:lstStyle/>
        <a:p>
          <a:endParaRPr lang="en-US"/>
        </a:p>
      </dgm:t>
    </dgm:pt>
    <dgm:pt modelId="{C0F7543B-209B-4AD1-A40C-E1DEF131FA2A}" type="pres">
      <dgm:prSet presAssocID="{B24C180E-8560-4AC8-B35A-110B64E25D9C}" presName="accent_5" presStyleCnt="0"/>
      <dgm:spPr/>
      <dgm:t>
        <a:bodyPr/>
        <a:lstStyle/>
        <a:p>
          <a:endParaRPr lang="en-US"/>
        </a:p>
      </dgm:t>
    </dgm:pt>
    <dgm:pt modelId="{F242B36E-EE41-40FD-A8D5-6A33A3400448}" type="pres">
      <dgm:prSet presAssocID="{B24C180E-8560-4AC8-B35A-110B64E25D9C}" presName="accentRepeatNode" presStyleLbl="solidFgAcc1" presStyleIdx="4" presStyleCnt="5"/>
      <dgm:spPr/>
      <dgm:t>
        <a:bodyPr/>
        <a:lstStyle/>
        <a:p>
          <a:endParaRPr lang="en-US"/>
        </a:p>
      </dgm:t>
    </dgm:pt>
  </dgm:ptLst>
  <dgm:cxnLst>
    <dgm:cxn modelId="{4FB31354-E8A4-4E98-9970-F1F3C60ADB77}" type="presOf" srcId="{0FEE968A-90A9-4A38-BD8B-AF655E7E5752}" destId="{45992BA2-72D8-45CC-99C0-6687771E9C44}" srcOrd="0" destOrd="0" presId="urn:microsoft.com/office/officeart/2008/layout/VerticalCurvedList"/>
    <dgm:cxn modelId="{B8A5A5F4-B609-4B45-8408-9B1B6FBB9A01}" type="presOf" srcId="{7D1F1689-2990-4D0A-AE41-3D0C8051FA34}" destId="{E94B1F86-0640-4C60-9319-15FF75BD9444}" srcOrd="0" destOrd="0" presId="urn:microsoft.com/office/officeart/2008/layout/VerticalCurvedList"/>
    <dgm:cxn modelId="{53D7D291-ADD1-4A1F-B743-39C497BBCD79}" srcId="{EA6E86B5-9DCE-4612-92F1-DD3812B2D089}" destId="{B24C180E-8560-4AC8-B35A-110B64E25D9C}" srcOrd="4" destOrd="0" parTransId="{84C7F72B-DA8C-4463-984D-98D4E8CECED5}" sibTransId="{83581C5F-995A-4AC4-8A84-1757234C18FF}"/>
    <dgm:cxn modelId="{9EDDCE72-0FFD-4BBB-A91C-22944179CB06}" srcId="{EA6E86B5-9DCE-4612-92F1-DD3812B2D089}" destId="{8717FBF4-068D-409A-9C19-BBBCB78F3005}" srcOrd="0" destOrd="0" parTransId="{2864D4F8-5097-4037-9972-9EC241C7DFE4}" sibTransId="{7D1F1689-2990-4D0A-AE41-3D0C8051FA34}"/>
    <dgm:cxn modelId="{037A21D6-4806-43A4-A0A3-8987CAD00213}" type="presOf" srcId="{B24C180E-8560-4AC8-B35A-110B64E25D9C}" destId="{89E2D5DA-6D2F-4990-B7BD-62517BE02C90}" srcOrd="0" destOrd="0" presId="urn:microsoft.com/office/officeart/2008/layout/VerticalCurvedList"/>
    <dgm:cxn modelId="{B4993C90-5C4D-46CD-A69C-70E68362ACC7}" srcId="{EA6E86B5-9DCE-4612-92F1-DD3812B2D089}" destId="{8F4A6A10-1140-4210-9D9A-22E32B99DF68}" srcOrd="1" destOrd="0" parTransId="{53D51DF2-03B7-44AD-A0BA-C150758EAE67}" sibTransId="{85724075-28FC-43AA-8A1A-D7F893B73DCB}"/>
    <dgm:cxn modelId="{86579763-6753-4F1D-84E1-F9FD2C9005A8}" srcId="{EA6E86B5-9DCE-4612-92F1-DD3812B2D089}" destId="{0FEE968A-90A9-4A38-BD8B-AF655E7E5752}" srcOrd="3" destOrd="0" parTransId="{6A6AB405-3D2C-42D2-BA9C-8E03457716DD}" sibTransId="{A06FBEFD-0594-4640-B9A5-F31D0F012A70}"/>
    <dgm:cxn modelId="{7E531286-3F31-4A52-8D86-9250F5E67EBA}" type="presOf" srcId="{EA6E86B5-9DCE-4612-92F1-DD3812B2D089}" destId="{E37F8F4A-9D28-42FF-9EE4-A3690B8F0328}" srcOrd="0" destOrd="0" presId="urn:microsoft.com/office/officeart/2008/layout/VerticalCurvedList"/>
    <dgm:cxn modelId="{D44461E1-2882-4A83-97D6-4110CBAB33EB}" type="presOf" srcId="{8717FBF4-068D-409A-9C19-BBBCB78F3005}" destId="{6BF8F72A-F002-47CB-9A80-71598EBC4E7C}" srcOrd="0" destOrd="0" presId="urn:microsoft.com/office/officeart/2008/layout/VerticalCurvedList"/>
    <dgm:cxn modelId="{96379C1C-C414-4B06-8E16-6F262F4AC72E}" type="presOf" srcId="{8F4A6A10-1140-4210-9D9A-22E32B99DF68}" destId="{A5510325-B9C8-4513-8AE4-D1426B304984}" srcOrd="0" destOrd="0" presId="urn:microsoft.com/office/officeart/2008/layout/VerticalCurvedList"/>
    <dgm:cxn modelId="{C89CB576-4FDE-404E-B2E9-4DA5AA60D715}" srcId="{EA6E86B5-9DCE-4612-92F1-DD3812B2D089}" destId="{A7C329F0-410B-4754-9A0F-EE192A722858}" srcOrd="2" destOrd="0" parTransId="{D16E38F7-61AA-4B41-BB96-5080B09C16E2}" sibTransId="{645976DC-46F1-491B-A096-C0208E2EBC1F}"/>
    <dgm:cxn modelId="{EA919986-4D05-4C7C-A068-BEF913F45477}" type="presOf" srcId="{A7C329F0-410B-4754-9A0F-EE192A722858}" destId="{CB709B89-80DE-4E66-9E06-671EA41AD4A0}" srcOrd="0" destOrd="0" presId="urn:microsoft.com/office/officeart/2008/layout/VerticalCurvedList"/>
    <dgm:cxn modelId="{6ACE0C9D-6B30-4694-85BB-A4E33CFE7808}" type="presParOf" srcId="{E37F8F4A-9D28-42FF-9EE4-A3690B8F0328}" destId="{E18A8E0D-5E02-4265-AADD-10B410755CF2}" srcOrd="0" destOrd="0" presId="urn:microsoft.com/office/officeart/2008/layout/VerticalCurvedList"/>
    <dgm:cxn modelId="{2BCA80F1-E2E6-4A50-B0F4-293E83335A3A}" type="presParOf" srcId="{E18A8E0D-5E02-4265-AADD-10B410755CF2}" destId="{BF1E4B0A-FBD1-4DD8-9B26-23CE74250496}" srcOrd="0" destOrd="0" presId="urn:microsoft.com/office/officeart/2008/layout/VerticalCurvedList"/>
    <dgm:cxn modelId="{B570B159-7AEB-4A44-AB7C-312448FD58A4}" type="presParOf" srcId="{BF1E4B0A-FBD1-4DD8-9B26-23CE74250496}" destId="{F3EE8437-90D1-4027-9348-070CE9FEF3C6}" srcOrd="0" destOrd="0" presId="urn:microsoft.com/office/officeart/2008/layout/VerticalCurvedList"/>
    <dgm:cxn modelId="{CA287DD2-AE1C-4209-BAD5-819FF0C39128}" type="presParOf" srcId="{BF1E4B0A-FBD1-4DD8-9B26-23CE74250496}" destId="{E94B1F86-0640-4C60-9319-15FF75BD9444}" srcOrd="1" destOrd="0" presId="urn:microsoft.com/office/officeart/2008/layout/VerticalCurvedList"/>
    <dgm:cxn modelId="{A8426060-FB68-4BAF-B26B-F13EC506F959}" type="presParOf" srcId="{BF1E4B0A-FBD1-4DD8-9B26-23CE74250496}" destId="{FB940883-AB1C-42E6-86D2-0005D70F6402}" srcOrd="2" destOrd="0" presId="urn:microsoft.com/office/officeart/2008/layout/VerticalCurvedList"/>
    <dgm:cxn modelId="{1FBCD2EC-446C-41F2-A842-C8886B079B93}" type="presParOf" srcId="{BF1E4B0A-FBD1-4DD8-9B26-23CE74250496}" destId="{80CDE78A-40E9-4BEE-8B9B-9ED2013806D8}" srcOrd="3" destOrd="0" presId="urn:microsoft.com/office/officeart/2008/layout/VerticalCurvedList"/>
    <dgm:cxn modelId="{10FC0641-AEE6-4774-A1FF-C1A4EA8B5884}" type="presParOf" srcId="{E18A8E0D-5E02-4265-AADD-10B410755CF2}" destId="{6BF8F72A-F002-47CB-9A80-71598EBC4E7C}" srcOrd="1" destOrd="0" presId="urn:microsoft.com/office/officeart/2008/layout/VerticalCurvedList"/>
    <dgm:cxn modelId="{2E49B65E-78BF-4C29-B1A8-8DB43408002A}" type="presParOf" srcId="{E18A8E0D-5E02-4265-AADD-10B410755CF2}" destId="{8E7A2600-52B8-4F15-BABC-DF831CFEA08C}" srcOrd="2" destOrd="0" presId="urn:microsoft.com/office/officeart/2008/layout/VerticalCurvedList"/>
    <dgm:cxn modelId="{3D56C97F-62C2-47FC-9B50-1C3F6096C90F}" type="presParOf" srcId="{8E7A2600-52B8-4F15-BABC-DF831CFEA08C}" destId="{4E6651EF-B7B9-4B07-8651-A0372BD730B0}" srcOrd="0" destOrd="0" presId="urn:microsoft.com/office/officeart/2008/layout/VerticalCurvedList"/>
    <dgm:cxn modelId="{0A1D315B-FFE5-433C-8505-43CA1D959145}" type="presParOf" srcId="{E18A8E0D-5E02-4265-AADD-10B410755CF2}" destId="{A5510325-B9C8-4513-8AE4-D1426B304984}" srcOrd="3" destOrd="0" presId="urn:microsoft.com/office/officeart/2008/layout/VerticalCurvedList"/>
    <dgm:cxn modelId="{766000BD-6EED-4D5A-B84A-A165CDAC45FE}" type="presParOf" srcId="{E18A8E0D-5E02-4265-AADD-10B410755CF2}" destId="{B7D0D6C0-B253-4C93-AF35-5BE7D98D00A6}" srcOrd="4" destOrd="0" presId="urn:microsoft.com/office/officeart/2008/layout/VerticalCurvedList"/>
    <dgm:cxn modelId="{DF3A0FC6-7046-4CB0-A3FD-F06FD50A77E4}" type="presParOf" srcId="{B7D0D6C0-B253-4C93-AF35-5BE7D98D00A6}" destId="{6EB1967C-71F9-4637-A70E-CDD483F26C59}" srcOrd="0" destOrd="0" presId="urn:microsoft.com/office/officeart/2008/layout/VerticalCurvedList"/>
    <dgm:cxn modelId="{87F1CA8C-FA1E-436B-A729-2F03FAEF7E4D}" type="presParOf" srcId="{E18A8E0D-5E02-4265-AADD-10B410755CF2}" destId="{CB709B89-80DE-4E66-9E06-671EA41AD4A0}" srcOrd="5" destOrd="0" presId="urn:microsoft.com/office/officeart/2008/layout/VerticalCurvedList"/>
    <dgm:cxn modelId="{D5A1D692-1CF9-4DE0-A804-E4FF5C212502}" type="presParOf" srcId="{E18A8E0D-5E02-4265-AADD-10B410755CF2}" destId="{8BB675B0-B9EF-4DF6-A2F7-0862247DFB49}" srcOrd="6" destOrd="0" presId="urn:microsoft.com/office/officeart/2008/layout/VerticalCurvedList"/>
    <dgm:cxn modelId="{34B9D9E3-5047-4809-9A60-C3C067CE18CF}" type="presParOf" srcId="{8BB675B0-B9EF-4DF6-A2F7-0862247DFB49}" destId="{AF0A6877-99A1-4A18-92EC-51F5827015A0}" srcOrd="0" destOrd="0" presId="urn:microsoft.com/office/officeart/2008/layout/VerticalCurvedList"/>
    <dgm:cxn modelId="{B284FE53-5197-495E-B9AD-4599651AA4FD}" type="presParOf" srcId="{E18A8E0D-5E02-4265-AADD-10B410755CF2}" destId="{45992BA2-72D8-45CC-99C0-6687771E9C44}" srcOrd="7" destOrd="0" presId="urn:microsoft.com/office/officeart/2008/layout/VerticalCurvedList"/>
    <dgm:cxn modelId="{BC7FAFC6-8626-4916-AD49-7AADA87C64DA}" type="presParOf" srcId="{E18A8E0D-5E02-4265-AADD-10B410755CF2}" destId="{999AE83F-7DA9-4E56-8581-870D4C7317C9}" srcOrd="8" destOrd="0" presId="urn:microsoft.com/office/officeart/2008/layout/VerticalCurvedList"/>
    <dgm:cxn modelId="{048E7178-DC88-40DC-87FE-69BCFBDD5FCC}" type="presParOf" srcId="{999AE83F-7DA9-4E56-8581-870D4C7317C9}" destId="{EC5CD97E-9EAB-4A7B-BBE4-A92443D48EE8}" srcOrd="0" destOrd="0" presId="urn:microsoft.com/office/officeart/2008/layout/VerticalCurvedList"/>
    <dgm:cxn modelId="{16181D65-1AD5-4F01-9BD7-F5D025EF9910}" type="presParOf" srcId="{E18A8E0D-5E02-4265-AADD-10B410755CF2}" destId="{89E2D5DA-6D2F-4990-B7BD-62517BE02C90}" srcOrd="9" destOrd="0" presId="urn:microsoft.com/office/officeart/2008/layout/VerticalCurvedList"/>
    <dgm:cxn modelId="{8BFD54E8-6D94-4768-9D08-960384F43BC3}" type="presParOf" srcId="{E18A8E0D-5E02-4265-AADD-10B410755CF2}" destId="{C0F7543B-209B-4AD1-A40C-E1DEF131FA2A}" srcOrd="10" destOrd="0" presId="urn:microsoft.com/office/officeart/2008/layout/VerticalCurvedList"/>
    <dgm:cxn modelId="{14BEB6B7-318D-404B-930C-90D24DF8C08B}" type="presParOf" srcId="{C0F7543B-209B-4AD1-A40C-E1DEF131FA2A}" destId="{F242B36E-EE41-40FD-A8D5-6A33A3400448}"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6E86B5-9DCE-4612-92F1-DD3812B2D089}" type="doc">
      <dgm:prSet loTypeId="urn:microsoft.com/office/officeart/2008/layout/VerticalCurvedList" loCatId="list" qsTypeId="urn:microsoft.com/office/officeart/2005/8/quickstyle/3d3" qsCatId="3D" csTypeId="urn:microsoft.com/office/officeart/2005/8/colors/colorful5" csCatId="colorful" phldr="1"/>
      <dgm:spPr/>
      <dgm:t>
        <a:bodyPr/>
        <a:lstStyle/>
        <a:p>
          <a:endParaRPr lang="en-US"/>
        </a:p>
      </dgm:t>
    </dgm:pt>
    <dgm:pt modelId="{8F4A6A10-1140-4210-9D9A-22E32B99DF68}">
      <dgm:prSet phldrT="[Text]"/>
      <dgm:spPr/>
      <dgm:t>
        <a:bodyPr/>
        <a:lstStyle/>
        <a:p>
          <a:r>
            <a:rPr lang="en-US" b="1" dirty="0" smtClean="0">
              <a:solidFill>
                <a:schemeClr val="tx1"/>
              </a:solidFill>
            </a:rPr>
            <a:t>A Glimpse of UTM Administrators</a:t>
          </a:r>
          <a:endParaRPr lang="en-US" b="1" dirty="0">
            <a:solidFill>
              <a:schemeClr val="tx1"/>
            </a:solidFill>
          </a:endParaRPr>
        </a:p>
      </dgm:t>
    </dgm:pt>
    <dgm:pt modelId="{53D51DF2-03B7-44AD-A0BA-C150758EAE67}" type="parTrans" cxnId="{B4993C90-5C4D-46CD-A69C-70E68362ACC7}">
      <dgm:prSet/>
      <dgm:spPr/>
      <dgm:t>
        <a:bodyPr/>
        <a:lstStyle/>
        <a:p>
          <a:endParaRPr lang="en-US">
            <a:solidFill>
              <a:schemeClr val="tx1"/>
            </a:solidFill>
          </a:endParaRPr>
        </a:p>
      </dgm:t>
    </dgm:pt>
    <dgm:pt modelId="{85724075-28FC-43AA-8A1A-D7F893B73DCB}" type="sibTrans" cxnId="{B4993C90-5C4D-46CD-A69C-70E68362ACC7}">
      <dgm:prSet/>
      <dgm:spPr/>
      <dgm:t>
        <a:bodyPr/>
        <a:lstStyle/>
        <a:p>
          <a:endParaRPr lang="en-US">
            <a:solidFill>
              <a:schemeClr val="tx1"/>
            </a:solidFill>
          </a:endParaRPr>
        </a:p>
      </dgm:t>
    </dgm:pt>
    <dgm:pt modelId="{A7C329F0-410B-4754-9A0F-EE192A722858}">
      <dgm:prSet phldrT="[Text]"/>
      <dgm:spPr/>
      <dgm:t>
        <a:bodyPr/>
        <a:lstStyle/>
        <a:p>
          <a:r>
            <a:rPr lang="en-US" dirty="0" smtClean="0">
              <a:solidFill>
                <a:schemeClr val="bg1">
                  <a:lumMod val="95000"/>
                </a:schemeClr>
              </a:solidFill>
            </a:rPr>
            <a:t>Future Challenges</a:t>
          </a:r>
          <a:r>
            <a:rPr lang="en-US" dirty="0" smtClean="0">
              <a:solidFill>
                <a:schemeClr val="bg1">
                  <a:lumMod val="95000"/>
                </a:schemeClr>
              </a:solidFill>
            </a:rPr>
            <a:t>	</a:t>
          </a:r>
          <a:endParaRPr lang="en-US" dirty="0">
            <a:solidFill>
              <a:schemeClr val="bg1">
                <a:lumMod val="95000"/>
              </a:schemeClr>
            </a:solidFill>
          </a:endParaRPr>
        </a:p>
      </dgm:t>
    </dgm:pt>
    <dgm:pt modelId="{D16E38F7-61AA-4B41-BB96-5080B09C16E2}" type="parTrans" cxnId="{C89CB576-4FDE-404E-B2E9-4DA5AA60D715}">
      <dgm:prSet/>
      <dgm:spPr/>
      <dgm:t>
        <a:bodyPr/>
        <a:lstStyle/>
        <a:p>
          <a:endParaRPr lang="en-US">
            <a:solidFill>
              <a:schemeClr val="tx1"/>
            </a:solidFill>
          </a:endParaRPr>
        </a:p>
      </dgm:t>
    </dgm:pt>
    <dgm:pt modelId="{645976DC-46F1-491B-A096-C0208E2EBC1F}" type="sibTrans" cxnId="{C89CB576-4FDE-404E-B2E9-4DA5AA60D715}">
      <dgm:prSet/>
      <dgm:spPr/>
      <dgm:t>
        <a:bodyPr/>
        <a:lstStyle/>
        <a:p>
          <a:endParaRPr lang="en-US">
            <a:solidFill>
              <a:schemeClr val="tx1"/>
            </a:solidFill>
          </a:endParaRPr>
        </a:p>
      </dgm:t>
    </dgm:pt>
    <dgm:pt modelId="{0FEE968A-90A9-4A38-BD8B-AF655E7E5752}">
      <dgm:prSet phldrT="[Text]"/>
      <dgm:spPr/>
      <dgm:t>
        <a:bodyPr/>
        <a:lstStyle/>
        <a:p>
          <a:r>
            <a:rPr lang="en-US" dirty="0" smtClean="0">
              <a:solidFill>
                <a:schemeClr val="bg1">
                  <a:lumMod val="95000"/>
                </a:schemeClr>
              </a:solidFill>
            </a:rPr>
            <a:t>Recommendation</a:t>
          </a:r>
          <a:endParaRPr lang="en-US" dirty="0">
            <a:solidFill>
              <a:schemeClr val="bg1">
                <a:lumMod val="95000"/>
              </a:schemeClr>
            </a:solidFill>
          </a:endParaRPr>
        </a:p>
      </dgm:t>
    </dgm:pt>
    <dgm:pt modelId="{6A6AB405-3D2C-42D2-BA9C-8E03457716DD}" type="parTrans" cxnId="{86579763-6753-4F1D-84E1-F9FD2C9005A8}">
      <dgm:prSet/>
      <dgm:spPr/>
      <dgm:t>
        <a:bodyPr/>
        <a:lstStyle/>
        <a:p>
          <a:endParaRPr lang="en-US">
            <a:solidFill>
              <a:schemeClr val="tx1"/>
            </a:solidFill>
          </a:endParaRPr>
        </a:p>
      </dgm:t>
    </dgm:pt>
    <dgm:pt modelId="{A06FBEFD-0594-4640-B9A5-F31D0F012A70}" type="sibTrans" cxnId="{86579763-6753-4F1D-84E1-F9FD2C9005A8}">
      <dgm:prSet/>
      <dgm:spPr/>
      <dgm:t>
        <a:bodyPr/>
        <a:lstStyle/>
        <a:p>
          <a:endParaRPr lang="en-US">
            <a:solidFill>
              <a:schemeClr val="tx1"/>
            </a:solidFill>
          </a:endParaRPr>
        </a:p>
      </dgm:t>
    </dgm:pt>
    <dgm:pt modelId="{B24C180E-8560-4AC8-B35A-110B64E25D9C}">
      <dgm:prSet phldrT="[Text]"/>
      <dgm:spPr/>
      <dgm:t>
        <a:bodyPr/>
        <a:lstStyle/>
        <a:p>
          <a:r>
            <a:rPr lang="en-US" dirty="0" smtClean="0">
              <a:solidFill>
                <a:schemeClr val="bg1">
                  <a:lumMod val="95000"/>
                </a:schemeClr>
              </a:solidFill>
            </a:rPr>
            <a:t>Conclusion	</a:t>
          </a:r>
          <a:endParaRPr lang="en-US" dirty="0">
            <a:solidFill>
              <a:schemeClr val="bg1">
                <a:lumMod val="95000"/>
              </a:schemeClr>
            </a:solidFill>
          </a:endParaRPr>
        </a:p>
      </dgm:t>
    </dgm:pt>
    <dgm:pt modelId="{84C7F72B-DA8C-4463-984D-98D4E8CECED5}" type="parTrans" cxnId="{53D7D291-ADD1-4A1F-B743-39C497BBCD79}">
      <dgm:prSet/>
      <dgm:spPr/>
      <dgm:t>
        <a:bodyPr/>
        <a:lstStyle/>
        <a:p>
          <a:endParaRPr lang="en-US">
            <a:solidFill>
              <a:schemeClr val="tx1"/>
            </a:solidFill>
          </a:endParaRPr>
        </a:p>
      </dgm:t>
    </dgm:pt>
    <dgm:pt modelId="{83581C5F-995A-4AC4-8A84-1757234C18FF}" type="sibTrans" cxnId="{53D7D291-ADD1-4A1F-B743-39C497BBCD79}">
      <dgm:prSet/>
      <dgm:spPr/>
      <dgm:t>
        <a:bodyPr/>
        <a:lstStyle/>
        <a:p>
          <a:endParaRPr lang="en-US">
            <a:solidFill>
              <a:schemeClr val="tx1"/>
            </a:solidFill>
          </a:endParaRPr>
        </a:p>
      </dgm:t>
    </dgm:pt>
    <dgm:pt modelId="{8717FBF4-068D-409A-9C19-BBBCB78F3005}">
      <dgm:prSet phldrT="[Text]"/>
      <dgm:spPr/>
      <dgm:t>
        <a:bodyPr/>
        <a:lstStyle/>
        <a:p>
          <a:r>
            <a:rPr lang="en-US" smtClean="0">
              <a:solidFill>
                <a:schemeClr val="bg1">
                  <a:lumMod val="95000"/>
                </a:schemeClr>
              </a:solidFill>
            </a:rPr>
            <a:t>Current </a:t>
          </a:r>
          <a:r>
            <a:rPr lang="en-US" dirty="0" smtClean="0">
              <a:solidFill>
                <a:schemeClr val="bg1">
                  <a:lumMod val="95000"/>
                </a:schemeClr>
              </a:solidFill>
            </a:rPr>
            <a:t>HE Scenario</a:t>
          </a:r>
          <a:endParaRPr lang="en-US" dirty="0">
            <a:solidFill>
              <a:schemeClr val="bg1">
                <a:lumMod val="95000"/>
              </a:schemeClr>
            </a:solidFill>
          </a:endParaRPr>
        </a:p>
      </dgm:t>
    </dgm:pt>
    <dgm:pt modelId="{2864D4F8-5097-4037-9972-9EC241C7DFE4}" type="parTrans" cxnId="{9EDDCE72-0FFD-4BBB-A91C-22944179CB06}">
      <dgm:prSet/>
      <dgm:spPr/>
      <dgm:t>
        <a:bodyPr/>
        <a:lstStyle/>
        <a:p>
          <a:endParaRPr lang="en-US">
            <a:solidFill>
              <a:schemeClr val="tx1"/>
            </a:solidFill>
          </a:endParaRPr>
        </a:p>
      </dgm:t>
    </dgm:pt>
    <dgm:pt modelId="{7D1F1689-2990-4D0A-AE41-3D0C8051FA34}" type="sibTrans" cxnId="{9EDDCE72-0FFD-4BBB-A91C-22944179CB06}">
      <dgm:prSet/>
      <dgm:spPr/>
      <dgm:t>
        <a:bodyPr/>
        <a:lstStyle/>
        <a:p>
          <a:endParaRPr lang="en-US">
            <a:solidFill>
              <a:schemeClr val="tx1"/>
            </a:solidFill>
          </a:endParaRPr>
        </a:p>
      </dgm:t>
    </dgm:pt>
    <dgm:pt modelId="{E37F8F4A-9D28-42FF-9EE4-A3690B8F0328}" type="pres">
      <dgm:prSet presAssocID="{EA6E86B5-9DCE-4612-92F1-DD3812B2D089}" presName="Name0" presStyleCnt="0">
        <dgm:presLayoutVars>
          <dgm:chMax val="7"/>
          <dgm:chPref val="7"/>
          <dgm:dir/>
        </dgm:presLayoutVars>
      </dgm:prSet>
      <dgm:spPr/>
      <dgm:t>
        <a:bodyPr/>
        <a:lstStyle/>
        <a:p>
          <a:endParaRPr lang="en-US"/>
        </a:p>
      </dgm:t>
    </dgm:pt>
    <dgm:pt modelId="{E18A8E0D-5E02-4265-AADD-10B410755CF2}" type="pres">
      <dgm:prSet presAssocID="{EA6E86B5-9DCE-4612-92F1-DD3812B2D089}" presName="Name1" presStyleCnt="0"/>
      <dgm:spPr/>
      <dgm:t>
        <a:bodyPr/>
        <a:lstStyle/>
        <a:p>
          <a:endParaRPr lang="en-US"/>
        </a:p>
      </dgm:t>
    </dgm:pt>
    <dgm:pt modelId="{BF1E4B0A-FBD1-4DD8-9B26-23CE74250496}" type="pres">
      <dgm:prSet presAssocID="{EA6E86B5-9DCE-4612-92F1-DD3812B2D089}" presName="cycle" presStyleCnt="0"/>
      <dgm:spPr/>
      <dgm:t>
        <a:bodyPr/>
        <a:lstStyle/>
        <a:p>
          <a:endParaRPr lang="en-US"/>
        </a:p>
      </dgm:t>
    </dgm:pt>
    <dgm:pt modelId="{F3EE8437-90D1-4027-9348-070CE9FEF3C6}" type="pres">
      <dgm:prSet presAssocID="{EA6E86B5-9DCE-4612-92F1-DD3812B2D089}" presName="srcNode" presStyleLbl="node1" presStyleIdx="0" presStyleCnt="5"/>
      <dgm:spPr/>
      <dgm:t>
        <a:bodyPr/>
        <a:lstStyle/>
        <a:p>
          <a:endParaRPr lang="en-US"/>
        </a:p>
      </dgm:t>
    </dgm:pt>
    <dgm:pt modelId="{E94B1F86-0640-4C60-9319-15FF75BD9444}" type="pres">
      <dgm:prSet presAssocID="{EA6E86B5-9DCE-4612-92F1-DD3812B2D089}" presName="conn" presStyleLbl="parChTrans1D2" presStyleIdx="0" presStyleCnt="1"/>
      <dgm:spPr/>
      <dgm:t>
        <a:bodyPr/>
        <a:lstStyle/>
        <a:p>
          <a:endParaRPr lang="en-US"/>
        </a:p>
      </dgm:t>
    </dgm:pt>
    <dgm:pt modelId="{FB940883-AB1C-42E6-86D2-0005D70F6402}" type="pres">
      <dgm:prSet presAssocID="{EA6E86B5-9DCE-4612-92F1-DD3812B2D089}" presName="extraNode" presStyleLbl="node1" presStyleIdx="0" presStyleCnt="5"/>
      <dgm:spPr/>
      <dgm:t>
        <a:bodyPr/>
        <a:lstStyle/>
        <a:p>
          <a:endParaRPr lang="en-US"/>
        </a:p>
      </dgm:t>
    </dgm:pt>
    <dgm:pt modelId="{80CDE78A-40E9-4BEE-8B9B-9ED2013806D8}" type="pres">
      <dgm:prSet presAssocID="{EA6E86B5-9DCE-4612-92F1-DD3812B2D089}" presName="dstNode" presStyleLbl="node1" presStyleIdx="0" presStyleCnt="5"/>
      <dgm:spPr/>
      <dgm:t>
        <a:bodyPr/>
        <a:lstStyle/>
        <a:p>
          <a:endParaRPr lang="en-US"/>
        </a:p>
      </dgm:t>
    </dgm:pt>
    <dgm:pt modelId="{6BF8F72A-F002-47CB-9A80-71598EBC4E7C}" type="pres">
      <dgm:prSet presAssocID="{8717FBF4-068D-409A-9C19-BBBCB78F3005}" presName="text_1" presStyleLbl="node1" presStyleIdx="0" presStyleCnt="5">
        <dgm:presLayoutVars>
          <dgm:bulletEnabled val="1"/>
        </dgm:presLayoutVars>
      </dgm:prSet>
      <dgm:spPr/>
      <dgm:t>
        <a:bodyPr/>
        <a:lstStyle/>
        <a:p>
          <a:endParaRPr lang="en-US"/>
        </a:p>
      </dgm:t>
    </dgm:pt>
    <dgm:pt modelId="{8E7A2600-52B8-4F15-BABC-DF831CFEA08C}" type="pres">
      <dgm:prSet presAssocID="{8717FBF4-068D-409A-9C19-BBBCB78F3005}" presName="accent_1" presStyleCnt="0"/>
      <dgm:spPr/>
    </dgm:pt>
    <dgm:pt modelId="{4E6651EF-B7B9-4B07-8651-A0372BD730B0}" type="pres">
      <dgm:prSet presAssocID="{8717FBF4-068D-409A-9C19-BBBCB78F3005}" presName="accentRepeatNode" presStyleLbl="solidFgAcc1" presStyleIdx="0" presStyleCnt="5"/>
      <dgm:spPr/>
      <dgm:t>
        <a:bodyPr/>
        <a:lstStyle/>
        <a:p>
          <a:endParaRPr lang="en-US"/>
        </a:p>
      </dgm:t>
    </dgm:pt>
    <dgm:pt modelId="{A5510325-B9C8-4513-8AE4-D1426B304984}" type="pres">
      <dgm:prSet presAssocID="{8F4A6A10-1140-4210-9D9A-22E32B99DF68}" presName="text_2" presStyleLbl="node1" presStyleIdx="1" presStyleCnt="5">
        <dgm:presLayoutVars>
          <dgm:bulletEnabled val="1"/>
        </dgm:presLayoutVars>
      </dgm:prSet>
      <dgm:spPr/>
      <dgm:t>
        <a:bodyPr/>
        <a:lstStyle/>
        <a:p>
          <a:endParaRPr lang="en-US"/>
        </a:p>
      </dgm:t>
    </dgm:pt>
    <dgm:pt modelId="{B7D0D6C0-B253-4C93-AF35-5BE7D98D00A6}" type="pres">
      <dgm:prSet presAssocID="{8F4A6A10-1140-4210-9D9A-22E32B99DF68}" presName="accent_2" presStyleCnt="0"/>
      <dgm:spPr/>
      <dgm:t>
        <a:bodyPr/>
        <a:lstStyle/>
        <a:p>
          <a:endParaRPr lang="en-US"/>
        </a:p>
      </dgm:t>
    </dgm:pt>
    <dgm:pt modelId="{6EB1967C-71F9-4637-A70E-CDD483F26C59}" type="pres">
      <dgm:prSet presAssocID="{8F4A6A10-1140-4210-9D9A-22E32B99DF68}" presName="accentRepeatNode" presStyleLbl="solidFgAcc1" presStyleIdx="1" presStyleCnt="5"/>
      <dgm:spPr>
        <a:solidFill>
          <a:srgbClr val="95CFC0"/>
        </a:solidFill>
        <a:ln>
          <a:solidFill>
            <a:srgbClr val="95CFC0"/>
          </a:solidFill>
        </a:ln>
        <a:scene3d>
          <a:camera prst="orthographicFront">
            <a:rot lat="0" lon="0" rev="0"/>
          </a:camera>
          <a:lightRig rig="contrasting" dir="t">
            <a:rot lat="0" lon="0" rev="1200000"/>
          </a:lightRig>
        </a:scene3d>
        <a:sp3d z="300000" contourW="12700" prstMaterial="flat">
          <a:bevelT w="177800" h="254000"/>
          <a:bevelB w="152400"/>
        </a:sp3d>
      </dgm:spPr>
      <dgm:t>
        <a:bodyPr/>
        <a:lstStyle/>
        <a:p>
          <a:endParaRPr lang="en-US"/>
        </a:p>
      </dgm:t>
    </dgm:pt>
    <dgm:pt modelId="{CB709B89-80DE-4E66-9E06-671EA41AD4A0}" type="pres">
      <dgm:prSet presAssocID="{A7C329F0-410B-4754-9A0F-EE192A722858}" presName="text_3" presStyleLbl="node1" presStyleIdx="2" presStyleCnt="5">
        <dgm:presLayoutVars>
          <dgm:bulletEnabled val="1"/>
        </dgm:presLayoutVars>
      </dgm:prSet>
      <dgm:spPr/>
      <dgm:t>
        <a:bodyPr/>
        <a:lstStyle/>
        <a:p>
          <a:endParaRPr lang="en-US"/>
        </a:p>
      </dgm:t>
    </dgm:pt>
    <dgm:pt modelId="{8BB675B0-B9EF-4DF6-A2F7-0862247DFB49}" type="pres">
      <dgm:prSet presAssocID="{A7C329F0-410B-4754-9A0F-EE192A722858}" presName="accent_3" presStyleCnt="0"/>
      <dgm:spPr/>
      <dgm:t>
        <a:bodyPr/>
        <a:lstStyle/>
        <a:p>
          <a:endParaRPr lang="en-US"/>
        </a:p>
      </dgm:t>
    </dgm:pt>
    <dgm:pt modelId="{AF0A6877-99A1-4A18-92EC-51F5827015A0}" type="pres">
      <dgm:prSet presAssocID="{A7C329F0-410B-4754-9A0F-EE192A722858}" presName="accentRepeatNode" presStyleLbl="solidFgAcc1" presStyleIdx="2" presStyleCnt="5"/>
      <dgm:spPr/>
      <dgm:t>
        <a:bodyPr/>
        <a:lstStyle/>
        <a:p>
          <a:endParaRPr lang="en-US"/>
        </a:p>
      </dgm:t>
    </dgm:pt>
    <dgm:pt modelId="{45992BA2-72D8-45CC-99C0-6687771E9C44}" type="pres">
      <dgm:prSet presAssocID="{0FEE968A-90A9-4A38-BD8B-AF655E7E5752}" presName="text_4" presStyleLbl="node1" presStyleIdx="3" presStyleCnt="5">
        <dgm:presLayoutVars>
          <dgm:bulletEnabled val="1"/>
        </dgm:presLayoutVars>
      </dgm:prSet>
      <dgm:spPr/>
      <dgm:t>
        <a:bodyPr/>
        <a:lstStyle/>
        <a:p>
          <a:endParaRPr lang="en-US"/>
        </a:p>
      </dgm:t>
    </dgm:pt>
    <dgm:pt modelId="{999AE83F-7DA9-4E56-8581-870D4C7317C9}" type="pres">
      <dgm:prSet presAssocID="{0FEE968A-90A9-4A38-BD8B-AF655E7E5752}" presName="accent_4" presStyleCnt="0"/>
      <dgm:spPr/>
      <dgm:t>
        <a:bodyPr/>
        <a:lstStyle/>
        <a:p>
          <a:endParaRPr lang="en-US"/>
        </a:p>
      </dgm:t>
    </dgm:pt>
    <dgm:pt modelId="{EC5CD97E-9EAB-4A7B-BBE4-A92443D48EE8}" type="pres">
      <dgm:prSet presAssocID="{0FEE968A-90A9-4A38-BD8B-AF655E7E5752}" presName="accentRepeatNode" presStyleLbl="solidFgAcc1" presStyleIdx="3" presStyleCnt="5"/>
      <dgm:spPr/>
      <dgm:t>
        <a:bodyPr/>
        <a:lstStyle/>
        <a:p>
          <a:endParaRPr lang="en-US"/>
        </a:p>
      </dgm:t>
    </dgm:pt>
    <dgm:pt modelId="{89E2D5DA-6D2F-4990-B7BD-62517BE02C90}" type="pres">
      <dgm:prSet presAssocID="{B24C180E-8560-4AC8-B35A-110B64E25D9C}" presName="text_5" presStyleLbl="node1" presStyleIdx="4" presStyleCnt="5">
        <dgm:presLayoutVars>
          <dgm:bulletEnabled val="1"/>
        </dgm:presLayoutVars>
      </dgm:prSet>
      <dgm:spPr/>
      <dgm:t>
        <a:bodyPr/>
        <a:lstStyle/>
        <a:p>
          <a:endParaRPr lang="en-US"/>
        </a:p>
      </dgm:t>
    </dgm:pt>
    <dgm:pt modelId="{C0F7543B-209B-4AD1-A40C-E1DEF131FA2A}" type="pres">
      <dgm:prSet presAssocID="{B24C180E-8560-4AC8-B35A-110B64E25D9C}" presName="accent_5" presStyleCnt="0"/>
      <dgm:spPr/>
      <dgm:t>
        <a:bodyPr/>
        <a:lstStyle/>
        <a:p>
          <a:endParaRPr lang="en-US"/>
        </a:p>
      </dgm:t>
    </dgm:pt>
    <dgm:pt modelId="{F242B36E-EE41-40FD-A8D5-6A33A3400448}" type="pres">
      <dgm:prSet presAssocID="{B24C180E-8560-4AC8-B35A-110B64E25D9C}" presName="accentRepeatNode" presStyleLbl="solidFgAcc1" presStyleIdx="4" presStyleCnt="5"/>
      <dgm:spPr/>
      <dgm:t>
        <a:bodyPr/>
        <a:lstStyle/>
        <a:p>
          <a:endParaRPr lang="en-US"/>
        </a:p>
      </dgm:t>
    </dgm:pt>
  </dgm:ptLst>
  <dgm:cxnLst>
    <dgm:cxn modelId="{4FB31354-E8A4-4E98-9970-F1F3C60ADB77}" type="presOf" srcId="{0FEE968A-90A9-4A38-BD8B-AF655E7E5752}" destId="{45992BA2-72D8-45CC-99C0-6687771E9C44}" srcOrd="0" destOrd="0" presId="urn:microsoft.com/office/officeart/2008/layout/VerticalCurvedList"/>
    <dgm:cxn modelId="{B8A5A5F4-B609-4B45-8408-9B1B6FBB9A01}" type="presOf" srcId="{7D1F1689-2990-4D0A-AE41-3D0C8051FA34}" destId="{E94B1F86-0640-4C60-9319-15FF75BD9444}" srcOrd="0" destOrd="0" presId="urn:microsoft.com/office/officeart/2008/layout/VerticalCurvedList"/>
    <dgm:cxn modelId="{53D7D291-ADD1-4A1F-B743-39C497BBCD79}" srcId="{EA6E86B5-9DCE-4612-92F1-DD3812B2D089}" destId="{B24C180E-8560-4AC8-B35A-110B64E25D9C}" srcOrd="4" destOrd="0" parTransId="{84C7F72B-DA8C-4463-984D-98D4E8CECED5}" sibTransId="{83581C5F-995A-4AC4-8A84-1757234C18FF}"/>
    <dgm:cxn modelId="{9EDDCE72-0FFD-4BBB-A91C-22944179CB06}" srcId="{EA6E86B5-9DCE-4612-92F1-DD3812B2D089}" destId="{8717FBF4-068D-409A-9C19-BBBCB78F3005}" srcOrd="0" destOrd="0" parTransId="{2864D4F8-5097-4037-9972-9EC241C7DFE4}" sibTransId="{7D1F1689-2990-4D0A-AE41-3D0C8051FA34}"/>
    <dgm:cxn modelId="{037A21D6-4806-43A4-A0A3-8987CAD00213}" type="presOf" srcId="{B24C180E-8560-4AC8-B35A-110B64E25D9C}" destId="{89E2D5DA-6D2F-4990-B7BD-62517BE02C90}" srcOrd="0" destOrd="0" presId="urn:microsoft.com/office/officeart/2008/layout/VerticalCurvedList"/>
    <dgm:cxn modelId="{B4993C90-5C4D-46CD-A69C-70E68362ACC7}" srcId="{EA6E86B5-9DCE-4612-92F1-DD3812B2D089}" destId="{8F4A6A10-1140-4210-9D9A-22E32B99DF68}" srcOrd="1" destOrd="0" parTransId="{53D51DF2-03B7-44AD-A0BA-C150758EAE67}" sibTransId="{85724075-28FC-43AA-8A1A-D7F893B73DCB}"/>
    <dgm:cxn modelId="{86579763-6753-4F1D-84E1-F9FD2C9005A8}" srcId="{EA6E86B5-9DCE-4612-92F1-DD3812B2D089}" destId="{0FEE968A-90A9-4A38-BD8B-AF655E7E5752}" srcOrd="3" destOrd="0" parTransId="{6A6AB405-3D2C-42D2-BA9C-8E03457716DD}" sibTransId="{A06FBEFD-0594-4640-B9A5-F31D0F012A70}"/>
    <dgm:cxn modelId="{7E531286-3F31-4A52-8D86-9250F5E67EBA}" type="presOf" srcId="{EA6E86B5-9DCE-4612-92F1-DD3812B2D089}" destId="{E37F8F4A-9D28-42FF-9EE4-A3690B8F0328}" srcOrd="0" destOrd="0" presId="urn:microsoft.com/office/officeart/2008/layout/VerticalCurvedList"/>
    <dgm:cxn modelId="{D44461E1-2882-4A83-97D6-4110CBAB33EB}" type="presOf" srcId="{8717FBF4-068D-409A-9C19-BBBCB78F3005}" destId="{6BF8F72A-F002-47CB-9A80-71598EBC4E7C}" srcOrd="0" destOrd="0" presId="urn:microsoft.com/office/officeart/2008/layout/VerticalCurvedList"/>
    <dgm:cxn modelId="{96379C1C-C414-4B06-8E16-6F262F4AC72E}" type="presOf" srcId="{8F4A6A10-1140-4210-9D9A-22E32B99DF68}" destId="{A5510325-B9C8-4513-8AE4-D1426B304984}" srcOrd="0" destOrd="0" presId="urn:microsoft.com/office/officeart/2008/layout/VerticalCurvedList"/>
    <dgm:cxn modelId="{C89CB576-4FDE-404E-B2E9-4DA5AA60D715}" srcId="{EA6E86B5-9DCE-4612-92F1-DD3812B2D089}" destId="{A7C329F0-410B-4754-9A0F-EE192A722858}" srcOrd="2" destOrd="0" parTransId="{D16E38F7-61AA-4B41-BB96-5080B09C16E2}" sibTransId="{645976DC-46F1-491B-A096-C0208E2EBC1F}"/>
    <dgm:cxn modelId="{EA919986-4D05-4C7C-A068-BEF913F45477}" type="presOf" srcId="{A7C329F0-410B-4754-9A0F-EE192A722858}" destId="{CB709B89-80DE-4E66-9E06-671EA41AD4A0}" srcOrd="0" destOrd="0" presId="urn:microsoft.com/office/officeart/2008/layout/VerticalCurvedList"/>
    <dgm:cxn modelId="{6ACE0C9D-6B30-4694-85BB-A4E33CFE7808}" type="presParOf" srcId="{E37F8F4A-9D28-42FF-9EE4-A3690B8F0328}" destId="{E18A8E0D-5E02-4265-AADD-10B410755CF2}" srcOrd="0" destOrd="0" presId="urn:microsoft.com/office/officeart/2008/layout/VerticalCurvedList"/>
    <dgm:cxn modelId="{2BCA80F1-E2E6-4A50-B0F4-293E83335A3A}" type="presParOf" srcId="{E18A8E0D-5E02-4265-AADD-10B410755CF2}" destId="{BF1E4B0A-FBD1-4DD8-9B26-23CE74250496}" srcOrd="0" destOrd="0" presId="urn:microsoft.com/office/officeart/2008/layout/VerticalCurvedList"/>
    <dgm:cxn modelId="{B570B159-7AEB-4A44-AB7C-312448FD58A4}" type="presParOf" srcId="{BF1E4B0A-FBD1-4DD8-9B26-23CE74250496}" destId="{F3EE8437-90D1-4027-9348-070CE9FEF3C6}" srcOrd="0" destOrd="0" presId="urn:microsoft.com/office/officeart/2008/layout/VerticalCurvedList"/>
    <dgm:cxn modelId="{CA287DD2-AE1C-4209-BAD5-819FF0C39128}" type="presParOf" srcId="{BF1E4B0A-FBD1-4DD8-9B26-23CE74250496}" destId="{E94B1F86-0640-4C60-9319-15FF75BD9444}" srcOrd="1" destOrd="0" presId="urn:microsoft.com/office/officeart/2008/layout/VerticalCurvedList"/>
    <dgm:cxn modelId="{A8426060-FB68-4BAF-B26B-F13EC506F959}" type="presParOf" srcId="{BF1E4B0A-FBD1-4DD8-9B26-23CE74250496}" destId="{FB940883-AB1C-42E6-86D2-0005D70F6402}" srcOrd="2" destOrd="0" presId="urn:microsoft.com/office/officeart/2008/layout/VerticalCurvedList"/>
    <dgm:cxn modelId="{1FBCD2EC-446C-41F2-A842-C8886B079B93}" type="presParOf" srcId="{BF1E4B0A-FBD1-4DD8-9B26-23CE74250496}" destId="{80CDE78A-40E9-4BEE-8B9B-9ED2013806D8}" srcOrd="3" destOrd="0" presId="urn:microsoft.com/office/officeart/2008/layout/VerticalCurvedList"/>
    <dgm:cxn modelId="{10FC0641-AEE6-4774-A1FF-C1A4EA8B5884}" type="presParOf" srcId="{E18A8E0D-5E02-4265-AADD-10B410755CF2}" destId="{6BF8F72A-F002-47CB-9A80-71598EBC4E7C}" srcOrd="1" destOrd="0" presId="urn:microsoft.com/office/officeart/2008/layout/VerticalCurvedList"/>
    <dgm:cxn modelId="{2E49B65E-78BF-4C29-B1A8-8DB43408002A}" type="presParOf" srcId="{E18A8E0D-5E02-4265-AADD-10B410755CF2}" destId="{8E7A2600-52B8-4F15-BABC-DF831CFEA08C}" srcOrd="2" destOrd="0" presId="urn:microsoft.com/office/officeart/2008/layout/VerticalCurvedList"/>
    <dgm:cxn modelId="{3D56C97F-62C2-47FC-9B50-1C3F6096C90F}" type="presParOf" srcId="{8E7A2600-52B8-4F15-BABC-DF831CFEA08C}" destId="{4E6651EF-B7B9-4B07-8651-A0372BD730B0}" srcOrd="0" destOrd="0" presId="urn:microsoft.com/office/officeart/2008/layout/VerticalCurvedList"/>
    <dgm:cxn modelId="{0A1D315B-FFE5-433C-8505-43CA1D959145}" type="presParOf" srcId="{E18A8E0D-5E02-4265-AADD-10B410755CF2}" destId="{A5510325-B9C8-4513-8AE4-D1426B304984}" srcOrd="3" destOrd="0" presId="urn:microsoft.com/office/officeart/2008/layout/VerticalCurvedList"/>
    <dgm:cxn modelId="{766000BD-6EED-4D5A-B84A-A165CDAC45FE}" type="presParOf" srcId="{E18A8E0D-5E02-4265-AADD-10B410755CF2}" destId="{B7D0D6C0-B253-4C93-AF35-5BE7D98D00A6}" srcOrd="4" destOrd="0" presId="urn:microsoft.com/office/officeart/2008/layout/VerticalCurvedList"/>
    <dgm:cxn modelId="{DF3A0FC6-7046-4CB0-A3FD-F06FD50A77E4}" type="presParOf" srcId="{B7D0D6C0-B253-4C93-AF35-5BE7D98D00A6}" destId="{6EB1967C-71F9-4637-A70E-CDD483F26C59}" srcOrd="0" destOrd="0" presId="urn:microsoft.com/office/officeart/2008/layout/VerticalCurvedList"/>
    <dgm:cxn modelId="{87F1CA8C-FA1E-436B-A729-2F03FAEF7E4D}" type="presParOf" srcId="{E18A8E0D-5E02-4265-AADD-10B410755CF2}" destId="{CB709B89-80DE-4E66-9E06-671EA41AD4A0}" srcOrd="5" destOrd="0" presId="urn:microsoft.com/office/officeart/2008/layout/VerticalCurvedList"/>
    <dgm:cxn modelId="{D5A1D692-1CF9-4DE0-A804-E4FF5C212502}" type="presParOf" srcId="{E18A8E0D-5E02-4265-AADD-10B410755CF2}" destId="{8BB675B0-B9EF-4DF6-A2F7-0862247DFB49}" srcOrd="6" destOrd="0" presId="urn:microsoft.com/office/officeart/2008/layout/VerticalCurvedList"/>
    <dgm:cxn modelId="{34B9D9E3-5047-4809-9A60-C3C067CE18CF}" type="presParOf" srcId="{8BB675B0-B9EF-4DF6-A2F7-0862247DFB49}" destId="{AF0A6877-99A1-4A18-92EC-51F5827015A0}" srcOrd="0" destOrd="0" presId="urn:microsoft.com/office/officeart/2008/layout/VerticalCurvedList"/>
    <dgm:cxn modelId="{B284FE53-5197-495E-B9AD-4599651AA4FD}" type="presParOf" srcId="{E18A8E0D-5E02-4265-AADD-10B410755CF2}" destId="{45992BA2-72D8-45CC-99C0-6687771E9C44}" srcOrd="7" destOrd="0" presId="urn:microsoft.com/office/officeart/2008/layout/VerticalCurvedList"/>
    <dgm:cxn modelId="{BC7FAFC6-8626-4916-AD49-7AADA87C64DA}" type="presParOf" srcId="{E18A8E0D-5E02-4265-AADD-10B410755CF2}" destId="{999AE83F-7DA9-4E56-8581-870D4C7317C9}" srcOrd="8" destOrd="0" presId="urn:microsoft.com/office/officeart/2008/layout/VerticalCurvedList"/>
    <dgm:cxn modelId="{048E7178-DC88-40DC-87FE-69BCFBDD5FCC}" type="presParOf" srcId="{999AE83F-7DA9-4E56-8581-870D4C7317C9}" destId="{EC5CD97E-9EAB-4A7B-BBE4-A92443D48EE8}" srcOrd="0" destOrd="0" presId="urn:microsoft.com/office/officeart/2008/layout/VerticalCurvedList"/>
    <dgm:cxn modelId="{16181D65-1AD5-4F01-9BD7-F5D025EF9910}" type="presParOf" srcId="{E18A8E0D-5E02-4265-AADD-10B410755CF2}" destId="{89E2D5DA-6D2F-4990-B7BD-62517BE02C90}" srcOrd="9" destOrd="0" presId="urn:microsoft.com/office/officeart/2008/layout/VerticalCurvedList"/>
    <dgm:cxn modelId="{8BFD54E8-6D94-4768-9D08-960384F43BC3}" type="presParOf" srcId="{E18A8E0D-5E02-4265-AADD-10B410755CF2}" destId="{C0F7543B-209B-4AD1-A40C-E1DEF131FA2A}" srcOrd="10" destOrd="0" presId="urn:microsoft.com/office/officeart/2008/layout/VerticalCurvedList"/>
    <dgm:cxn modelId="{14BEB6B7-318D-404B-930C-90D24DF8C08B}" type="presParOf" srcId="{C0F7543B-209B-4AD1-A40C-E1DEF131FA2A}" destId="{F242B36E-EE41-40FD-A8D5-6A33A340044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6E86B5-9DCE-4612-92F1-DD3812B2D089}" type="doc">
      <dgm:prSet loTypeId="urn:microsoft.com/office/officeart/2008/layout/VerticalCurvedList" loCatId="list" qsTypeId="urn:microsoft.com/office/officeart/2005/8/quickstyle/3d3" qsCatId="3D" csTypeId="urn:microsoft.com/office/officeart/2005/8/colors/colorful5" csCatId="colorful" phldr="1"/>
      <dgm:spPr/>
      <dgm:t>
        <a:bodyPr/>
        <a:lstStyle/>
        <a:p>
          <a:endParaRPr lang="en-US"/>
        </a:p>
      </dgm:t>
    </dgm:pt>
    <dgm:pt modelId="{8F4A6A10-1140-4210-9D9A-22E32B99DF68}">
      <dgm:prSet phldrT="[Text]"/>
      <dgm:spPr/>
      <dgm:t>
        <a:bodyPr/>
        <a:lstStyle/>
        <a:p>
          <a:r>
            <a:rPr lang="en-US" b="1" dirty="0" smtClean="0">
              <a:solidFill>
                <a:schemeClr val="bg1">
                  <a:lumMod val="95000"/>
                </a:schemeClr>
              </a:solidFill>
            </a:rPr>
            <a:t>A Glimpse of UTM Administrators</a:t>
          </a:r>
          <a:endParaRPr lang="en-US" b="1" dirty="0">
            <a:solidFill>
              <a:schemeClr val="bg1">
                <a:lumMod val="95000"/>
              </a:schemeClr>
            </a:solidFill>
          </a:endParaRPr>
        </a:p>
      </dgm:t>
    </dgm:pt>
    <dgm:pt modelId="{53D51DF2-03B7-44AD-A0BA-C150758EAE67}" type="parTrans" cxnId="{B4993C90-5C4D-46CD-A69C-70E68362ACC7}">
      <dgm:prSet/>
      <dgm:spPr/>
      <dgm:t>
        <a:bodyPr/>
        <a:lstStyle/>
        <a:p>
          <a:endParaRPr lang="en-US">
            <a:solidFill>
              <a:schemeClr val="tx1"/>
            </a:solidFill>
          </a:endParaRPr>
        </a:p>
      </dgm:t>
    </dgm:pt>
    <dgm:pt modelId="{85724075-28FC-43AA-8A1A-D7F893B73DCB}" type="sibTrans" cxnId="{B4993C90-5C4D-46CD-A69C-70E68362ACC7}">
      <dgm:prSet/>
      <dgm:spPr/>
      <dgm:t>
        <a:bodyPr/>
        <a:lstStyle/>
        <a:p>
          <a:endParaRPr lang="en-US">
            <a:solidFill>
              <a:schemeClr val="tx1"/>
            </a:solidFill>
          </a:endParaRPr>
        </a:p>
      </dgm:t>
    </dgm:pt>
    <dgm:pt modelId="{A7C329F0-410B-4754-9A0F-EE192A722858}">
      <dgm:prSet phldrT="[Text]"/>
      <dgm:spPr/>
      <dgm:t>
        <a:bodyPr/>
        <a:lstStyle/>
        <a:p>
          <a:r>
            <a:rPr lang="en-US" b="1" dirty="0" smtClean="0">
              <a:solidFill>
                <a:schemeClr val="tx1"/>
              </a:solidFill>
            </a:rPr>
            <a:t>Future Challenges</a:t>
          </a:r>
          <a:r>
            <a:rPr lang="en-US" b="1" dirty="0" smtClean="0">
              <a:solidFill>
                <a:schemeClr val="tx1"/>
              </a:solidFill>
            </a:rPr>
            <a:t>	</a:t>
          </a:r>
          <a:endParaRPr lang="en-US" b="1" dirty="0">
            <a:solidFill>
              <a:schemeClr val="tx1"/>
            </a:solidFill>
          </a:endParaRPr>
        </a:p>
      </dgm:t>
    </dgm:pt>
    <dgm:pt modelId="{D16E38F7-61AA-4B41-BB96-5080B09C16E2}" type="parTrans" cxnId="{C89CB576-4FDE-404E-B2E9-4DA5AA60D715}">
      <dgm:prSet/>
      <dgm:spPr/>
      <dgm:t>
        <a:bodyPr/>
        <a:lstStyle/>
        <a:p>
          <a:endParaRPr lang="en-US">
            <a:solidFill>
              <a:schemeClr val="tx1"/>
            </a:solidFill>
          </a:endParaRPr>
        </a:p>
      </dgm:t>
    </dgm:pt>
    <dgm:pt modelId="{645976DC-46F1-491B-A096-C0208E2EBC1F}" type="sibTrans" cxnId="{C89CB576-4FDE-404E-B2E9-4DA5AA60D715}">
      <dgm:prSet/>
      <dgm:spPr/>
      <dgm:t>
        <a:bodyPr/>
        <a:lstStyle/>
        <a:p>
          <a:endParaRPr lang="en-US">
            <a:solidFill>
              <a:schemeClr val="tx1"/>
            </a:solidFill>
          </a:endParaRPr>
        </a:p>
      </dgm:t>
    </dgm:pt>
    <dgm:pt modelId="{0FEE968A-90A9-4A38-BD8B-AF655E7E5752}">
      <dgm:prSet phldrT="[Text]"/>
      <dgm:spPr/>
      <dgm:t>
        <a:bodyPr/>
        <a:lstStyle/>
        <a:p>
          <a:r>
            <a:rPr lang="en-US" dirty="0" smtClean="0">
              <a:solidFill>
                <a:schemeClr val="bg1">
                  <a:lumMod val="95000"/>
                </a:schemeClr>
              </a:solidFill>
            </a:rPr>
            <a:t>Recommendation</a:t>
          </a:r>
          <a:endParaRPr lang="en-US" dirty="0">
            <a:solidFill>
              <a:schemeClr val="bg1">
                <a:lumMod val="95000"/>
              </a:schemeClr>
            </a:solidFill>
          </a:endParaRPr>
        </a:p>
      </dgm:t>
    </dgm:pt>
    <dgm:pt modelId="{6A6AB405-3D2C-42D2-BA9C-8E03457716DD}" type="parTrans" cxnId="{86579763-6753-4F1D-84E1-F9FD2C9005A8}">
      <dgm:prSet/>
      <dgm:spPr/>
      <dgm:t>
        <a:bodyPr/>
        <a:lstStyle/>
        <a:p>
          <a:endParaRPr lang="en-US">
            <a:solidFill>
              <a:schemeClr val="tx1"/>
            </a:solidFill>
          </a:endParaRPr>
        </a:p>
      </dgm:t>
    </dgm:pt>
    <dgm:pt modelId="{A06FBEFD-0594-4640-B9A5-F31D0F012A70}" type="sibTrans" cxnId="{86579763-6753-4F1D-84E1-F9FD2C9005A8}">
      <dgm:prSet/>
      <dgm:spPr/>
      <dgm:t>
        <a:bodyPr/>
        <a:lstStyle/>
        <a:p>
          <a:endParaRPr lang="en-US">
            <a:solidFill>
              <a:schemeClr val="tx1"/>
            </a:solidFill>
          </a:endParaRPr>
        </a:p>
      </dgm:t>
    </dgm:pt>
    <dgm:pt modelId="{B24C180E-8560-4AC8-B35A-110B64E25D9C}">
      <dgm:prSet phldrT="[Text]"/>
      <dgm:spPr/>
      <dgm:t>
        <a:bodyPr/>
        <a:lstStyle/>
        <a:p>
          <a:r>
            <a:rPr lang="en-US" dirty="0" smtClean="0">
              <a:solidFill>
                <a:schemeClr val="bg1">
                  <a:lumMod val="95000"/>
                </a:schemeClr>
              </a:solidFill>
            </a:rPr>
            <a:t>Conclusion	</a:t>
          </a:r>
          <a:endParaRPr lang="en-US" dirty="0">
            <a:solidFill>
              <a:schemeClr val="bg1">
                <a:lumMod val="95000"/>
              </a:schemeClr>
            </a:solidFill>
          </a:endParaRPr>
        </a:p>
      </dgm:t>
    </dgm:pt>
    <dgm:pt modelId="{84C7F72B-DA8C-4463-984D-98D4E8CECED5}" type="parTrans" cxnId="{53D7D291-ADD1-4A1F-B743-39C497BBCD79}">
      <dgm:prSet/>
      <dgm:spPr/>
      <dgm:t>
        <a:bodyPr/>
        <a:lstStyle/>
        <a:p>
          <a:endParaRPr lang="en-US">
            <a:solidFill>
              <a:schemeClr val="tx1"/>
            </a:solidFill>
          </a:endParaRPr>
        </a:p>
      </dgm:t>
    </dgm:pt>
    <dgm:pt modelId="{83581C5F-995A-4AC4-8A84-1757234C18FF}" type="sibTrans" cxnId="{53D7D291-ADD1-4A1F-B743-39C497BBCD79}">
      <dgm:prSet/>
      <dgm:spPr/>
      <dgm:t>
        <a:bodyPr/>
        <a:lstStyle/>
        <a:p>
          <a:endParaRPr lang="en-US">
            <a:solidFill>
              <a:schemeClr val="tx1"/>
            </a:solidFill>
          </a:endParaRPr>
        </a:p>
      </dgm:t>
    </dgm:pt>
    <dgm:pt modelId="{8717FBF4-068D-409A-9C19-BBBCB78F3005}">
      <dgm:prSet phldrT="[Text]"/>
      <dgm:spPr/>
      <dgm:t>
        <a:bodyPr/>
        <a:lstStyle/>
        <a:p>
          <a:r>
            <a:rPr lang="en-US" smtClean="0">
              <a:solidFill>
                <a:schemeClr val="bg1">
                  <a:lumMod val="95000"/>
                </a:schemeClr>
              </a:solidFill>
            </a:rPr>
            <a:t>Current </a:t>
          </a:r>
          <a:r>
            <a:rPr lang="en-US" dirty="0" smtClean="0">
              <a:solidFill>
                <a:schemeClr val="bg1">
                  <a:lumMod val="95000"/>
                </a:schemeClr>
              </a:solidFill>
            </a:rPr>
            <a:t>HE Scenario</a:t>
          </a:r>
          <a:endParaRPr lang="en-US" dirty="0">
            <a:solidFill>
              <a:schemeClr val="bg1">
                <a:lumMod val="95000"/>
              </a:schemeClr>
            </a:solidFill>
          </a:endParaRPr>
        </a:p>
      </dgm:t>
    </dgm:pt>
    <dgm:pt modelId="{2864D4F8-5097-4037-9972-9EC241C7DFE4}" type="parTrans" cxnId="{9EDDCE72-0FFD-4BBB-A91C-22944179CB06}">
      <dgm:prSet/>
      <dgm:spPr/>
      <dgm:t>
        <a:bodyPr/>
        <a:lstStyle/>
        <a:p>
          <a:endParaRPr lang="en-US">
            <a:solidFill>
              <a:schemeClr val="tx1"/>
            </a:solidFill>
          </a:endParaRPr>
        </a:p>
      </dgm:t>
    </dgm:pt>
    <dgm:pt modelId="{7D1F1689-2990-4D0A-AE41-3D0C8051FA34}" type="sibTrans" cxnId="{9EDDCE72-0FFD-4BBB-A91C-22944179CB06}">
      <dgm:prSet/>
      <dgm:spPr/>
      <dgm:t>
        <a:bodyPr/>
        <a:lstStyle/>
        <a:p>
          <a:endParaRPr lang="en-US">
            <a:solidFill>
              <a:schemeClr val="tx1"/>
            </a:solidFill>
          </a:endParaRPr>
        </a:p>
      </dgm:t>
    </dgm:pt>
    <dgm:pt modelId="{E37F8F4A-9D28-42FF-9EE4-A3690B8F0328}" type="pres">
      <dgm:prSet presAssocID="{EA6E86B5-9DCE-4612-92F1-DD3812B2D089}" presName="Name0" presStyleCnt="0">
        <dgm:presLayoutVars>
          <dgm:chMax val="7"/>
          <dgm:chPref val="7"/>
          <dgm:dir/>
        </dgm:presLayoutVars>
      </dgm:prSet>
      <dgm:spPr/>
      <dgm:t>
        <a:bodyPr/>
        <a:lstStyle/>
        <a:p>
          <a:endParaRPr lang="en-US"/>
        </a:p>
      </dgm:t>
    </dgm:pt>
    <dgm:pt modelId="{E18A8E0D-5E02-4265-AADD-10B410755CF2}" type="pres">
      <dgm:prSet presAssocID="{EA6E86B5-9DCE-4612-92F1-DD3812B2D089}" presName="Name1" presStyleCnt="0"/>
      <dgm:spPr/>
      <dgm:t>
        <a:bodyPr/>
        <a:lstStyle/>
        <a:p>
          <a:endParaRPr lang="en-US"/>
        </a:p>
      </dgm:t>
    </dgm:pt>
    <dgm:pt modelId="{BF1E4B0A-FBD1-4DD8-9B26-23CE74250496}" type="pres">
      <dgm:prSet presAssocID="{EA6E86B5-9DCE-4612-92F1-DD3812B2D089}" presName="cycle" presStyleCnt="0"/>
      <dgm:spPr/>
      <dgm:t>
        <a:bodyPr/>
        <a:lstStyle/>
        <a:p>
          <a:endParaRPr lang="en-US"/>
        </a:p>
      </dgm:t>
    </dgm:pt>
    <dgm:pt modelId="{F3EE8437-90D1-4027-9348-070CE9FEF3C6}" type="pres">
      <dgm:prSet presAssocID="{EA6E86B5-9DCE-4612-92F1-DD3812B2D089}" presName="srcNode" presStyleLbl="node1" presStyleIdx="0" presStyleCnt="5"/>
      <dgm:spPr/>
      <dgm:t>
        <a:bodyPr/>
        <a:lstStyle/>
        <a:p>
          <a:endParaRPr lang="en-US"/>
        </a:p>
      </dgm:t>
    </dgm:pt>
    <dgm:pt modelId="{E94B1F86-0640-4C60-9319-15FF75BD9444}" type="pres">
      <dgm:prSet presAssocID="{EA6E86B5-9DCE-4612-92F1-DD3812B2D089}" presName="conn" presStyleLbl="parChTrans1D2" presStyleIdx="0" presStyleCnt="1"/>
      <dgm:spPr/>
      <dgm:t>
        <a:bodyPr/>
        <a:lstStyle/>
        <a:p>
          <a:endParaRPr lang="en-US"/>
        </a:p>
      </dgm:t>
    </dgm:pt>
    <dgm:pt modelId="{FB940883-AB1C-42E6-86D2-0005D70F6402}" type="pres">
      <dgm:prSet presAssocID="{EA6E86B5-9DCE-4612-92F1-DD3812B2D089}" presName="extraNode" presStyleLbl="node1" presStyleIdx="0" presStyleCnt="5"/>
      <dgm:spPr/>
      <dgm:t>
        <a:bodyPr/>
        <a:lstStyle/>
        <a:p>
          <a:endParaRPr lang="en-US"/>
        </a:p>
      </dgm:t>
    </dgm:pt>
    <dgm:pt modelId="{80CDE78A-40E9-4BEE-8B9B-9ED2013806D8}" type="pres">
      <dgm:prSet presAssocID="{EA6E86B5-9DCE-4612-92F1-DD3812B2D089}" presName="dstNode" presStyleLbl="node1" presStyleIdx="0" presStyleCnt="5"/>
      <dgm:spPr/>
      <dgm:t>
        <a:bodyPr/>
        <a:lstStyle/>
        <a:p>
          <a:endParaRPr lang="en-US"/>
        </a:p>
      </dgm:t>
    </dgm:pt>
    <dgm:pt modelId="{6BF8F72A-F002-47CB-9A80-71598EBC4E7C}" type="pres">
      <dgm:prSet presAssocID="{8717FBF4-068D-409A-9C19-BBBCB78F3005}" presName="text_1" presStyleLbl="node1" presStyleIdx="0" presStyleCnt="5">
        <dgm:presLayoutVars>
          <dgm:bulletEnabled val="1"/>
        </dgm:presLayoutVars>
      </dgm:prSet>
      <dgm:spPr/>
      <dgm:t>
        <a:bodyPr/>
        <a:lstStyle/>
        <a:p>
          <a:endParaRPr lang="en-US"/>
        </a:p>
      </dgm:t>
    </dgm:pt>
    <dgm:pt modelId="{8E7A2600-52B8-4F15-BABC-DF831CFEA08C}" type="pres">
      <dgm:prSet presAssocID="{8717FBF4-068D-409A-9C19-BBBCB78F3005}" presName="accent_1" presStyleCnt="0"/>
      <dgm:spPr/>
    </dgm:pt>
    <dgm:pt modelId="{4E6651EF-B7B9-4B07-8651-A0372BD730B0}" type="pres">
      <dgm:prSet presAssocID="{8717FBF4-068D-409A-9C19-BBBCB78F3005}" presName="accentRepeatNode" presStyleLbl="solidFgAcc1" presStyleIdx="0" presStyleCnt="5"/>
      <dgm:spPr/>
      <dgm:t>
        <a:bodyPr/>
        <a:lstStyle/>
        <a:p>
          <a:endParaRPr lang="en-US"/>
        </a:p>
      </dgm:t>
    </dgm:pt>
    <dgm:pt modelId="{A5510325-B9C8-4513-8AE4-D1426B304984}" type="pres">
      <dgm:prSet presAssocID="{8F4A6A10-1140-4210-9D9A-22E32B99DF68}" presName="text_2" presStyleLbl="node1" presStyleIdx="1" presStyleCnt="5">
        <dgm:presLayoutVars>
          <dgm:bulletEnabled val="1"/>
        </dgm:presLayoutVars>
      </dgm:prSet>
      <dgm:spPr/>
      <dgm:t>
        <a:bodyPr/>
        <a:lstStyle/>
        <a:p>
          <a:endParaRPr lang="en-US"/>
        </a:p>
      </dgm:t>
    </dgm:pt>
    <dgm:pt modelId="{B7D0D6C0-B253-4C93-AF35-5BE7D98D00A6}" type="pres">
      <dgm:prSet presAssocID="{8F4A6A10-1140-4210-9D9A-22E32B99DF68}" presName="accent_2" presStyleCnt="0"/>
      <dgm:spPr/>
      <dgm:t>
        <a:bodyPr/>
        <a:lstStyle/>
        <a:p>
          <a:endParaRPr lang="en-US"/>
        </a:p>
      </dgm:t>
    </dgm:pt>
    <dgm:pt modelId="{6EB1967C-71F9-4637-A70E-CDD483F26C59}" type="pres">
      <dgm:prSet presAssocID="{8F4A6A10-1140-4210-9D9A-22E32B99DF68}" presName="accentRepeatNode" presStyleLbl="solidFgAcc1" presStyleIdx="1" presStyleCnt="5"/>
      <dgm:spPr>
        <a:solidFill>
          <a:schemeClr val="bg1"/>
        </a:solidFill>
        <a:ln>
          <a:solidFill>
            <a:srgbClr val="95CFC0"/>
          </a:solidFill>
        </a:ln>
        <a:scene3d>
          <a:camera prst="orthographicFront">
            <a:rot lat="0" lon="0" rev="0"/>
          </a:camera>
          <a:lightRig rig="contrasting" dir="t">
            <a:rot lat="0" lon="0" rev="1200000"/>
          </a:lightRig>
        </a:scene3d>
        <a:sp3d z="300000" contourW="12700" prstMaterial="flat">
          <a:bevelT w="177800" h="254000"/>
          <a:bevelB w="152400"/>
        </a:sp3d>
      </dgm:spPr>
      <dgm:t>
        <a:bodyPr/>
        <a:lstStyle/>
        <a:p>
          <a:endParaRPr lang="en-US"/>
        </a:p>
      </dgm:t>
    </dgm:pt>
    <dgm:pt modelId="{CB709B89-80DE-4E66-9E06-671EA41AD4A0}" type="pres">
      <dgm:prSet presAssocID="{A7C329F0-410B-4754-9A0F-EE192A722858}" presName="text_3" presStyleLbl="node1" presStyleIdx="2" presStyleCnt="5">
        <dgm:presLayoutVars>
          <dgm:bulletEnabled val="1"/>
        </dgm:presLayoutVars>
      </dgm:prSet>
      <dgm:spPr/>
      <dgm:t>
        <a:bodyPr/>
        <a:lstStyle/>
        <a:p>
          <a:endParaRPr lang="en-US"/>
        </a:p>
      </dgm:t>
    </dgm:pt>
    <dgm:pt modelId="{8BB675B0-B9EF-4DF6-A2F7-0862247DFB49}" type="pres">
      <dgm:prSet presAssocID="{A7C329F0-410B-4754-9A0F-EE192A722858}" presName="accent_3" presStyleCnt="0"/>
      <dgm:spPr/>
      <dgm:t>
        <a:bodyPr/>
        <a:lstStyle/>
        <a:p>
          <a:endParaRPr lang="en-US"/>
        </a:p>
      </dgm:t>
    </dgm:pt>
    <dgm:pt modelId="{AF0A6877-99A1-4A18-92EC-51F5827015A0}" type="pres">
      <dgm:prSet presAssocID="{A7C329F0-410B-4754-9A0F-EE192A722858}" presName="accentRepeatNode" presStyleLbl="solidFgAcc1" presStyleIdx="2" presStyleCnt="5"/>
      <dgm:spPr>
        <a:solidFill>
          <a:srgbClr val="85C57A"/>
        </a:solidFill>
        <a:ln>
          <a:solidFill>
            <a:srgbClr val="85C57A"/>
          </a:solidFill>
        </a:ln>
      </dgm:spPr>
      <dgm:t>
        <a:bodyPr/>
        <a:lstStyle/>
        <a:p>
          <a:endParaRPr lang="en-US"/>
        </a:p>
      </dgm:t>
    </dgm:pt>
    <dgm:pt modelId="{45992BA2-72D8-45CC-99C0-6687771E9C44}" type="pres">
      <dgm:prSet presAssocID="{0FEE968A-90A9-4A38-BD8B-AF655E7E5752}" presName="text_4" presStyleLbl="node1" presStyleIdx="3" presStyleCnt="5">
        <dgm:presLayoutVars>
          <dgm:bulletEnabled val="1"/>
        </dgm:presLayoutVars>
      </dgm:prSet>
      <dgm:spPr/>
      <dgm:t>
        <a:bodyPr/>
        <a:lstStyle/>
        <a:p>
          <a:endParaRPr lang="en-US"/>
        </a:p>
      </dgm:t>
    </dgm:pt>
    <dgm:pt modelId="{999AE83F-7DA9-4E56-8581-870D4C7317C9}" type="pres">
      <dgm:prSet presAssocID="{0FEE968A-90A9-4A38-BD8B-AF655E7E5752}" presName="accent_4" presStyleCnt="0"/>
      <dgm:spPr/>
      <dgm:t>
        <a:bodyPr/>
        <a:lstStyle/>
        <a:p>
          <a:endParaRPr lang="en-US"/>
        </a:p>
      </dgm:t>
    </dgm:pt>
    <dgm:pt modelId="{EC5CD97E-9EAB-4A7B-BBE4-A92443D48EE8}" type="pres">
      <dgm:prSet presAssocID="{0FEE968A-90A9-4A38-BD8B-AF655E7E5752}" presName="accentRepeatNode" presStyleLbl="solidFgAcc1" presStyleIdx="3" presStyleCnt="5"/>
      <dgm:spPr/>
      <dgm:t>
        <a:bodyPr/>
        <a:lstStyle/>
        <a:p>
          <a:endParaRPr lang="en-US"/>
        </a:p>
      </dgm:t>
    </dgm:pt>
    <dgm:pt modelId="{89E2D5DA-6D2F-4990-B7BD-62517BE02C90}" type="pres">
      <dgm:prSet presAssocID="{B24C180E-8560-4AC8-B35A-110B64E25D9C}" presName="text_5" presStyleLbl="node1" presStyleIdx="4" presStyleCnt="5">
        <dgm:presLayoutVars>
          <dgm:bulletEnabled val="1"/>
        </dgm:presLayoutVars>
      </dgm:prSet>
      <dgm:spPr/>
      <dgm:t>
        <a:bodyPr/>
        <a:lstStyle/>
        <a:p>
          <a:endParaRPr lang="en-US"/>
        </a:p>
      </dgm:t>
    </dgm:pt>
    <dgm:pt modelId="{C0F7543B-209B-4AD1-A40C-E1DEF131FA2A}" type="pres">
      <dgm:prSet presAssocID="{B24C180E-8560-4AC8-B35A-110B64E25D9C}" presName="accent_5" presStyleCnt="0"/>
      <dgm:spPr/>
      <dgm:t>
        <a:bodyPr/>
        <a:lstStyle/>
        <a:p>
          <a:endParaRPr lang="en-US"/>
        </a:p>
      </dgm:t>
    </dgm:pt>
    <dgm:pt modelId="{F242B36E-EE41-40FD-A8D5-6A33A3400448}" type="pres">
      <dgm:prSet presAssocID="{B24C180E-8560-4AC8-B35A-110B64E25D9C}" presName="accentRepeatNode" presStyleLbl="solidFgAcc1" presStyleIdx="4" presStyleCnt="5"/>
      <dgm:spPr/>
      <dgm:t>
        <a:bodyPr/>
        <a:lstStyle/>
        <a:p>
          <a:endParaRPr lang="en-US"/>
        </a:p>
      </dgm:t>
    </dgm:pt>
  </dgm:ptLst>
  <dgm:cxnLst>
    <dgm:cxn modelId="{4FB31354-E8A4-4E98-9970-F1F3C60ADB77}" type="presOf" srcId="{0FEE968A-90A9-4A38-BD8B-AF655E7E5752}" destId="{45992BA2-72D8-45CC-99C0-6687771E9C44}" srcOrd="0" destOrd="0" presId="urn:microsoft.com/office/officeart/2008/layout/VerticalCurvedList"/>
    <dgm:cxn modelId="{B8A5A5F4-B609-4B45-8408-9B1B6FBB9A01}" type="presOf" srcId="{7D1F1689-2990-4D0A-AE41-3D0C8051FA34}" destId="{E94B1F86-0640-4C60-9319-15FF75BD9444}" srcOrd="0" destOrd="0" presId="urn:microsoft.com/office/officeart/2008/layout/VerticalCurvedList"/>
    <dgm:cxn modelId="{53D7D291-ADD1-4A1F-B743-39C497BBCD79}" srcId="{EA6E86B5-9DCE-4612-92F1-DD3812B2D089}" destId="{B24C180E-8560-4AC8-B35A-110B64E25D9C}" srcOrd="4" destOrd="0" parTransId="{84C7F72B-DA8C-4463-984D-98D4E8CECED5}" sibTransId="{83581C5F-995A-4AC4-8A84-1757234C18FF}"/>
    <dgm:cxn modelId="{9EDDCE72-0FFD-4BBB-A91C-22944179CB06}" srcId="{EA6E86B5-9DCE-4612-92F1-DD3812B2D089}" destId="{8717FBF4-068D-409A-9C19-BBBCB78F3005}" srcOrd="0" destOrd="0" parTransId="{2864D4F8-5097-4037-9972-9EC241C7DFE4}" sibTransId="{7D1F1689-2990-4D0A-AE41-3D0C8051FA34}"/>
    <dgm:cxn modelId="{037A21D6-4806-43A4-A0A3-8987CAD00213}" type="presOf" srcId="{B24C180E-8560-4AC8-B35A-110B64E25D9C}" destId="{89E2D5DA-6D2F-4990-B7BD-62517BE02C90}" srcOrd="0" destOrd="0" presId="urn:microsoft.com/office/officeart/2008/layout/VerticalCurvedList"/>
    <dgm:cxn modelId="{B4993C90-5C4D-46CD-A69C-70E68362ACC7}" srcId="{EA6E86B5-9DCE-4612-92F1-DD3812B2D089}" destId="{8F4A6A10-1140-4210-9D9A-22E32B99DF68}" srcOrd="1" destOrd="0" parTransId="{53D51DF2-03B7-44AD-A0BA-C150758EAE67}" sibTransId="{85724075-28FC-43AA-8A1A-D7F893B73DCB}"/>
    <dgm:cxn modelId="{86579763-6753-4F1D-84E1-F9FD2C9005A8}" srcId="{EA6E86B5-9DCE-4612-92F1-DD3812B2D089}" destId="{0FEE968A-90A9-4A38-BD8B-AF655E7E5752}" srcOrd="3" destOrd="0" parTransId="{6A6AB405-3D2C-42D2-BA9C-8E03457716DD}" sibTransId="{A06FBEFD-0594-4640-B9A5-F31D0F012A70}"/>
    <dgm:cxn modelId="{7E531286-3F31-4A52-8D86-9250F5E67EBA}" type="presOf" srcId="{EA6E86B5-9DCE-4612-92F1-DD3812B2D089}" destId="{E37F8F4A-9D28-42FF-9EE4-A3690B8F0328}" srcOrd="0" destOrd="0" presId="urn:microsoft.com/office/officeart/2008/layout/VerticalCurvedList"/>
    <dgm:cxn modelId="{D44461E1-2882-4A83-97D6-4110CBAB33EB}" type="presOf" srcId="{8717FBF4-068D-409A-9C19-BBBCB78F3005}" destId="{6BF8F72A-F002-47CB-9A80-71598EBC4E7C}" srcOrd="0" destOrd="0" presId="urn:microsoft.com/office/officeart/2008/layout/VerticalCurvedList"/>
    <dgm:cxn modelId="{96379C1C-C414-4B06-8E16-6F262F4AC72E}" type="presOf" srcId="{8F4A6A10-1140-4210-9D9A-22E32B99DF68}" destId="{A5510325-B9C8-4513-8AE4-D1426B304984}" srcOrd="0" destOrd="0" presId="urn:microsoft.com/office/officeart/2008/layout/VerticalCurvedList"/>
    <dgm:cxn modelId="{C89CB576-4FDE-404E-B2E9-4DA5AA60D715}" srcId="{EA6E86B5-9DCE-4612-92F1-DD3812B2D089}" destId="{A7C329F0-410B-4754-9A0F-EE192A722858}" srcOrd="2" destOrd="0" parTransId="{D16E38F7-61AA-4B41-BB96-5080B09C16E2}" sibTransId="{645976DC-46F1-491B-A096-C0208E2EBC1F}"/>
    <dgm:cxn modelId="{EA919986-4D05-4C7C-A068-BEF913F45477}" type="presOf" srcId="{A7C329F0-410B-4754-9A0F-EE192A722858}" destId="{CB709B89-80DE-4E66-9E06-671EA41AD4A0}" srcOrd="0" destOrd="0" presId="urn:microsoft.com/office/officeart/2008/layout/VerticalCurvedList"/>
    <dgm:cxn modelId="{6ACE0C9D-6B30-4694-85BB-A4E33CFE7808}" type="presParOf" srcId="{E37F8F4A-9D28-42FF-9EE4-A3690B8F0328}" destId="{E18A8E0D-5E02-4265-AADD-10B410755CF2}" srcOrd="0" destOrd="0" presId="urn:microsoft.com/office/officeart/2008/layout/VerticalCurvedList"/>
    <dgm:cxn modelId="{2BCA80F1-E2E6-4A50-B0F4-293E83335A3A}" type="presParOf" srcId="{E18A8E0D-5E02-4265-AADD-10B410755CF2}" destId="{BF1E4B0A-FBD1-4DD8-9B26-23CE74250496}" srcOrd="0" destOrd="0" presId="urn:microsoft.com/office/officeart/2008/layout/VerticalCurvedList"/>
    <dgm:cxn modelId="{B570B159-7AEB-4A44-AB7C-312448FD58A4}" type="presParOf" srcId="{BF1E4B0A-FBD1-4DD8-9B26-23CE74250496}" destId="{F3EE8437-90D1-4027-9348-070CE9FEF3C6}" srcOrd="0" destOrd="0" presId="urn:microsoft.com/office/officeart/2008/layout/VerticalCurvedList"/>
    <dgm:cxn modelId="{CA287DD2-AE1C-4209-BAD5-819FF0C39128}" type="presParOf" srcId="{BF1E4B0A-FBD1-4DD8-9B26-23CE74250496}" destId="{E94B1F86-0640-4C60-9319-15FF75BD9444}" srcOrd="1" destOrd="0" presId="urn:microsoft.com/office/officeart/2008/layout/VerticalCurvedList"/>
    <dgm:cxn modelId="{A8426060-FB68-4BAF-B26B-F13EC506F959}" type="presParOf" srcId="{BF1E4B0A-FBD1-4DD8-9B26-23CE74250496}" destId="{FB940883-AB1C-42E6-86D2-0005D70F6402}" srcOrd="2" destOrd="0" presId="urn:microsoft.com/office/officeart/2008/layout/VerticalCurvedList"/>
    <dgm:cxn modelId="{1FBCD2EC-446C-41F2-A842-C8886B079B93}" type="presParOf" srcId="{BF1E4B0A-FBD1-4DD8-9B26-23CE74250496}" destId="{80CDE78A-40E9-4BEE-8B9B-9ED2013806D8}" srcOrd="3" destOrd="0" presId="urn:microsoft.com/office/officeart/2008/layout/VerticalCurvedList"/>
    <dgm:cxn modelId="{10FC0641-AEE6-4774-A1FF-C1A4EA8B5884}" type="presParOf" srcId="{E18A8E0D-5E02-4265-AADD-10B410755CF2}" destId="{6BF8F72A-F002-47CB-9A80-71598EBC4E7C}" srcOrd="1" destOrd="0" presId="urn:microsoft.com/office/officeart/2008/layout/VerticalCurvedList"/>
    <dgm:cxn modelId="{2E49B65E-78BF-4C29-B1A8-8DB43408002A}" type="presParOf" srcId="{E18A8E0D-5E02-4265-AADD-10B410755CF2}" destId="{8E7A2600-52B8-4F15-BABC-DF831CFEA08C}" srcOrd="2" destOrd="0" presId="urn:microsoft.com/office/officeart/2008/layout/VerticalCurvedList"/>
    <dgm:cxn modelId="{3D56C97F-62C2-47FC-9B50-1C3F6096C90F}" type="presParOf" srcId="{8E7A2600-52B8-4F15-BABC-DF831CFEA08C}" destId="{4E6651EF-B7B9-4B07-8651-A0372BD730B0}" srcOrd="0" destOrd="0" presId="urn:microsoft.com/office/officeart/2008/layout/VerticalCurvedList"/>
    <dgm:cxn modelId="{0A1D315B-FFE5-433C-8505-43CA1D959145}" type="presParOf" srcId="{E18A8E0D-5E02-4265-AADD-10B410755CF2}" destId="{A5510325-B9C8-4513-8AE4-D1426B304984}" srcOrd="3" destOrd="0" presId="urn:microsoft.com/office/officeart/2008/layout/VerticalCurvedList"/>
    <dgm:cxn modelId="{766000BD-6EED-4D5A-B84A-A165CDAC45FE}" type="presParOf" srcId="{E18A8E0D-5E02-4265-AADD-10B410755CF2}" destId="{B7D0D6C0-B253-4C93-AF35-5BE7D98D00A6}" srcOrd="4" destOrd="0" presId="urn:microsoft.com/office/officeart/2008/layout/VerticalCurvedList"/>
    <dgm:cxn modelId="{DF3A0FC6-7046-4CB0-A3FD-F06FD50A77E4}" type="presParOf" srcId="{B7D0D6C0-B253-4C93-AF35-5BE7D98D00A6}" destId="{6EB1967C-71F9-4637-A70E-CDD483F26C59}" srcOrd="0" destOrd="0" presId="urn:microsoft.com/office/officeart/2008/layout/VerticalCurvedList"/>
    <dgm:cxn modelId="{87F1CA8C-FA1E-436B-A729-2F03FAEF7E4D}" type="presParOf" srcId="{E18A8E0D-5E02-4265-AADD-10B410755CF2}" destId="{CB709B89-80DE-4E66-9E06-671EA41AD4A0}" srcOrd="5" destOrd="0" presId="urn:microsoft.com/office/officeart/2008/layout/VerticalCurvedList"/>
    <dgm:cxn modelId="{D5A1D692-1CF9-4DE0-A804-E4FF5C212502}" type="presParOf" srcId="{E18A8E0D-5E02-4265-AADD-10B410755CF2}" destId="{8BB675B0-B9EF-4DF6-A2F7-0862247DFB49}" srcOrd="6" destOrd="0" presId="urn:microsoft.com/office/officeart/2008/layout/VerticalCurvedList"/>
    <dgm:cxn modelId="{34B9D9E3-5047-4809-9A60-C3C067CE18CF}" type="presParOf" srcId="{8BB675B0-B9EF-4DF6-A2F7-0862247DFB49}" destId="{AF0A6877-99A1-4A18-92EC-51F5827015A0}" srcOrd="0" destOrd="0" presId="urn:microsoft.com/office/officeart/2008/layout/VerticalCurvedList"/>
    <dgm:cxn modelId="{B284FE53-5197-495E-B9AD-4599651AA4FD}" type="presParOf" srcId="{E18A8E0D-5E02-4265-AADD-10B410755CF2}" destId="{45992BA2-72D8-45CC-99C0-6687771E9C44}" srcOrd="7" destOrd="0" presId="urn:microsoft.com/office/officeart/2008/layout/VerticalCurvedList"/>
    <dgm:cxn modelId="{BC7FAFC6-8626-4916-AD49-7AADA87C64DA}" type="presParOf" srcId="{E18A8E0D-5E02-4265-AADD-10B410755CF2}" destId="{999AE83F-7DA9-4E56-8581-870D4C7317C9}" srcOrd="8" destOrd="0" presId="urn:microsoft.com/office/officeart/2008/layout/VerticalCurvedList"/>
    <dgm:cxn modelId="{048E7178-DC88-40DC-87FE-69BCFBDD5FCC}" type="presParOf" srcId="{999AE83F-7DA9-4E56-8581-870D4C7317C9}" destId="{EC5CD97E-9EAB-4A7B-BBE4-A92443D48EE8}" srcOrd="0" destOrd="0" presId="urn:microsoft.com/office/officeart/2008/layout/VerticalCurvedList"/>
    <dgm:cxn modelId="{16181D65-1AD5-4F01-9BD7-F5D025EF9910}" type="presParOf" srcId="{E18A8E0D-5E02-4265-AADD-10B410755CF2}" destId="{89E2D5DA-6D2F-4990-B7BD-62517BE02C90}" srcOrd="9" destOrd="0" presId="urn:microsoft.com/office/officeart/2008/layout/VerticalCurvedList"/>
    <dgm:cxn modelId="{8BFD54E8-6D94-4768-9D08-960384F43BC3}" type="presParOf" srcId="{E18A8E0D-5E02-4265-AADD-10B410755CF2}" destId="{C0F7543B-209B-4AD1-A40C-E1DEF131FA2A}" srcOrd="10" destOrd="0" presId="urn:microsoft.com/office/officeart/2008/layout/VerticalCurvedList"/>
    <dgm:cxn modelId="{14BEB6B7-318D-404B-930C-90D24DF8C08B}" type="presParOf" srcId="{C0F7543B-209B-4AD1-A40C-E1DEF131FA2A}" destId="{F242B36E-EE41-40FD-A8D5-6A33A340044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6E86B5-9DCE-4612-92F1-DD3812B2D089}" type="doc">
      <dgm:prSet loTypeId="urn:microsoft.com/office/officeart/2008/layout/VerticalCurvedList" loCatId="list" qsTypeId="urn:microsoft.com/office/officeart/2005/8/quickstyle/3d3" qsCatId="3D" csTypeId="urn:microsoft.com/office/officeart/2005/8/colors/colorful5" csCatId="colorful" phldr="1"/>
      <dgm:spPr/>
      <dgm:t>
        <a:bodyPr/>
        <a:lstStyle/>
        <a:p>
          <a:endParaRPr lang="en-US"/>
        </a:p>
      </dgm:t>
    </dgm:pt>
    <dgm:pt modelId="{8F4A6A10-1140-4210-9D9A-22E32B99DF68}">
      <dgm:prSet phldrT="[Text]"/>
      <dgm:spPr/>
      <dgm:t>
        <a:bodyPr/>
        <a:lstStyle/>
        <a:p>
          <a:r>
            <a:rPr lang="en-US" b="0" dirty="0" smtClean="0">
              <a:solidFill>
                <a:schemeClr val="bg1">
                  <a:lumMod val="95000"/>
                </a:schemeClr>
              </a:solidFill>
            </a:rPr>
            <a:t>A Glimpse of UTM Administrators</a:t>
          </a:r>
          <a:endParaRPr lang="en-US" b="0" dirty="0">
            <a:solidFill>
              <a:schemeClr val="bg1">
                <a:lumMod val="95000"/>
              </a:schemeClr>
            </a:solidFill>
          </a:endParaRPr>
        </a:p>
      </dgm:t>
    </dgm:pt>
    <dgm:pt modelId="{53D51DF2-03B7-44AD-A0BA-C150758EAE67}" type="parTrans" cxnId="{B4993C90-5C4D-46CD-A69C-70E68362ACC7}">
      <dgm:prSet/>
      <dgm:spPr/>
      <dgm:t>
        <a:bodyPr/>
        <a:lstStyle/>
        <a:p>
          <a:endParaRPr lang="en-US">
            <a:solidFill>
              <a:schemeClr val="tx1"/>
            </a:solidFill>
          </a:endParaRPr>
        </a:p>
      </dgm:t>
    </dgm:pt>
    <dgm:pt modelId="{85724075-28FC-43AA-8A1A-D7F893B73DCB}" type="sibTrans" cxnId="{B4993C90-5C4D-46CD-A69C-70E68362ACC7}">
      <dgm:prSet/>
      <dgm:spPr/>
      <dgm:t>
        <a:bodyPr/>
        <a:lstStyle/>
        <a:p>
          <a:endParaRPr lang="en-US">
            <a:solidFill>
              <a:schemeClr val="tx1"/>
            </a:solidFill>
          </a:endParaRPr>
        </a:p>
      </dgm:t>
    </dgm:pt>
    <dgm:pt modelId="{A7C329F0-410B-4754-9A0F-EE192A722858}">
      <dgm:prSet phldrT="[Text]"/>
      <dgm:spPr/>
      <dgm:t>
        <a:bodyPr/>
        <a:lstStyle/>
        <a:p>
          <a:r>
            <a:rPr lang="en-US" dirty="0" smtClean="0">
              <a:solidFill>
                <a:schemeClr val="bg1">
                  <a:lumMod val="95000"/>
                </a:schemeClr>
              </a:solidFill>
            </a:rPr>
            <a:t>Challenges	</a:t>
          </a:r>
          <a:endParaRPr lang="en-US" dirty="0">
            <a:solidFill>
              <a:schemeClr val="bg1">
                <a:lumMod val="95000"/>
              </a:schemeClr>
            </a:solidFill>
          </a:endParaRPr>
        </a:p>
      </dgm:t>
    </dgm:pt>
    <dgm:pt modelId="{D16E38F7-61AA-4B41-BB96-5080B09C16E2}" type="parTrans" cxnId="{C89CB576-4FDE-404E-B2E9-4DA5AA60D715}">
      <dgm:prSet/>
      <dgm:spPr/>
      <dgm:t>
        <a:bodyPr/>
        <a:lstStyle/>
        <a:p>
          <a:endParaRPr lang="en-US">
            <a:solidFill>
              <a:schemeClr val="tx1"/>
            </a:solidFill>
          </a:endParaRPr>
        </a:p>
      </dgm:t>
    </dgm:pt>
    <dgm:pt modelId="{645976DC-46F1-491B-A096-C0208E2EBC1F}" type="sibTrans" cxnId="{C89CB576-4FDE-404E-B2E9-4DA5AA60D715}">
      <dgm:prSet/>
      <dgm:spPr/>
      <dgm:t>
        <a:bodyPr/>
        <a:lstStyle/>
        <a:p>
          <a:endParaRPr lang="en-US">
            <a:solidFill>
              <a:schemeClr val="tx1"/>
            </a:solidFill>
          </a:endParaRPr>
        </a:p>
      </dgm:t>
    </dgm:pt>
    <dgm:pt modelId="{0FEE968A-90A9-4A38-BD8B-AF655E7E5752}">
      <dgm:prSet phldrT="[Text]"/>
      <dgm:spPr/>
      <dgm:t>
        <a:bodyPr/>
        <a:lstStyle/>
        <a:p>
          <a:r>
            <a:rPr lang="en-US" b="1" dirty="0" smtClean="0">
              <a:solidFill>
                <a:schemeClr val="tx1"/>
              </a:solidFill>
            </a:rPr>
            <a:t>Recommendation</a:t>
          </a:r>
          <a:endParaRPr lang="en-US" b="1" dirty="0">
            <a:solidFill>
              <a:schemeClr val="tx1"/>
            </a:solidFill>
          </a:endParaRPr>
        </a:p>
      </dgm:t>
    </dgm:pt>
    <dgm:pt modelId="{6A6AB405-3D2C-42D2-BA9C-8E03457716DD}" type="parTrans" cxnId="{86579763-6753-4F1D-84E1-F9FD2C9005A8}">
      <dgm:prSet/>
      <dgm:spPr/>
      <dgm:t>
        <a:bodyPr/>
        <a:lstStyle/>
        <a:p>
          <a:endParaRPr lang="en-US">
            <a:solidFill>
              <a:schemeClr val="tx1"/>
            </a:solidFill>
          </a:endParaRPr>
        </a:p>
      </dgm:t>
    </dgm:pt>
    <dgm:pt modelId="{A06FBEFD-0594-4640-B9A5-F31D0F012A70}" type="sibTrans" cxnId="{86579763-6753-4F1D-84E1-F9FD2C9005A8}">
      <dgm:prSet/>
      <dgm:spPr/>
      <dgm:t>
        <a:bodyPr/>
        <a:lstStyle/>
        <a:p>
          <a:endParaRPr lang="en-US">
            <a:solidFill>
              <a:schemeClr val="tx1"/>
            </a:solidFill>
          </a:endParaRPr>
        </a:p>
      </dgm:t>
    </dgm:pt>
    <dgm:pt modelId="{B24C180E-8560-4AC8-B35A-110B64E25D9C}">
      <dgm:prSet phldrT="[Text]"/>
      <dgm:spPr/>
      <dgm:t>
        <a:bodyPr/>
        <a:lstStyle/>
        <a:p>
          <a:r>
            <a:rPr lang="en-US" dirty="0" smtClean="0">
              <a:solidFill>
                <a:schemeClr val="bg1">
                  <a:lumMod val="95000"/>
                </a:schemeClr>
              </a:solidFill>
            </a:rPr>
            <a:t>Conclusion	</a:t>
          </a:r>
          <a:endParaRPr lang="en-US" dirty="0">
            <a:solidFill>
              <a:schemeClr val="bg1">
                <a:lumMod val="95000"/>
              </a:schemeClr>
            </a:solidFill>
          </a:endParaRPr>
        </a:p>
      </dgm:t>
    </dgm:pt>
    <dgm:pt modelId="{84C7F72B-DA8C-4463-984D-98D4E8CECED5}" type="parTrans" cxnId="{53D7D291-ADD1-4A1F-B743-39C497BBCD79}">
      <dgm:prSet/>
      <dgm:spPr/>
      <dgm:t>
        <a:bodyPr/>
        <a:lstStyle/>
        <a:p>
          <a:endParaRPr lang="en-US">
            <a:solidFill>
              <a:schemeClr val="tx1"/>
            </a:solidFill>
          </a:endParaRPr>
        </a:p>
      </dgm:t>
    </dgm:pt>
    <dgm:pt modelId="{83581C5F-995A-4AC4-8A84-1757234C18FF}" type="sibTrans" cxnId="{53D7D291-ADD1-4A1F-B743-39C497BBCD79}">
      <dgm:prSet/>
      <dgm:spPr/>
      <dgm:t>
        <a:bodyPr/>
        <a:lstStyle/>
        <a:p>
          <a:endParaRPr lang="en-US">
            <a:solidFill>
              <a:schemeClr val="tx1"/>
            </a:solidFill>
          </a:endParaRPr>
        </a:p>
      </dgm:t>
    </dgm:pt>
    <dgm:pt modelId="{8717FBF4-068D-409A-9C19-BBBCB78F3005}">
      <dgm:prSet phldrT="[Text]"/>
      <dgm:spPr/>
      <dgm:t>
        <a:bodyPr/>
        <a:lstStyle/>
        <a:p>
          <a:r>
            <a:rPr lang="en-US" smtClean="0">
              <a:solidFill>
                <a:schemeClr val="bg1">
                  <a:lumMod val="95000"/>
                </a:schemeClr>
              </a:solidFill>
            </a:rPr>
            <a:t>Current </a:t>
          </a:r>
          <a:r>
            <a:rPr lang="en-US" dirty="0" smtClean="0">
              <a:solidFill>
                <a:schemeClr val="bg1">
                  <a:lumMod val="95000"/>
                </a:schemeClr>
              </a:solidFill>
            </a:rPr>
            <a:t>HE Scenario</a:t>
          </a:r>
          <a:endParaRPr lang="en-US" dirty="0">
            <a:solidFill>
              <a:schemeClr val="bg1">
                <a:lumMod val="95000"/>
              </a:schemeClr>
            </a:solidFill>
          </a:endParaRPr>
        </a:p>
      </dgm:t>
    </dgm:pt>
    <dgm:pt modelId="{2864D4F8-5097-4037-9972-9EC241C7DFE4}" type="parTrans" cxnId="{9EDDCE72-0FFD-4BBB-A91C-22944179CB06}">
      <dgm:prSet/>
      <dgm:spPr/>
      <dgm:t>
        <a:bodyPr/>
        <a:lstStyle/>
        <a:p>
          <a:endParaRPr lang="en-US">
            <a:solidFill>
              <a:schemeClr val="tx1"/>
            </a:solidFill>
          </a:endParaRPr>
        </a:p>
      </dgm:t>
    </dgm:pt>
    <dgm:pt modelId="{7D1F1689-2990-4D0A-AE41-3D0C8051FA34}" type="sibTrans" cxnId="{9EDDCE72-0FFD-4BBB-A91C-22944179CB06}">
      <dgm:prSet/>
      <dgm:spPr/>
      <dgm:t>
        <a:bodyPr/>
        <a:lstStyle/>
        <a:p>
          <a:endParaRPr lang="en-US">
            <a:solidFill>
              <a:schemeClr val="tx1"/>
            </a:solidFill>
          </a:endParaRPr>
        </a:p>
      </dgm:t>
    </dgm:pt>
    <dgm:pt modelId="{E37F8F4A-9D28-42FF-9EE4-A3690B8F0328}" type="pres">
      <dgm:prSet presAssocID="{EA6E86B5-9DCE-4612-92F1-DD3812B2D089}" presName="Name0" presStyleCnt="0">
        <dgm:presLayoutVars>
          <dgm:chMax val="7"/>
          <dgm:chPref val="7"/>
          <dgm:dir/>
        </dgm:presLayoutVars>
      </dgm:prSet>
      <dgm:spPr/>
      <dgm:t>
        <a:bodyPr/>
        <a:lstStyle/>
        <a:p>
          <a:endParaRPr lang="en-US"/>
        </a:p>
      </dgm:t>
    </dgm:pt>
    <dgm:pt modelId="{E18A8E0D-5E02-4265-AADD-10B410755CF2}" type="pres">
      <dgm:prSet presAssocID="{EA6E86B5-9DCE-4612-92F1-DD3812B2D089}" presName="Name1" presStyleCnt="0"/>
      <dgm:spPr/>
      <dgm:t>
        <a:bodyPr/>
        <a:lstStyle/>
        <a:p>
          <a:endParaRPr lang="en-US"/>
        </a:p>
      </dgm:t>
    </dgm:pt>
    <dgm:pt modelId="{BF1E4B0A-FBD1-4DD8-9B26-23CE74250496}" type="pres">
      <dgm:prSet presAssocID="{EA6E86B5-9DCE-4612-92F1-DD3812B2D089}" presName="cycle" presStyleCnt="0"/>
      <dgm:spPr/>
      <dgm:t>
        <a:bodyPr/>
        <a:lstStyle/>
        <a:p>
          <a:endParaRPr lang="en-US"/>
        </a:p>
      </dgm:t>
    </dgm:pt>
    <dgm:pt modelId="{F3EE8437-90D1-4027-9348-070CE9FEF3C6}" type="pres">
      <dgm:prSet presAssocID="{EA6E86B5-9DCE-4612-92F1-DD3812B2D089}" presName="srcNode" presStyleLbl="node1" presStyleIdx="0" presStyleCnt="5"/>
      <dgm:spPr/>
      <dgm:t>
        <a:bodyPr/>
        <a:lstStyle/>
        <a:p>
          <a:endParaRPr lang="en-US"/>
        </a:p>
      </dgm:t>
    </dgm:pt>
    <dgm:pt modelId="{E94B1F86-0640-4C60-9319-15FF75BD9444}" type="pres">
      <dgm:prSet presAssocID="{EA6E86B5-9DCE-4612-92F1-DD3812B2D089}" presName="conn" presStyleLbl="parChTrans1D2" presStyleIdx="0" presStyleCnt="1"/>
      <dgm:spPr/>
      <dgm:t>
        <a:bodyPr/>
        <a:lstStyle/>
        <a:p>
          <a:endParaRPr lang="en-US"/>
        </a:p>
      </dgm:t>
    </dgm:pt>
    <dgm:pt modelId="{FB940883-AB1C-42E6-86D2-0005D70F6402}" type="pres">
      <dgm:prSet presAssocID="{EA6E86B5-9DCE-4612-92F1-DD3812B2D089}" presName="extraNode" presStyleLbl="node1" presStyleIdx="0" presStyleCnt="5"/>
      <dgm:spPr/>
      <dgm:t>
        <a:bodyPr/>
        <a:lstStyle/>
        <a:p>
          <a:endParaRPr lang="en-US"/>
        </a:p>
      </dgm:t>
    </dgm:pt>
    <dgm:pt modelId="{80CDE78A-40E9-4BEE-8B9B-9ED2013806D8}" type="pres">
      <dgm:prSet presAssocID="{EA6E86B5-9DCE-4612-92F1-DD3812B2D089}" presName="dstNode" presStyleLbl="node1" presStyleIdx="0" presStyleCnt="5"/>
      <dgm:spPr/>
      <dgm:t>
        <a:bodyPr/>
        <a:lstStyle/>
        <a:p>
          <a:endParaRPr lang="en-US"/>
        </a:p>
      </dgm:t>
    </dgm:pt>
    <dgm:pt modelId="{6BF8F72A-F002-47CB-9A80-71598EBC4E7C}" type="pres">
      <dgm:prSet presAssocID="{8717FBF4-068D-409A-9C19-BBBCB78F3005}" presName="text_1" presStyleLbl="node1" presStyleIdx="0" presStyleCnt="5">
        <dgm:presLayoutVars>
          <dgm:bulletEnabled val="1"/>
        </dgm:presLayoutVars>
      </dgm:prSet>
      <dgm:spPr/>
      <dgm:t>
        <a:bodyPr/>
        <a:lstStyle/>
        <a:p>
          <a:endParaRPr lang="en-US"/>
        </a:p>
      </dgm:t>
    </dgm:pt>
    <dgm:pt modelId="{8E7A2600-52B8-4F15-BABC-DF831CFEA08C}" type="pres">
      <dgm:prSet presAssocID="{8717FBF4-068D-409A-9C19-BBBCB78F3005}" presName="accent_1" presStyleCnt="0"/>
      <dgm:spPr/>
    </dgm:pt>
    <dgm:pt modelId="{4E6651EF-B7B9-4B07-8651-A0372BD730B0}" type="pres">
      <dgm:prSet presAssocID="{8717FBF4-068D-409A-9C19-BBBCB78F3005}" presName="accentRepeatNode" presStyleLbl="solidFgAcc1" presStyleIdx="0" presStyleCnt="5"/>
      <dgm:spPr/>
      <dgm:t>
        <a:bodyPr/>
        <a:lstStyle/>
        <a:p>
          <a:endParaRPr lang="en-US"/>
        </a:p>
      </dgm:t>
    </dgm:pt>
    <dgm:pt modelId="{A5510325-B9C8-4513-8AE4-D1426B304984}" type="pres">
      <dgm:prSet presAssocID="{8F4A6A10-1140-4210-9D9A-22E32B99DF68}" presName="text_2" presStyleLbl="node1" presStyleIdx="1" presStyleCnt="5">
        <dgm:presLayoutVars>
          <dgm:bulletEnabled val="1"/>
        </dgm:presLayoutVars>
      </dgm:prSet>
      <dgm:spPr/>
      <dgm:t>
        <a:bodyPr/>
        <a:lstStyle/>
        <a:p>
          <a:endParaRPr lang="en-US"/>
        </a:p>
      </dgm:t>
    </dgm:pt>
    <dgm:pt modelId="{B7D0D6C0-B253-4C93-AF35-5BE7D98D00A6}" type="pres">
      <dgm:prSet presAssocID="{8F4A6A10-1140-4210-9D9A-22E32B99DF68}" presName="accent_2" presStyleCnt="0"/>
      <dgm:spPr/>
      <dgm:t>
        <a:bodyPr/>
        <a:lstStyle/>
        <a:p>
          <a:endParaRPr lang="en-US"/>
        </a:p>
      </dgm:t>
    </dgm:pt>
    <dgm:pt modelId="{6EB1967C-71F9-4637-A70E-CDD483F26C59}" type="pres">
      <dgm:prSet presAssocID="{8F4A6A10-1140-4210-9D9A-22E32B99DF68}" presName="accentRepeatNode" presStyleLbl="solidFgAcc1" presStyleIdx="1" presStyleCnt="5"/>
      <dgm:spPr>
        <a:solidFill>
          <a:schemeClr val="bg1"/>
        </a:solidFill>
        <a:ln>
          <a:solidFill>
            <a:srgbClr val="95CFC0"/>
          </a:solidFill>
        </a:ln>
        <a:scene3d>
          <a:camera prst="orthographicFront">
            <a:rot lat="0" lon="0" rev="0"/>
          </a:camera>
          <a:lightRig rig="contrasting" dir="t">
            <a:rot lat="0" lon="0" rev="1200000"/>
          </a:lightRig>
        </a:scene3d>
        <a:sp3d z="300000" contourW="12700" prstMaterial="flat">
          <a:bevelT w="177800" h="254000"/>
          <a:bevelB w="152400"/>
        </a:sp3d>
      </dgm:spPr>
      <dgm:t>
        <a:bodyPr/>
        <a:lstStyle/>
        <a:p>
          <a:endParaRPr lang="en-US"/>
        </a:p>
      </dgm:t>
    </dgm:pt>
    <dgm:pt modelId="{CB709B89-80DE-4E66-9E06-671EA41AD4A0}" type="pres">
      <dgm:prSet presAssocID="{A7C329F0-410B-4754-9A0F-EE192A722858}" presName="text_3" presStyleLbl="node1" presStyleIdx="2" presStyleCnt="5">
        <dgm:presLayoutVars>
          <dgm:bulletEnabled val="1"/>
        </dgm:presLayoutVars>
      </dgm:prSet>
      <dgm:spPr/>
      <dgm:t>
        <a:bodyPr/>
        <a:lstStyle/>
        <a:p>
          <a:endParaRPr lang="en-US"/>
        </a:p>
      </dgm:t>
    </dgm:pt>
    <dgm:pt modelId="{8BB675B0-B9EF-4DF6-A2F7-0862247DFB49}" type="pres">
      <dgm:prSet presAssocID="{A7C329F0-410B-4754-9A0F-EE192A722858}" presName="accent_3" presStyleCnt="0"/>
      <dgm:spPr/>
      <dgm:t>
        <a:bodyPr/>
        <a:lstStyle/>
        <a:p>
          <a:endParaRPr lang="en-US"/>
        </a:p>
      </dgm:t>
    </dgm:pt>
    <dgm:pt modelId="{AF0A6877-99A1-4A18-92EC-51F5827015A0}" type="pres">
      <dgm:prSet presAssocID="{A7C329F0-410B-4754-9A0F-EE192A722858}" presName="accentRepeatNode" presStyleLbl="solidFgAcc1" presStyleIdx="2" presStyleCnt="5"/>
      <dgm:spPr>
        <a:solidFill>
          <a:schemeClr val="bg1"/>
        </a:solidFill>
        <a:ln>
          <a:solidFill>
            <a:srgbClr val="85C57A"/>
          </a:solidFill>
        </a:ln>
      </dgm:spPr>
      <dgm:t>
        <a:bodyPr/>
        <a:lstStyle/>
        <a:p>
          <a:endParaRPr lang="en-US"/>
        </a:p>
      </dgm:t>
    </dgm:pt>
    <dgm:pt modelId="{45992BA2-72D8-45CC-99C0-6687771E9C44}" type="pres">
      <dgm:prSet presAssocID="{0FEE968A-90A9-4A38-BD8B-AF655E7E5752}" presName="text_4" presStyleLbl="node1" presStyleIdx="3" presStyleCnt="5">
        <dgm:presLayoutVars>
          <dgm:bulletEnabled val="1"/>
        </dgm:presLayoutVars>
      </dgm:prSet>
      <dgm:spPr/>
      <dgm:t>
        <a:bodyPr/>
        <a:lstStyle/>
        <a:p>
          <a:endParaRPr lang="en-US"/>
        </a:p>
      </dgm:t>
    </dgm:pt>
    <dgm:pt modelId="{999AE83F-7DA9-4E56-8581-870D4C7317C9}" type="pres">
      <dgm:prSet presAssocID="{0FEE968A-90A9-4A38-BD8B-AF655E7E5752}" presName="accent_4" presStyleCnt="0"/>
      <dgm:spPr/>
      <dgm:t>
        <a:bodyPr/>
        <a:lstStyle/>
        <a:p>
          <a:endParaRPr lang="en-US"/>
        </a:p>
      </dgm:t>
    </dgm:pt>
    <dgm:pt modelId="{EC5CD97E-9EAB-4A7B-BBE4-A92443D48EE8}" type="pres">
      <dgm:prSet presAssocID="{0FEE968A-90A9-4A38-BD8B-AF655E7E5752}" presName="accentRepeatNode" presStyleLbl="solidFgAcc1" presStyleIdx="3" presStyleCnt="5"/>
      <dgm:spPr>
        <a:solidFill>
          <a:srgbClr val="CC9900"/>
        </a:solidFill>
        <a:scene3d>
          <a:camera prst="orthographicFront">
            <a:rot lat="0" lon="0" rev="0"/>
          </a:camera>
          <a:lightRig rig="contrasting" dir="t">
            <a:rot lat="0" lon="0" rev="1200000"/>
          </a:lightRig>
        </a:scene3d>
        <a:sp3d z="300000" contourW="12700" prstMaterial="flat">
          <a:bevelT w="177800" h="254000"/>
          <a:bevelB w="152400"/>
        </a:sp3d>
      </dgm:spPr>
      <dgm:t>
        <a:bodyPr/>
        <a:lstStyle/>
        <a:p>
          <a:endParaRPr lang="en-US"/>
        </a:p>
      </dgm:t>
    </dgm:pt>
    <dgm:pt modelId="{89E2D5DA-6D2F-4990-B7BD-62517BE02C90}" type="pres">
      <dgm:prSet presAssocID="{B24C180E-8560-4AC8-B35A-110B64E25D9C}" presName="text_5" presStyleLbl="node1" presStyleIdx="4" presStyleCnt="5">
        <dgm:presLayoutVars>
          <dgm:bulletEnabled val="1"/>
        </dgm:presLayoutVars>
      </dgm:prSet>
      <dgm:spPr/>
      <dgm:t>
        <a:bodyPr/>
        <a:lstStyle/>
        <a:p>
          <a:endParaRPr lang="en-US"/>
        </a:p>
      </dgm:t>
    </dgm:pt>
    <dgm:pt modelId="{C0F7543B-209B-4AD1-A40C-E1DEF131FA2A}" type="pres">
      <dgm:prSet presAssocID="{B24C180E-8560-4AC8-B35A-110B64E25D9C}" presName="accent_5" presStyleCnt="0"/>
      <dgm:spPr/>
      <dgm:t>
        <a:bodyPr/>
        <a:lstStyle/>
        <a:p>
          <a:endParaRPr lang="en-US"/>
        </a:p>
      </dgm:t>
    </dgm:pt>
    <dgm:pt modelId="{F242B36E-EE41-40FD-A8D5-6A33A3400448}" type="pres">
      <dgm:prSet presAssocID="{B24C180E-8560-4AC8-B35A-110B64E25D9C}" presName="accentRepeatNode" presStyleLbl="solidFgAcc1" presStyleIdx="4" presStyleCnt="5"/>
      <dgm:spPr/>
      <dgm:t>
        <a:bodyPr/>
        <a:lstStyle/>
        <a:p>
          <a:endParaRPr lang="en-US"/>
        </a:p>
      </dgm:t>
    </dgm:pt>
  </dgm:ptLst>
  <dgm:cxnLst>
    <dgm:cxn modelId="{95A26511-FCD0-429D-9C53-E5D92B2075B0}" type="presOf" srcId="{0FEE968A-90A9-4A38-BD8B-AF655E7E5752}" destId="{45992BA2-72D8-45CC-99C0-6687771E9C44}" srcOrd="0" destOrd="0" presId="urn:microsoft.com/office/officeart/2008/layout/VerticalCurvedList"/>
    <dgm:cxn modelId="{111D63DE-F052-47EE-ABC3-142B245B41AD}" type="presOf" srcId="{7D1F1689-2990-4D0A-AE41-3D0C8051FA34}" destId="{E94B1F86-0640-4C60-9319-15FF75BD9444}" srcOrd="0" destOrd="0" presId="urn:microsoft.com/office/officeart/2008/layout/VerticalCurvedList"/>
    <dgm:cxn modelId="{8086B34C-CD52-4D91-A7C4-BC9301B14F1B}" type="presOf" srcId="{B24C180E-8560-4AC8-B35A-110B64E25D9C}" destId="{89E2D5DA-6D2F-4990-B7BD-62517BE02C90}" srcOrd="0" destOrd="0" presId="urn:microsoft.com/office/officeart/2008/layout/VerticalCurvedList"/>
    <dgm:cxn modelId="{53D7D291-ADD1-4A1F-B743-39C497BBCD79}" srcId="{EA6E86B5-9DCE-4612-92F1-DD3812B2D089}" destId="{B24C180E-8560-4AC8-B35A-110B64E25D9C}" srcOrd="4" destOrd="0" parTransId="{84C7F72B-DA8C-4463-984D-98D4E8CECED5}" sibTransId="{83581C5F-995A-4AC4-8A84-1757234C18FF}"/>
    <dgm:cxn modelId="{9EDDCE72-0FFD-4BBB-A91C-22944179CB06}" srcId="{EA6E86B5-9DCE-4612-92F1-DD3812B2D089}" destId="{8717FBF4-068D-409A-9C19-BBBCB78F3005}" srcOrd="0" destOrd="0" parTransId="{2864D4F8-5097-4037-9972-9EC241C7DFE4}" sibTransId="{7D1F1689-2990-4D0A-AE41-3D0C8051FA34}"/>
    <dgm:cxn modelId="{ABECCA98-B452-4275-9CF0-C3A8B138AFB1}" type="presOf" srcId="{8717FBF4-068D-409A-9C19-BBBCB78F3005}" destId="{6BF8F72A-F002-47CB-9A80-71598EBC4E7C}" srcOrd="0" destOrd="0" presId="urn:microsoft.com/office/officeart/2008/layout/VerticalCurvedList"/>
    <dgm:cxn modelId="{B4993C90-5C4D-46CD-A69C-70E68362ACC7}" srcId="{EA6E86B5-9DCE-4612-92F1-DD3812B2D089}" destId="{8F4A6A10-1140-4210-9D9A-22E32B99DF68}" srcOrd="1" destOrd="0" parTransId="{53D51DF2-03B7-44AD-A0BA-C150758EAE67}" sibTransId="{85724075-28FC-43AA-8A1A-D7F893B73DCB}"/>
    <dgm:cxn modelId="{8A1B5C78-A45A-4126-9FB8-655FEBA9E0FA}" type="presOf" srcId="{A7C329F0-410B-4754-9A0F-EE192A722858}" destId="{CB709B89-80DE-4E66-9E06-671EA41AD4A0}" srcOrd="0" destOrd="0" presId="urn:microsoft.com/office/officeart/2008/layout/VerticalCurvedList"/>
    <dgm:cxn modelId="{86579763-6753-4F1D-84E1-F9FD2C9005A8}" srcId="{EA6E86B5-9DCE-4612-92F1-DD3812B2D089}" destId="{0FEE968A-90A9-4A38-BD8B-AF655E7E5752}" srcOrd="3" destOrd="0" parTransId="{6A6AB405-3D2C-42D2-BA9C-8E03457716DD}" sibTransId="{A06FBEFD-0594-4640-B9A5-F31D0F012A70}"/>
    <dgm:cxn modelId="{C89CB576-4FDE-404E-B2E9-4DA5AA60D715}" srcId="{EA6E86B5-9DCE-4612-92F1-DD3812B2D089}" destId="{A7C329F0-410B-4754-9A0F-EE192A722858}" srcOrd="2" destOrd="0" parTransId="{D16E38F7-61AA-4B41-BB96-5080B09C16E2}" sibTransId="{645976DC-46F1-491B-A096-C0208E2EBC1F}"/>
    <dgm:cxn modelId="{F98EA13F-67C2-4EB0-9D23-591F6EAF5E90}" type="presOf" srcId="{EA6E86B5-9DCE-4612-92F1-DD3812B2D089}" destId="{E37F8F4A-9D28-42FF-9EE4-A3690B8F0328}" srcOrd="0" destOrd="0" presId="urn:microsoft.com/office/officeart/2008/layout/VerticalCurvedList"/>
    <dgm:cxn modelId="{B38A869E-4C56-4264-A512-EFE56FFA0768}" type="presOf" srcId="{8F4A6A10-1140-4210-9D9A-22E32B99DF68}" destId="{A5510325-B9C8-4513-8AE4-D1426B304984}" srcOrd="0" destOrd="0" presId="urn:microsoft.com/office/officeart/2008/layout/VerticalCurvedList"/>
    <dgm:cxn modelId="{F8E4D57A-A211-4DE3-BF05-4E4A57D67840}" type="presParOf" srcId="{E37F8F4A-9D28-42FF-9EE4-A3690B8F0328}" destId="{E18A8E0D-5E02-4265-AADD-10B410755CF2}" srcOrd="0" destOrd="0" presId="urn:microsoft.com/office/officeart/2008/layout/VerticalCurvedList"/>
    <dgm:cxn modelId="{FB4D7608-F28A-469B-AC12-7D6D32EEA42B}" type="presParOf" srcId="{E18A8E0D-5E02-4265-AADD-10B410755CF2}" destId="{BF1E4B0A-FBD1-4DD8-9B26-23CE74250496}" srcOrd="0" destOrd="0" presId="urn:microsoft.com/office/officeart/2008/layout/VerticalCurvedList"/>
    <dgm:cxn modelId="{76949F97-E340-410C-8887-D0BF88C62D43}" type="presParOf" srcId="{BF1E4B0A-FBD1-4DD8-9B26-23CE74250496}" destId="{F3EE8437-90D1-4027-9348-070CE9FEF3C6}" srcOrd="0" destOrd="0" presId="urn:microsoft.com/office/officeart/2008/layout/VerticalCurvedList"/>
    <dgm:cxn modelId="{A9DE68F5-1415-4788-BCB1-C9A87E27342E}" type="presParOf" srcId="{BF1E4B0A-FBD1-4DD8-9B26-23CE74250496}" destId="{E94B1F86-0640-4C60-9319-15FF75BD9444}" srcOrd="1" destOrd="0" presId="urn:microsoft.com/office/officeart/2008/layout/VerticalCurvedList"/>
    <dgm:cxn modelId="{C2ECBCFA-D600-443B-91E8-6C0979B20AEA}" type="presParOf" srcId="{BF1E4B0A-FBD1-4DD8-9B26-23CE74250496}" destId="{FB940883-AB1C-42E6-86D2-0005D70F6402}" srcOrd="2" destOrd="0" presId="urn:microsoft.com/office/officeart/2008/layout/VerticalCurvedList"/>
    <dgm:cxn modelId="{954C5FFA-CEE5-436C-9F7C-C55A702008C6}" type="presParOf" srcId="{BF1E4B0A-FBD1-4DD8-9B26-23CE74250496}" destId="{80CDE78A-40E9-4BEE-8B9B-9ED2013806D8}" srcOrd="3" destOrd="0" presId="urn:microsoft.com/office/officeart/2008/layout/VerticalCurvedList"/>
    <dgm:cxn modelId="{0CDA3DB1-8AFE-483A-B65D-DDE91ED1DA8C}" type="presParOf" srcId="{E18A8E0D-5E02-4265-AADD-10B410755CF2}" destId="{6BF8F72A-F002-47CB-9A80-71598EBC4E7C}" srcOrd="1" destOrd="0" presId="urn:microsoft.com/office/officeart/2008/layout/VerticalCurvedList"/>
    <dgm:cxn modelId="{41B22934-7979-4CDB-8D2F-C5242E440E57}" type="presParOf" srcId="{E18A8E0D-5E02-4265-AADD-10B410755CF2}" destId="{8E7A2600-52B8-4F15-BABC-DF831CFEA08C}" srcOrd="2" destOrd="0" presId="urn:microsoft.com/office/officeart/2008/layout/VerticalCurvedList"/>
    <dgm:cxn modelId="{704DCCAD-7B87-4E45-8CB8-071ABC4C0765}" type="presParOf" srcId="{8E7A2600-52B8-4F15-BABC-DF831CFEA08C}" destId="{4E6651EF-B7B9-4B07-8651-A0372BD730B0}" srcOrd="0" destOrd="0" presId="urn:microsoft.com/office/officeart/2008/layout/VerticalCurvedList"/>
    <dgm:cxn modelId="{7F68F26B-4555-43FE-9854-542F45BD8D58}" type="presParOf" srcId="{E18A8E0D-5E02-4265-AADD-10B410755CF2}" destId="{A5510325-B9C8-4513-8AE4-D1426B304984}" srcOrd="3" destOrd="0" presId="urn:microsoft.com/office/officeart/2008/layout/VerticalCurvedList"/>
    <dgm:cxn modelId="{72C4FD2C-2BC7-44AA-ABCF-009906298CC7}" type="presParOf" srcId="{E18A8E0D-5E02-4265-AADD-10B410755CF2}" destId="{B7D0D6C0-B253-4C93-AF35-5BE7D98D00A6}" srcOrd="4" destOrd="0" presId="urn:microsoft.com/office/officeart/2008/layout/VerticalCurvedList"/>
    <dgm:cxn modelId="{7ACDE4FB-3310-4ADE-8C3F-39CAFC0BEC62}" type="presParOf" srcId="{B7D0D6C0-B253-4C93-AF35-5BE7D98D00A6}" destId="{6EB1967C-71F9-4637-A70E-CDD483F26C59}" srcOrd="0" destOrd="0" presId="urn:microsoft.com/office/officeart/2008/layout/VerticalCurvedList"/>
    <dgm:cxn modelId="{A43B1CF6-FB27-4111-82A7-94326BBFF4E6}" type="presParOf" srcId="{E18A8E0D-5E02-4265-AADD-10B410755CF2}" destId="{CB709B89-80DE-4E66-9E06-671EA41AD4A0}" srcOrd="5" destOrd="0" presId="urn:microsoft.com/office/officeart/2008/layout/VerticalCurvedList"/>
    <dgm:cxn modelId="{0C13FA6B-F067-4A63-ABE1-54149C648E00}" type="presParOf" srcId="{E18A8E0D-5E02-4265-AADD-10B410755CF2}" destId="{8BB675B0-B9EF-4DF6-A2F7-0862247DFB49}" srcOrd="6" destOrd="0" presId="urn:microsoft.com/office/officeart/2008/layout/VerticalCurvedList"/>
    <dgm:cxn modelId="{CA0DFC21-0F76-4C15-B433-6B700398AB28}" type="presParOf" srcId="{8BB675B0-B9EF-4DF6-A2F7-0862247DFB49}" destId="{AF0A6877-99A1-4A18-92EC-51F5827015A0}" srcOrd="0" destOrd="0" presId="urn:microsoft.com/office/officeart/2008/layout/VerticalCurvedList"/>
    <dgm:cxn modelId="{C2BC092C-4AA8-4B5D-BF10-D5EB2BDE31A9}" type="presParOf" srcId="{E18A8E0D-5E02-4265-AADD-10B410755CF2}" destId="{45992BA2-72D8-45CC-99C0-6687771E9C44}" srcOrd="7" destOrd="0" presId="urn:microsoft.com/office/officeart/2008/layout/VerticalCurvedList"/>
    <dgm:cxn modelId="{7B04B4D9-A71E-412B-8A7B-7644BBF61D84}" type="presParOf" srcId="{E18A8E0D-5E02-4265-AADD-10B410755CF2}" destId="{999AE83F-7DA9-4E56-8581-870D4C7317C9}" srcOrd="8" destOrd="0" presId="urn:microsoft.com/office/officeart/2008/layout/VerticalCurvedList"/>
    <dgm:cxn modelId="{F91AFF8E-D1C0-4DB8-9B51-5B21DDCDF4A2}" type="presParOf" srcId="{999AE83F-7DA9-4E56-8581-870D4C7317C9}" destId="{EC5CD97E-9EAB-4A7B-BBE4-A92443D48EE8}" srcOrd="0" destOrd="0" presId="urn:microsoft.com/office/officeart/2008/layout/VerticalCurvedList"/>
    <dgm:cxn modelId="{7DBBB425-3EEC-446B-8BF9-27B64E9683D2}" type="presParOf" srcId="{E18A8E0D-5E02-4265-AADD-10B410755CF2}" destId="{89E2D5DA-6D2F-4990-B7BD-62517BE02C90}" srcOrd="9" destOrd="0" presId="urn:microsoft.com/office/officeart/2008/layout/VerticalCurvedList"/>
    <dgm:cxn modelId="{87F64EC8-6991-4357-AB27-37A7E44D0963}" type="presParOf" srcId="{E18A8E0D-5E02-4265-AADD-10B410755CF2}" destId="{C0F7543B-209B-4AD1-A40C-E1DEF131FA2A}" srcOrd="10" destOrd="0" presId="urn:microsoft.com/office/officeart/2008/layout/VerticalCurvedList"/>
    <dgm:cxn modelId="{BE560891-86C6-44D0-8058-CCE733179FED}" type="presParOf" srcId="{C0F7543B-209B-4AD1-A40C-E1DEF131FA2A}" destId="{F242B36E-EE41-40FD-A8D5-6A33A340044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6E86B5-9DCE-4612-92F1-DD3812B2D089}" type="doc">
      <dgm:prSet loTypeId="urn:microsoft.com/office/officeart/2008/layout/VerticalCurvedList" loCatId="list" qsTypeId="urn:microsoft.com/office/officeart/2005/8/quickstyle/3d3" qsCatId="3D" csTypeId="urn:microsoft.com/office/officeart/2005/8/colors/colorful5" csCatId="colorful" phldr="1"/>
      <dgm:spPr/>
      <dgm:t>
        <a:bodyPr/>
        <a:lstStyle/>
        <a:p>
          <a:endParaRPr lang="en-US"/>
        </a:p>
      </dgm:t>
    </dgm:pt>
    <dgm:pt modelId="{8F4A6A10-1140-4210-9D9A-22E32B99DF68}">
      <dgm:prSet phldrT="[Text]"/>
      <dgm:spPr/>
      <dgm:t>
        <a:bodyPr/>
        <a:lstStyle/>
        <a:p>
          <a:r>
            <a:rPr lang="en-US" dirty="0" smtClean="0">
              <a:solidFill>
                <a:schemeClr val="bg1"/>
              </a:solidFill>
            </a:rPr>
            <a:t>A Glimpse of UTM Administrators</a:t>
          </a:r>
          <a:endParaRPr lang="en-US" dirty="0">
            <a:solidFill>
              <a:schemeClr val="bg1"/>
            </a:solidFill>
          </a:endParaRPr>
        </a:p>
      </dgm:t>
    </dgm:pt>
    <dgm:pt modelId="{53D51DF2-03B7-44AD-A0BA-C150758EAE67}" type="parTrans" cxnId="{B4993C90-5C4D-46CD-A69C-70E68362ACC7}">
      <dgm:prSet/>
      <dgm:spPr/>
      <dgm:t>
        <a:bodyPr/>
        <a:lstStyle/>
        <a:p>
          <a:endParaRPr lang="en-US">
            <a:solidFill>
              <a:schemeClr val="tx1"/>
            </a:solidFill>
          </a:endParaRPr>
        </a:p>
      </dgm:t>
    </dgm:pt>
    <dgm:pt modelId="{85724075-28FC-43AA-8A1A-D7F893B73DCB}" type="sibTrans" cxnId="{B4993C90-5C4D-46CD-A69C-70E68362ACC7}">
      <dgm:prSet/>
      <dgm:spPr/>
      <dgm:t>
        <a:bodyPr/>
        <a:lstStyle/>
        <a:p>
          <a:endParaRPr lang="en-US">
            <a:solidFill>
              <a:schemeClr val="tx1"/>
            </a:solidFill>
          </a:endParaRPr>
        </a:p>
      </dgm:t>
    </dgm:pt>
    <dgm:pt modelId="{A7C329F0-410B-4754-9A0F-EE192A722858}">
      <dgm:prSet phldrT="[Text]"/>
      <dgm:spPr/>
      <dgm:t>
        <a:bodyPr/>
        <a:lstStyle/>
        <a:p>
          <a:r>
            <a:rPr lang="en-US" dirty="0" smtClean="0">
              <a:solidFill>
                <a:schemeClr val="bg1"/>
              </a:solidFill>
            </a:rPr>
            <a:t>Challenges	</a:t>
          </a:r>
          <a:endParaRPr lang="en-US" dirty="0">
            <a:solidFill>
              <a:schemeClr val="bg1"/>
            </a:solidFill>
          </a:endParaRPr>
        </a:p>
      </dgm:t>
    </dgm:pt>
    <dgm:pt modelId="{D16E38F7-61AA-4B41-BB96-5080B09C16E2}" type="parTrans" cxnId="{C89CB576-4FDE-404E-B2E9-4DA5AA60D715}">
      <dgm:prSet/>
      <dgm:spPr/>
      <dgm:t>
        <a:bodyPr/>
        <a:lstStyle/>
        <a:p>
          <a:endParaRPr lang="en-US">
            <a:solidFill>
              <a:schemeClr val="tx1"/>
            </a:solidFill>
          </a:endParaRPr>
        </a:p>
      </dgm:t>
    </dgm:pt>
    <dgm:pt modelId="{645976DC-46F1-491B-A096-C0208E2EBC1F}" type="sibTrans" cxnId="{C89CB576-4FDE-404E-B2E9-4DA5AA60D715}">
      <dgm:prSet/>
      <dgm:spPr/>
      <dgm:t>
        <a:bodyPr/>
        <a:lstStyle/>
        <a:p>
          <a:endParaRPr lang="en-US">
            <a:solidFill>
              <a:schemeClr val="tx1"/>
            </a:solidFill>
          </a:endParaRPr>
        </a:p>
      </dgm:t>
    </dgm:pt>
    <dgm:pt modelId="{0FEE968A-90A9-4A38-BD8B-AF655E7E5752}">
      <dgm:prSet phldrT="[Text]"/>
      <dgm:spPr/>
      <dgm:t>
        <a:bodyPr/>
        <a:lstStyle/>
        <a:p>
          <a:r>
            <a:rPr lang="en-US" dirty="0" smtClean="0">
              <a:solidFill>
                <a:schemeClr val="bg1"/>
              </a:solidFill>
            </a:rPr>
            <a:t>Recommendation</a:t>
          </a:r>
          <a:endParaRPr lang="en-US" dirty="0">
            <a:solidFill>
              <a:schemeClr val="bg1"/>
            </a:solidFill>
          </a:endParaRPr>
        </a:p>
      </dgm:t>
    </dgm:pt>
    <dgm:pt modelId="{6A6AB405-3D2C-42D2-BA9C-8E03457716DD}" type="parTrans" cxnId="{86579763-6753-4F1D-84E1-F9FD2C9005A8}">
      <dgm:prSet/>
      <dgm:spPr/>
      <dgm:t>
        <a:bodyPr/>
        <a:lstStyle/>
        <a:p>
          <a:endParaRPr lang="en-US">
            <a:solidFill>
              <a:schemeClr val="tx1"/>
            </a:solidFill>
          </a:endParaRPr>
        </a:p>
      </dgm:t>
    </dgm:pt>
    <dgm:pt modelId="{A06FBEFD-0594-4640-B9A5-F31D0F012A70}" type="sibTrans" cxnId="{86579763-6753-4F1D-84E1-F9FD2C9005A8}">
      <dgm:prSet/>
      <dgm:spPr/>
      <dgm:t>
        <a:bodyPr/>
        <a:lstStyle/>
        <a:p>
          <a:endParaRPr lang="en-US">
            <a:solidFill>
              <a:schemeClr val="tx1"/>
            </a:solidFill>
          </a:endParaRPr>
        </a:p>
      </dgm:t>
    </dgm:pt>
    <dgm:pt modelId="{B24C180E-8560-4AC8-B35A-110B64E25D9C}">
      <dgm:prSet phldrT="[Text]"/>
      <dgm:spPr/>
      <dgm:t>
        <a:bodyPr/>
        <a:lstStyle/>
        <a:p>
          <a:r>
            <a:rPr lang="en-US" b="1" dirty="0" smtClean="0">
              <a:solidFill>
                <a:schemeClr val="tx1"/>
              </a:solidFill>
            </a:rPr>
            <a:t>Conclusion	</a:t>
          </a:r>
          <a:endParaRPr lang="en-US" b="1" dirty="0">
            <a:solidFill>
              <a:schemeClr val="tx1"/>
            </a:solidFill>
          </a:endParaRPr>
        </a:p>
      </dgm:t>
    </dgm:pt>
    <dgm:pt modelId="{84C7F72B-DA8C-4463-984D-98D4E8CECED5}" type="parTrans" cxnId="{53D7D291-ADD1-4A1F-B743-39C497BBCD79}">
      <dgm:prSet/>
      <dgm:spPr/>
      <dgm:t>
        <a:bodyPr/>
        <a:lstStyle/>
        <a:p>
          <a:endParaRPr lang="en-US">
            <a:solidFill>
              <a:schemeClr val="tx1"/>
            </a:solidFill>
          </a:endParaRPr>
        </a:p>
      </dgm:t>
    </dgm:pt>
    <dgm:pt modelId="{83581C5F-995A-4AC4-8A84-1757234C18FF}" type="sibTrans" cxnId="{53D7D291-ADD1-4A1F-B743-39C497BBCD79}">
      <dgm:prSet/>
      <dgm:spPr/>
      <dgm:t>
        <a:bodyPr/>
        <a:lstStyle/>
        <a:p>
          <a:endParaRPr lang="en-US">
            <a:solidFill>
              <a:schemeClr val="tx1"/>
            </a:solidFill>
          </a:endParaRPr>
        </a:p>
      </dgm:t>
    </dgm:pt>
    <dgm:pt modelId="{8717FBF4-068D-409A-9C19-BBBCB78F3005}">
      <dgm:prSet phldrT="[Text]"/>
      <dgm:spPr/>
      <dgm:t>
        <a:bodyPr/>
        <a:lstStyle/>
        <a:p>
          <a:r>
            <a:rPr lang="en-US" smtClean="0">
              <a:solidFill>
                <a:schemeClr val="bg1"/>
              </a:solidFill>
            </a:rPr>
            <a:t>Current </a:t>
          </a:r>
          <a:r>
            <a:rPr lang="en-US" dirty="0" smtClean="0">
              <a:solidFill>
                <a:schemeClr val="bg1"/>
              </a:solidFill>
            </a:rPr>
            <a:t>HE Scenario</a:t>
          </a:r>
          <a:endParaRPr lang="en-US" dirty="0">
            <a:solidFill>
              <a:schemeClr val="bg1"/>
            </a:solidFill>
          </a:endParaRPr>
        </a:p>
      </dgm:t>
    </dgm:pt>
    <dgm:pt modelId="{2864D4F8-5097-4037-9972-9EC241C7DFE4}" type="parTrans" cxnId="{9EDDCE72-0FFD-4BBB-A91C-22944179CB06}">
      <dgm:prSet/>
      <dgm:spPr/>
      <dgm:t>
        <a:bodyPr/>
        <a:lstStyle/>
        <a:p>
          <a:endParaRPr lang="en-US">
            <a:solidFill>
              <a:schemeClr val="tx1"/>
            </a:solidFill>
          </a:endParaRPr>
        </a:p>
      </dgm:t>
    </dgm:pt>
    <dgm:pt modelId="{7D1F1689-2990-4D0A-AE41-3D0C8051FA34}" type="sibTrans" cxnId="{9EDDCE72-0FFD-4BBB-A91C-22944179CB06}">
      <dgm:prSet/>
      <dgm:spPr/>
      <dgm:t>
        <a:bodyPr/>
        <a:lstStyle/>
        <a:p>
          <a:endParaRPr lang="en-US">
            <a:solidFill>
              <a:schemeClr val="tx1"/>
            </a:solidFill>
          </a:endParaRPr>
        </a:p>
      </dgm:t>
    </dgm:pt>
    <dgm:pt modelId="{E37F8F4A-9D28-42FF-9EE4-A3690B8F0328}" type="pres">
      <dgm:prSet presAssocID="{EA6E86B5-9DCE-4612-92F1-DD3812B2D089}" presName="Name0" presStyleCnt="0">
        <dgm:presLayoutVars>
          <dgm:chMax val="7"/>
          <dgm:chPref val="7"/>
          <dgm:dir/>
        </dgm:presLayoutVars>
      </dgm:prSet>
      <dgm:spPr/>
      <dgm:t>
        <a:bodyPr/>
        <a:lstStyle/>
        <a:p>
          <a:endParaRPr lang="en-US"/>
        </a:p>
      </dgm:t>
    </dgm:pt>
    <dgm:pt modelId="{E18A8E0D-5E02-4265-AADD-10B410755CF2}" type="pres">
      <dgm:prSet presAssocID="{EA6E86B5-9DCE-4612-92F1-DD3812B2D089}" presName="Name1" presStyleCnt="0"/>
      <dgm:spPr/>
      <dgm:t>
        <a:bodyPr/>
        <a:lstStyle/>
        <a:p>
          <a:endParaRPr lang="en-US"/>
        </a:p>
      </dgm:t>
    </dgm:pt>
    <dgm:pt modelId="{BF1E4B0A-FBD1-4DD8-9B26-23CE74250496}" type="pres">
      <dgm:prSet presAssocID="{EA6E86B5-9DCE-4612-92F1-DD3812B2D089}" presName="cycle" presStyleCnt="0"/>
      <dgm:spPr/>
      <dgm:t>
        <a:bodyPr/>
        <a:lstStyle/>
        <a:p>
          <a:endParaRPr lang="en-US"/>
        </a:p>
      </dgm:t>
    </dgm:pt>
    <dgm:pt modelId="{F3EE8437-90D1-4027-9348-070CE9FEF3C6}" type="pres">
      <dgm:prSet presAssocID="{EA6E86B5-9DCE-4612-92F1-DD3812B2D089}" presName="srcNode" presStyleLbl="node1" presStyleIdx="0" presStyleCnt="5"/>
      <dgm:spPr/>
      <dgm:t>
        <a:bodyPr/>
        <a:lstStyle/>
        <a:p>
          <a:endParaRPr lang="en-US"/>
        </a:p>
      </dgm:t>
    </dgm:pt>
    <dgm:pt modelId="{E94B1F86-0640-4C60-9319-15FF75BD9444}" type="pres">
      <dgm:prSet presAssocID="{EA6E86B5-9DCE-4612-92F1-DD3812B2D089}" presName="conn" presStyleLbl="parChTrans1D2" presStyleIdx="0" presStyleCnt="1"/>
      <dgm:spPr/>
      <dgm:t>
        <a:bodyPr/>
        <a:lstStyle/>
        <a:p>
          <a:endParaRPr lang="en-US"/>
        </a:p>
      </dgm:t>
    </dgm:pt>
    <dgm:pt modelId="{FB940883-AB1C-42E6-86D2-0005D70F6402}" type="pres">
      <dgm:prSet presAssocID="{EA6E86B5-9DCE-4612-92F1-DD3812B2D089}" presName="extraNode" presStyleLbl="node1" presStyleIdx="0" presStyleCnt="5"/>
      <dgm:spPr/>
      <dgm:t>
        <a:bodyPr/>
        <a:lstStyle/>
        <a:p>
          <a:endParaRPr lang="en-US"/>
        </a:p>
      </dgm:t>
    </dgm:pt>
    <dgm:pt modelId="{80CDE78A-40E9-4BEE-8B9B-9ED2013806D8}" type="pres">
      <dgm:prSet presAssocID="{EA6E86B5-9DCE-4612-92F1-DD3812B2D089}" presName="dstNode" presStyleLbl="node1" presStyleIdx="0" presStyleCnt="5"/>
      <dgm:spPr/>
      <dgm:t>
        <a:bodyPr/>
        <a:lstStyle/>
        <a:p>
          <a:endParaRPr lang="en-US"/>
        </a:p>
      </dgm:t>
    </dgm:pt>
    <dgm:pt modelId="{6BF8F72A-F002-47CB-9A80-71598EBC4E7C}" type="pres">
      <dgm:prSet presAssocID="{8717FBF4-068D-409A-9C19-BBBCB78F3005}" presName="text_1" presStyleLbl="node1" presStyleIdx="0" presStyleCnt="5">
        <dgm:presLayoutVars>
          <dgm:bulletEnabled val="1"/>
        </dgm:presLayoutVars>
      </dgm:prSet>
      <dgm:spPr/>
      <dgm:t>
        <a:bodyPr/>
        <a:lstStyle/>
        <a:p>
          <a:endParaRPr lang="en-US"/>
        </a:p>
      </dgm:t>
    </dgm:pt>
    <dgm:pt modelId="{8E7A2600-52B8-4F15-BABC-DF831CFEA08C}" type="pres">
      <dgm:prSet presAssocID="{8717FBF4-068D-409A-9C19-BBBCB78F3005}" presName="accent_1" presStyleCnt="0"/>
      <dgm:spPr/>
    </dgm:pt>
    <dgm:pt modelId="{4E6651EF-B7B9-4B07-8651-A0372BD730B0}" type="pres">
      <dgm:prSet presAssocID="{8717FBF4-068D-409A-9C19-BBBCB78F3005}" presName="accentRepeatNode" presStyleLbl="solidFgAcc1" presStyleIdx="0" presStyleCnt="5"/>
      <dgm:spPr/>
      <dgm:t>
        <a:bodyPr/>
        <a:lstStyle/>
        <a:p>
          <a:endParaRPr lang="en-US"/>
        </a:p>
      </dgm:t>
    </dgm:pt>
    <dgm:pt modelId="{A5510325-B9C8-4513-8AE4-D1426B304984}" type="pres">
      <dgm:prSet presAssocID="{8F4A6A10-1140-4210-9D9A-22E32B99DF68}" presName="text_2" presStyleLbl="node1" presStyleIdx="1" presStyleCnt="5">
        <dgm:presLayoutVars>
          <dgm:bulletEnabled val="1"/>
        </dgm:presLayoutVars>
      </dgm:prSet>
      <dgm:spPr/>
      <dgm:t>
        <a:bodyPr/>
        <a:lstStyle/>
        <a:p>
          <a:endParaRPr lang="en-US"/>
        </a:p>
      </dgm:t>
    </dgm:pt>
    <dgm:pt modelId="{B7D0D6C0-B253-4C93-AF35-5BE7D98D00A6}" type="pres">
      <dgm:prSet presAssocID="{8F4A6A10-1140-4210-9D9A-22E32B99DF68}" presName="accent_2" presStyleCnt="0"/>
      <dgm:spPr/>
      <dgm:t>
        <a:bodyPr/>
        <a:lstStyle/>
        <a:p>
          <a:endParaRPr lang="en-US"/>
        </a:p>
      </dgm:t>
    </dgm:pt>
    <dgm:pt modelId="{6EB1967C-71F9-4637-A70E-CDD483F26C59}" type="pres">
      <dgm:prSet presAssocID="{8F4A6A10-1140-4210-9D9A-22E32B99DF68}" presName="accentRepeatNode" presStyleLbl="solidFgAcc1" presStyleIdx="1" presStyleCnt="5"/>
      <dgm:spPr/>
      <dgm:t>
        <a:bodyPr/>
        <a:lstStyle/>
        <a:p>
          <a:endParaRPr lang="en-US"/>
        </a:p>
      </dgm:t>
    </dgm:pt>
    <dgm:pt modelId="{CB709B89-80DE-4E66-9E06-671EA41AD4A0}" type="pres">
      <dgm:prSet presAssocID="{A7C329F0-410B-4754-9A0F-EE192A722858}" presName="text_3" presStyleLbl="node1" presStyleIdx="2" presStyleCnt="5">
        <dgm:presLayoutVars>
          <dgm:bulletEnabled val="1"/>
        </dgm:presLayoutVars>
      </dgm:prSet>
      <dgm:spPr/>
      <dgm:t>
        <a:bodyPr/>
        <a:lstStyle/>
        <a:p>
          <a:endParaRPr lang="en-US"/>
        </a:p>
      </dgm:t>
    </dgm:pt>
    <dgm:pt modelId="{8BB675B0-B9EF-4DF6-A2F7-0862247DFB49}" type="pres">
      <dgm:prSet presAssocID="{A7C329F0-410B-4754-9A0F-EE192A722858}" presName="accent_3" presStyleCnt="0"/>
      <dgm:spPr/>
      <dgm:t>
        <a:bodyPr/>
        <a:lstStyle/>
        <a:p>
          <a:endParaRPr lang="en-US"/>
        </a:p>
      </dgm:t>
    </dgm:pt>
    <dgm:pt modelId="{AF0A6877-99A1-4A18-92EC-51F5827015A0}" type="pres">
      <dgm:prSet presAssocID="{A7C329F0-410B-4754-9A0F-EE192A722858}" presName="accentRepeatNode" presStyleLbl="solidFgAcc1" presStyleIdx="2" presStyleCnt="5"/>
      <dgm:spPr/>
      <dgm:t>
        <a:bodyPr/>
        <a:lstStyle/>
        <a:p>
          <a:endParaRPr lang="en-US"/>
        </a:p>
      </dgm:t>
    </dgm:pt>
    <dgm:pt modelId="{45992BA2-72D8-45CC-99C0-6687771E9C44}" type="pres">
      <dgm:prSet presAssocID="{0FEE968A-90A9-4A38-BD8B-AF655E7E5752}" presName="text_4" presStyleLbl="node1" presStyleIdx="3" presStyleCnt="5">
        <dgm:presLayoutVars>
          <dgm:bulletEnabled val="1"/>
        </dgm:presLayoutVars>
      </dgm:prSet>
      <dgm:spPr/>
      <dgm:t>
        <a:bodyPr/>
        <a:lstStyle/>
        <a:p>
          <a:endParaRPr lang="en-US"/>
        </a:p>
      </dgm:t>
    </dgm:pt>
    <dgm:pt modelId="{999AE83F-7DA9-4E56-8581-870D4C7317C9}" type="pres">
      <dgm:prSet presAssocID="{0FEE968A-90A9-4A38-BD8B-AF655E7E5752}" presName="accent_4" presStyleCnt="0"/>
      <dgm:spPr/>
      <dgm:t>
        <a:bodyPr/>
        <a:lstStyle/>
        <a:p>
          <a:endParaRPr lang="en-US"/>
        </a:p>
      </dgm:t>
    </dgm:pt>
    <dgm:pt modelId="{EC5CD97E-9EAB-4A7B-BBE4-A92443D48EE8}" type="pres">
      <dgm:prSet presAssocID="{0FEE968A-90A9-4A38-BD8B-AF655E7E5752}" presName="accentRepeatNode" presStyleLbl="solidFgAcc1" presStyleIdx="3" presStyleCnt="5"/>
      <dgm:spPr/>
      <dgm:t>
        <a:bodyPr/>
        <a:lstStyle/>
        <a:p>
          <a:endParaRPr lang="en-US"/>
        </a:p>
      </dgm:t>
    </dgm:pt>
    <dgm:pt modelId="{89E2D5DA-6D2F-4990-B7BD-62517BE02C90}" type="pres">
      <dgm:prSet presAssocID="{B24C180E-8560-4AC8-B35A-110B64E25D9C}" presName="text_5" presStyleLbl="node1" presStyleIdx="4" presStyleCnt="5">
        <dgm:presLayoutVars>
          <dgm:bulletEnabled val="1"/>
        </dgm:presLayoutVars>
      </dgm:prSet>
      <dgm:spPr/>
      <dgm:t>
        <a:bodyPr/>
        <a:lstStyle/>
        <a:p>
          <a:endParaRPr lang="en-US"/>
        </a:p>
      </dgm:t>
    </dgm:pt>
    <dgm:pt modelId="{C0F7543B-209B-4AD1-A40C-E1DEF131FA2A}" type="pres">
      <dgm:prSet presAssocID="{B24C180E-8560-4AC8-B35A-110B64E25D9C}" presName="accent_5" presStyleCnt="0"/>
      <dgm:spPr/>
      <dgm:t>
        <a:bodyPr/>
        <a:lstStyle/>
        <a:p>
          <a:endParaRPr lang="en-US"/>
        </a:p>
      </dgm:t>
    </dgm:pt>
    <dgm:pt modelId="{F242B36E-EE41-40FD-A8D5-6A33A3400448}" type="pres">
      <dgm:prSet presAssocID="{B24C180E-8560-4AC8-B35A-110B64E25D9C}" presName="accentRepeatNode" presStyleLbl="solidFgAcc1" presStyleIdx="4" presStyleCnt="5"/>
      <dgm:spPr/>
      <dgm:t>
        <a:bodyPr/>
        <a:lstStyle/>
        <a:p>
          <a:endParaRPr lang="en-US"/>
        </a:p>
      </dgm:t>
    </dgm:pt>
  </dgm:ptLst>
  <dgm:cxnLst>
    <dgm:cxn modelId="{A2AA4CD5-0F57-43DB-B789-F9543E41888C}" type="presOf" srcId="{EA6E86B5-9DCE-4612-92F1-DD3812B2D089}" destId="{E37F8F4A-9D28-42FF-9EE4-A3690B8F0328}" srcOrd="0" destOrd="0" presId="urn:microsoft.com/office/officeart/2008/layout/VerticalCurvedList"/>
    <dgm:cxn modelId="{53D7D291-ADD1-4A1F-B743-39C497BBCD79}" srcId="{EA6E86B5-9DCE-4612-92F1-DD3812B2D089}" destId="{B24C180E-8560-4AC8-B35A-110B64E25D9C}" srcOrd="4" destOrd="0" parTransId="{84C7F72B-DA8C-4463-984D-98D4E8CECED5}" sibTransId="{83581C5F-995A-4AC4-8A84-1757234C18FF}"/>
    <dgm:cxn modelId="{9EDDCE72-0FFD-4BBB-A91C-22944179CB06}" srcId="{EA6E86B5-9DCE-4612-92F1-DD3812B2D089}" destId="{8717FBF4-068D-409A-9C19-BBBCB78F3005}" srcOrd="0" destOrd="0" parTransId="{2864D4F8-5097-4037-9972-9EC241C7DFE4}" sibTransId="{7D1F1689-2990-4D0A-AE41-3D0C8051FA34}"/>
    <dgm:cxn modelId="{B4993C90-5C4D-46CD-A69C-70E68362ACC7}" srcId="{EA6E86B5-9DCE-4612-92F1-DD3812B2D089}" destId="{8F4A6A10-1140-4210-9D9A-22E32B99DF68}" srcOrd="1" destOrd="0" parTransId="{53D51DF2-03B7-44AD-A0BA-C150758EAE67}" sibTransId="{85724075-28FC-43AA-8A1A-D7F893B73DCB}"/>
    <dgm:cxn modelId="{C011166E-4FBE-443C-B271-8CF1BF60342C}" type="presOf" srcId="{7D1F1689-2990-4D0A-AE41-3D0C8051FA34}" destId="{E94B1F86-0640-4C60-9319-15FF75BD9444}" srcOrd="0" destOrd="0" presId="urn:microsoft.com/office/officeart/2008/layout/VerticalCurvedList"/>
    <dgm:cxn modelId="{9954F08A-D1DF-4AA2-B17E-54633584940B}" type="presOf" srcId="{8717FBF4-068D-409A-9C19-BBBCB78F3005}" destId="{6BF8F72A-F002-47CB-9A80-71598EBC4E7C}" srcOrd="0" destOrd="0" presId="urn:microsoft.com/office/officeart/2008/layout/VerticalCurvedList"/>
    <dgm:cxn modelId="{A7745398-7775-49E8-9749-0F0A5D1CA095}" type="presOf" srcId="{A7C329F0-410B-4754-9A0F-EE192A722858}" destId="{CB709B89-80DE-4E66-9E06-671EA41AD4A0}" srcOrd="0" destOrd="0" presId="urn:microsoft.com/office/officeart/2008/layout/VerticalCurvedList"/>
    <dgm:cxn modelId="{86579763-6753-4F1D-84E1-F9FD2C9005A8}" srcId="{EA6E86B5-9DCE-4612-92F1-DD3812B2D089}" destId="{0FEE968A-90A9-4A38-BD8B-AF655E7E5752}" srcOrd="3" destOrd="0" parTransId="{6A6AB405-3D2C-42D2-BA9C-8E03457716DD}" sibTransId="{A06FBEFD-0594-4640-B9A5-F31D0F012A70}"/>
    <dgm:cxn modelId="{D62C24D1-1862-4800-91A9-669924A5D187}" type="presOf" srcId="{B24C180E-8560-4AC8-B35A-110B64E25D9C}" destId="{89E2D5DA-6D2F-4990-B7BD-62517BE02C90}" srcOrd="0" destOrd="0" presId="urn:microsoft.com/office/officeart/2008/layout/VerticalCurvedList"/>
    <dgm:cxn modelId="{FCBBD321-FA33-4CB8-B9E1-A5AE71F61DAD}" type="presOf" srcId="{8F4A6A10-1140-4210-9D9A-22E32B99DF68}" destId="{A5510325-B9C8-4513-8AE4-D1426B304984}" srcOrd="0" destOrd="0" presId="urn:microsoft.com/office/officeart/2008/layout/VerticalCurvedList"/>
    <dgm:cxn modelId="{C50D90F6-4A29-414C-9D7B-62181F34441D}" type="presOf" srcId="{0FEE968A-90A9-4A38-BD8B-AF655E7E5752}" destId="{45992BA2-72D8-45CC-99C0-6687771E9C44}" srcOrd="0" destOrd="0" presId="urn:microsoft.com/office/officeart/2008/layout/VerticalCurvedList"/>
    <dgm:cxn modelId="{C89CB576-4FDE-404E-B2E9-4DA5AA60D715}" srcId="{EA6E86B5-9DCE-4612-92F1-DD3812B2D089}" destId="{A7C329F0-410B-4754-9A0F-EE192A722858}" srcOrd="2" destOrd="0" parTransId="{D16E38F7-61AA-4B41-BB96-5080B09C16E2}" sibTransId="{645976DC-46F1-491B-A096-C0208E2EBC1F}"/>
    <dgm:cxn modelId="{421A10E0-A155-4EEA-B9F1-0D87ECC3A032}" type="presParOf" srcId="{E37F8F4A-9D28-42FF-9EE4-A3690B8F0328}" destId="{E18A8E0D-5E02-4265-AADD-10B410755CF2}" srcOrd="0" destOrd="0" presId="urn:microsoft.com/office/officeart/2008/layout/VerticalCurvedList"/>
    <dgm:cxn modelId="{96B2C36B-6939-456F-AF3E-A57705BE4CBC}" type="presParOf" srcId="{E18A8E0D-5E02-4265-AADD-10B410755CF2}" destId="{BF1E4B0A-FBD1-4DD8-9B26-23CE74250496}" srcOrd="0" destOrd="0" presId="urn:microsoft.com/office/officeart/2008/layout/VerticalCurvedList"/>
    <dgm:cxn modelId="{79333826-41DD-490C-9790-35133A642332}" type="presParOf" srcId="{BF1E4B0A-FBD1-4DD8-9B26-23CE74250496}" destId="{F3EE8437-90D1-4027-9348-070CE9FEF3C6}" srcOrd="0" destOrd="0" presId="urn:microsoft.com/office/officeart/2008/layout/VerticalCurvedList"/>
    <dgm:cxn modelId="{013F8577-7E5E-4B6D-9B04-38E945A66849}" type="presParOf" srcId="{BF1E4B0A-FBD1-4DD8-9B26-23CE74250496}" destId="{E94B1F86-0640-4C60-9319-15FF75BD9444}" srcOrd="1" destOrd="0" presId="urn:microsoft.com/office/officeart/2008/layout/VerticalCurvedList"/>
    <dgm:cxn modelId="{2C5F658C-39CB-4C77-9854-1010FC115289}" type="presParOf" srcId="{BF1E4B0A-FBD1-4DD8-9B26-23CE74250496}" destId="{FB940883-AB1C-42E6-86D2-0005D70F6402}" srcOrd="2" destOrd="0" presId="urn:microsoft.com/office/officeart/2008/layout/VerticalCurvedList"/>
    <dgm:cxn modelId="{E111D0CE-8970-434F-AA42-157983EB4941}" type="presParOf" srcId="{BF1E4B0A-FBD1-4DD8-9B26-23CE74250496}" destId="{80CDE78A-40E9-4BEE-8B9B-9ED2013806D8}" srcOrd="3" destOrd="0" presId="urn:microsoft.com/office/officeart/2008/layout/VerticalCurvedList"/>
    <dgm:cxn modelId="{E95F94EB-C5FC-495B-A640-257C24B2E128}" type="presParOf" srcId="{E18A8E0D-5E02-4265-AADD-10B410755CF2}" destId="{6BF8F72A-F002-47CB-9A80-71598EBC4E7C}" srcOrd="1" destOrd="0" presId="urn:microsoft.com/office/officeart/2008/layout/VerticalCurvedList"/>
    <dgm:cxn modelId="{78222BA5-00F5-4FF9-97BF-D7EB3556BB5E}" type="presParOf" srcId="{E18A8E0D-5E02-4265-AADD-10B410755CF2}" destId="{8E7A2600-52B8-4F15-BABC-DF831CFEA08C}" srcOrd="2" destOrd="0" presId="urn:microsoft.com/office/officeart/2008/layout/VerticalCurvedList"/>
    <dgm:cxn modelId="{23F7A47B-EF61-4919-A997-79EA33A0289D}" type="presParOf" srcId="{8E7A2600-52B8-4F15-BABC-DF831CFEA08C}" destId="{4E6651EF-B7B9-4B07-8651-A0372BD730B0}" srcOrd="0" destOrd="0" presId="urn:microsoft.com/office/officeart/2008/layout/VerticalCurvedList"/>
    <dgm:cxn modelId="{D3DDEB36-2BFD-4900-8DC7-1770E1687C65}" type="presParOf" srcId="{E18A8E0D-5E02-4265-AADD-10B410755CF2}" destId="{A5510325-B9C8-4513-8AE4-D1426B304984}" srcOrd="3" destOrd="0" presId="urn:microsoft.com/office/officeart/2008/layout/VerticalCurvedList"/>
    <dgm:cxn modelId="{1A3EE719-B9AC-4B04-BEE5-1285C307CD00}" type="presParOf" srcId="{E18A8E0D-5E02-4265-AADD-10B410755CF2}" destId="{B7D0D6C0-B253-4C93-AF35-5BE7D98D00A6}" srcOrd="4" destOrd="0" presId="urn:microsoft.com/office/officeart/2008/layout/VerticalCurvedList"/>
    <dgm:cxn modelId="{164157E9-C089-4622-8392-BEECD8989B64}" type="presParOf" srcId="{B7D0D6C0-B253-4C93-AF35-5BE7D98D00A6}" destId="{6EB1967C-71F9-4637-A70E-CDD483F26C59}" srcOrd="0" destOrd="0" presId="urn:microsoft.com/office/officeart/2008/layout/VerticalCurvedList"/>
    <dgm:cxn modelId="{CF52223A-A8F1-4BDF-8B82-F3E072FE3EE8}" type="presParOf" srcId="{E18A8E0D-5E02-4265-AADD-10B410755CF2}" destId="{CB709B89-80DE-4E66-9E06-671EA41AD4A0}" srcOrd="5" destOrd="0" presId="urn:microsoft.com/office/officeart/2008/layout/VerticalCurvedList"/>
    <dgm:cxn modelId="{C94816C3-C81A-4F73-91BC-20BF20A5D22C}" type="presParOf" srcId="{E18A8E0D-5E02-4265-AADD-10B410755CF2}" destId="{8BB675B0-B9EF-4DF6-A2F7-0862247DFB49}" srcOrd="6" destOrd="0" presId="urn:microsoft.com/office/officeart/2008/layout/VerticalCurvedList"/>
    <dgm:cxn modelId="{999C46BF-4A46-40AD-9352-115717051224}" type="presParOf" srcId="{8BB675B0-B9EF-4DF6-A2F7-0862247DFB49}" destId="{AF0A6877-99A1-4A18-92EC-51F5827015A0}" srcOrd="0" destOrd="0" presId="urn:microsoft.com/office/officeart/2008/layout/VerticalCurvedList"/>
    <dgm:cxn modelId="{D7F69FD9-3BAE-4001-A8C0-0C04141D8825}" type="presParOf" srcId="{E18A8E0D-5E02-4265-AADD-10B410755CF2}" destId="{45992BA2-72D8-45CC-99C0-6687771E9C44}" srcOrd="7" destOrd="0" presId="urn:microsoft.com/office/officeart/2008/layout/VerticalCurvedList"/>
    <dgm:cxn modelId="{3B48FD2A-5771-4975-A3DF-F33A2D9056A5}" type="presParOf" srcId="{E18A8E0D-5E02-4265-AADD-10B410755CF2}" destId="{999AE83F-7DA9-4E56-8581-870D4C7317C9}" srcOrd="8" destOrd="0" presId="urn:microsoft.com/office/officeart/2008/layout/VerticalCurvedList"/>
    <dgm:cxn modelId="{D94EEAD4-C110-44F0-B3F6-A38DE3136C18}" type="presParOf" srcId="{999AE83F-7DA9-4E56-8581-870D4C7317C9}" destId="{EC5CD97E-9EAB-4A7B-BBE4-A92443D48EE8}" srcOrd="0" destOrd="0" presId="urn:microsoft.com/office/officeart/2008/layout/VerticalCurvedList"/>
    <dgm:cxn modelId="{6F502D27-A4F3-4842-AEE2-5327113683EE}" type="presParOf" srcId="{E18A8E0D-5E02-4265-AADD-10B410755CF2}" destId="{89E2D5DA-6D2F-4990-B7BD-62517BE02C90}" srcOrd="9" destOrd="0" presId="urn:microsoft.com/office/officeart/2008/layout/VerticalCurvedList"/>
    <dgm:cxn modelId="{4493E295-10BB-4163-8366-AA5098384F24}" type="presParOf" srcId="{E18A8E0D-5E02-4265-AADD-10B410755CF2}" destId="{C0F7543B-209B-4AD1-A40C-E1DEF131FA2A}" srcOrd="10" destOrd="0" presId="urn:microsoft.com/office/officeart/2008/layout/VerticalCurvedList"/>
    <dgm:cxn modelId="{21858ED2-5E77-4BC1-A5B9-398AEB19B524}" type="presParOf" srcId="{C0F7543B-209B-4AD1-A40C-E1DEF131FA2A}" destId="{F242B36E-EE41-40FD-A8D5-6A33A340044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B1F86-0640-4C60-9319-15FF75BD9444}">
      <dsp:nvSpPr>
        <dsp:cNvPr id="0" name=""/>
        <dsp:cNvSpPr/>
      </dsp:nvSpPr>
      <dsp:spPr>
        <a:xfrm>
          <a:off x="-5911453" y="-904644"/>
          <a:ext cx="7037456" cy="7037456"/>
        </a:xfrm>
        <a:prstGeom prst="blockArc">
          <a:avLst>
            <a:gd name="adj1" fmla="val 18900000"/>
            <a:gd name="adj2" fmla="val 2700000"/>
            <a:gd name="adj3" fmla="val 307"/>
          </a:avLst>
        </a:pr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BF8F72A-F002-47CB-9A80-71598EBC4E7C}">
      <dsp:nvSpPr>
        <dsp:cNvPr id="0" name=""/>
        <dsp:cNvSpPr/>
      </dsp:nvSpPr>
      <dsp:spPr>
        <a:xfrm>
          <a:off x="492114" y="326655"/>
          <a:ext cx="7562312" cy="653730"/>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8898" tIns="86360" rIns="86360" bIns="86360" numCol="1" spcCol="1270" anchor="ctr" anchorCtr="0">
          <a:noAutofit/>
        </a:bodyPr>
        <a:lstStyle/>
        <a:p>
          <a:pPr lvl="0" algn="l" defTabSz="1511300">
            <a:lnSpc>
              <a:spcPct val="90000"/>
            </a:lnSpc>
            <a:spcBef>
              <a:spcPct val="0"/>
            </a:spcBef>
            <a:spcAft>
              <a:spcPct val="35000"/>
            </a:spcAft>
          </a:pPr>
          <a:r>
            <a:rPr lang="en-US" sz="3400" kern="1200" smtClean="0">
              <a:solidFill>
                <a:schemeClr val="tx1"/>
              </a:solidFill>
            </a:rPr>
            <a:t>Current </a:t>
          </a:r>
          <a:r>
            <a:rPr lang="en-US" sz="3400" kern="1200" dirty="0" smtClean="0">
              <a:solidFill>
                <a:schemeClr val="tx1"/>
              </a:solidFill>
            </a:rPr>
            <a:t>HE Scenario</a:t>
          </a:r>
          <a:endParaRPr lang="en-US" sz="3400" kern="1200" dirty="0">
            <a:solidFill>
              <a:schemeClr val="tx1"/>
            </a:solidFill>
          </a:endParaRPr>
        </a:p>
      </dsp:txBody>
      <dsp:txXfrm>
        <a:off x="492114" y="326655"/>
        <a:ext cx="7562312" cy="653730"/>
      </dsp:txXfrm>
    </dsp:sp>
    <dsp:sp modelId="{4E6651EF-B7B9-4B07-8651-A0372BD730B0}">
      <dsp:nvSpPr>
        <dsp:cNvPr id="0" name=""/>
        <dsp:cNvSpPr/>
      </dsp:nvSpPr>
      <dsp:spPr>
        <a:xfrm>
          <a:off x="83533" y="244939"/>
          <a:ext cx="817162" cy="8171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5510325-B9C8-4513-8AE4-D1426B304984}">
      <dsp:nvSpPr>
        <dsp:cNvPr id="0" name=""/>
        <dsp:cNvSpPr/>
      </dsp:nvSpPr>
      <dsp:spPr>
        <a:xfrm>
          <a:off x="960558" y="1306937"/>
          <a:ext cx="7093868" cy="653730"/>
        </a:xfrm>
        <a:prstGeom prst="rect">
          <a:avLst/>
        </a:prstGeom>
        <a:solidFill>
          <a:schemeClr val="accent5">
            <a:hueOff val="-3245016"/>
            <a:satOff val="1732"/>
            <a:lumOff val="-75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8898" tIns="86360" rIns="86360" bIns="86360" numCol="1" spcCol="1270" anchor="ctr" anchorCtr="0">
          <a:noAutofit/>
        </a:bodyPr>
        <a:lstStyle/>
        <a:p>
          <a:pPr lvl="0" algn="l" defTabSz="1511300">
            <a:lnSpc>
              <a:spcPct val="90000"/>
            </a:lnSpc>
            <a:spcBef>
              <a:spcPct val="0"/>
            </a:spcBef>
            <a:spcAft>
              <a:spcPct val="35000"/>
            </a:spcAft>
          </a:pPr>
          <a:r>
            <a:rPr lang="en-US" sz="3400" kern="1200" dirty="0" smtClean="0">
              <a:solidFill>
                <a:schemeClr val="tx1"/>
              </a:solidFill>
            </a:rPr>
            <a:t>A Glimpse of UTM Administrators</a:t>
          </a:r>
          <a:endParaRPr lang="en-US" sz="3400" kern="1200" dirty="0">
            <a:solidFill>
              <a:schemeClr val="tx1"/>
            </a:solidFill>
          </a:endParaRPr>
        </a:p>
      </dsp:txBody>
      <dsp:txXfrm>
        <a:off x="960558" y="1306937"/>
        <a:ext cx="7093868" cy="653730"/>
      </dsp:txXfrm>
    </dsp:sp>
    <dsp:sp modelId="{6EB1967C-71F9-4637-A70E-CDD483F26C59}">
      <dsp:nvSpPr>
        <dsp:cNvPr id="0" name=""/>
        <dsp:cNvSpPr/>
      </dsp:nvSpPr>
      <dsp:spPr>
        <a:xfrm>
          <a:off x="551976" y="1225220"/>
          <a:ext cx="817162" cy="8171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B709B89-80DE-4E66-9E06-671EA41AD4A0}">
      <dsp:nvSpPr>
        <dsp:cNvPr id="0" name=""/>
        <dsp:cNvSpPr/>
      </dsp:nvSpPr>
      <dsp:spPr>
        <a:xfrm>
          <a:off x="1104332" y="2287218"/>
          <a:ext cx="6950093" cy="653730"/>
        </a:xfrm>
        <a:prstGeom prst="rect">
          <a:avLst/>
        </a:prstGeom>
        <a:solidFill>
          <a:schemeClr val="accent5">
            <a:hueOff val="-6490032"/>
            <a:satOff val="3463"/>
            <a:lumOff val="-150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8898" tIns="86360" rIns="86360" bIns="86360" numCol="1" spcCol="1270" anchor="ctr" anchorCtr="0">
          <a:noAutofit/>
        </a:bodyPr>
        <a:lstStyle/>
        <a:p>
          <a:pPr lvl="0" algn="l" defTabSz="1511300">
            <a:lnSpc>
              <a:spcPct val="90000"/>
            </a:lnSpc>
            <a:spcBef>
              <a:spcPct val="0"/>
            </a:spcBef>
            <a:spcAft>
              <a:spcPct val="35000"/>
            </a:spcAft>
          </a:pPr>
          <a:r>
            <a:rPr lang="en-US" sz="3400" kern="1200" dirty="0" smtClean="0">
              <a:solidFill>
                <a:schemeClr val="tx1"/>
              </a:solidFill>
            </a:rPr>
            <a:t>Future Challenges</a:t>
          </a:r>
          <a:r>
            <a:rPr lang="en-US" sz="3400" kern="1200" dirty="0" smtClean="0">
              <a:solidFill>
                <a:schemeClr val="tx1"/>
              </a:solidFill>
            </a:rPr>
            <a:t>	</a:t>
          </a:r>
          <a:endParaRPr lang="en-US" sz="3400" kern="1200" dirty="0">
            <a:solidFill>
              <a:schemeClr val="tx1"/>
            </a:solidFill>
          </a:endParaRPr>
        </a:p>
      </dsp:txBody>
      <dsp:txXfrm>
        <a:off x="1104332" y="2287218"/>
        <a:ext cx="6950093" cy="653730"/>
      </dsp:txXfrm>
    </dsp:sp>
    <dsp:sp modelId="{AF0A6877-99A1-4A18-92EC-51F5827015A0}">
      <dsp:nvSpPr>
        <dsp:cNvPr id="0" name=""/>
        <dsp:cNvSpPr/>
      </dsp:nvSpPr>
      <dsp:spPr>
        <a:xfrm>
          <a:off x="695751" y="2205502"/>
          <a:ext cx="817162" cy="8171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5992BA2-72D8-45CC-99C0-6687771E9C44}">
      <dsp:nvSpPr>
        <dsp:cNvPr id="0" name=""/>
        <dsp:cNvSpPr/>
      </dsp:nvSpPr>
      <dsp:spPr>
        <a:xfrm>
          <a:off x="960558" y="3267499"/>
          <a:ext cx="7093868" cy="653730"/>
        </a:xfrm>
        <a:prstGeom prst="rect">
          <a:avLst/>
        </a:prstGeom>
        <a:solidFill>
          <a:schemeClr val="accent5">
            <a:hueOff val="-9735049"/>
            <a:satOff val="5195"/>
            <a:lumOff val="-2264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8898" tIns="86360" rIns="86360" bIns="86360" numCol="1" spcCol="1270" anchor="ctr" anchorCtr="0">
          <a:noAutofit/>
        </a:bodyPr>
        <a:lstStyle/>
        <a:p>
          <a:pPr lvl="0" algn="l" defTabSz="1511300">
            <a:lnSpc>
              <a:spcPct val="90000"/>
            </a:lnSpc>
            <a:spcBef>
              <a:spcPct val="0"/>
            </a:spcBef>
            <a:spcAft>
              <a:spcPct val="35000"/>
            </a:spcAft>
          </a:pPr>
          <a:r>
            <a:rPr lang="en-US" sz="3400" kern="1200" dirty="0" smtClean="0">
              <a:solidFill>
                <a:schemeClr val="tx1"/>
              </a:solidFill>
            </a:rPr>
            <a:t>Recommendation</a:t>
          </a:r>
          <a:endParaRPr lang="en-US" sz="3400" kern="1200" dirty="0">
            <a:solidFill>
              <a:schemeClr val="tx1"/>
            </a:solidFill>
          </a:endParaRPr>
        </a:p>
      </dsp:txBody>
      <dsp:txXfrm>
        <a:off x="960558" y="3267499"/>
        <a:ext cx="7093868" cy="653730"/>
      </dsp:txXfrm>
    </dsp:sp>
    <dsp:sp modelId="{EC5CD97E-9EAB-4A7B-BBE4-A92443D48EE8}">
      <dsp:nvSpPr>
        <dsp:cNvPr id="0" name=""/>
        <dsp:cNvSpPr/>
      </dsp:nvSpPr>
      <dsp:spPr>
        <a:xfrm>
          <a:off x="551976" y="3185783"/>
          <a:ext cx="817162" cy="8171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9E2D5DA-6D2F-4990-B7BD-62517BE02C90}">
      <dsp:nvSpPr>
        <dsp:cNvPr id="0" name=""/>
        <dsp:cNvSpPr/>
      </dsp:nvSpPr>
      <dsp:spPr>
        <a:xfrm>
          <a:off x="492114" y="4247781"/>
          <a:ext cx="7562312" cy="653730"/>
        </a:xfrm>
        <a:prstGeom prst="rect">
          <a:avLst/>
        </a:prstGeom>
        <a:solidFill>
          <a:schemeClr val="accent5">
            <a:hueOff val="-12980065"/>
            <a:satOff val="6926"/>
            <a:lumOff val="-3019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8898" tIns="86360" rIns="86360" bIns="86360" numCol="1" spcCol="1270" anchor="ctr" anchorCtr="0">
          <a:noAutofit/>
        </a:bodyPr>
        <a:lstStyle/>
        <a:p>
          <a:pPr lvl="0" algn="l" defTabSz="1511300">
            <a:lnSpc>
              <a:spcPct val="90000"/>
            </a:lnSpc>
            <a:spcBef>
              <a:spcPct val="0"/>
            </a:spcBef>
            <a:spcAft>
              <a:spcPct val="35000"/>
            </a:spcAft>
          </a:pPr>
          <a:r>
            <a:rPr lang="en-US" sz="3400" kern="1200" dirty="0" smtClean="0">
              <a:solidFill>
                <a:schemeClr val="tx1"/>
              </a:solidFill>
            </a:rPr>
            <a:t>Conclusion	</a:t>
          </a:r>
          <a:endParaRPr lang="en-US" sz="3400" kern="1200" dirty="0">
            <a:solidFill>
              <a:schemeClr val="tx1"/>
            </a:solidFill>
          </a:endParaRPr>
        </a:p>
      </dsp:txBody>
      <dsp:txXfrm>
        <a:off x="492114" y="4247781"/>
        <a:ext cx="7562312" cy="653730"/>
      </dsp:txXfrm>
    </dsp:sp>
    <dsp:sp modelId="{F242B36E-EE41-40FD-A8D5-6A33A3400448}">
      <dsp:nvSpPr>
        <dsp:cNvPr id="0" name=""/>
        <dsp:cNvSpPr/>
      </dsp:nvSpPr>
      <dsp:spPr>
        <a:xfrm>
          <a:off x="83533" y="4166064"/>
          <a:ext cx="817162" cy="8171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B1F86-0640-4C60-9319-15FF75BD9444}">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BF8F72A-F002-47CB-9A80-71598EBC4E7C}">
      <dsp:nvSpPr>
        <dsp:cNvPr id="0" name=""/>
        <dsp:cNvSpPr/>
      </dsp:nvSpPr>
      <dsp:spPr>
        <a:xfrm>
          <a:off x="509717" y="338558"/>
          <a:ext cx="7541700" cy="677550"/>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r>
            <a:rPr lang="en-US" sz="3500" kern="1200" smtClean="0">
              <a:solidFill>
                <a:schemeClr val="bg1">
                  <a:lumMod val="95000"/>
                </a:schemeClr>
              </a:solidFill>
            </a:rPr>
            <a:t>Current </a:t>
          </a:r>
          <a:r>
            <a:rPr lang="en-US" sz="3500" kern="1200" dirty="0" smtClean="0">
              <a:solidFill>
                <a:schemeClr val="bg1">
                  <a:lumMod val="95000"/>
                </a:schemeClr>
              </a:solidFill>
            </a:rPr>
            <a:t>HE Scenario</a:t>
          </a:r>
          <a:endParaRPr lang="en-US" sz="3500" kern="1200" dirty="0">
            <a:solidFill>
              <a:schemeClr val="bg1">
                <a:lumMod val="95000"/>
              </a:schemeClr>
            </a:solidFill>
          </a:endParaRPr>
        </a:p>
      </dsp:txBody>
      <dsp:txXfrm>
        <a:off x="509717" y="338558"/>
        <a:ext cx="7541700" cy="677550"/>
      </dsp:txXfrm>
    </dsp:sp>
    <dsp:sp modelId="{4E6651EF-B7B9-4B07-8651-A0372BD730B0}">
      <dsp:nvSpPr>
        <dsp:cNvPr id="0" name=""/>
        <dsp:cNvSpPr/>
      </dsp:nvSpPr>
      <dsp:spPr>
        <a:xfrm>
          <a:off x="86248" y="253864"/>
          <a:ext cx="846937" cy="8469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5510325-B9C8-4513-8AE4-D1426B304984}">
      <dsp:nvSpPr>
        <dsp:cNvPr id="0" name=""/>
        <dsp:cNvSpPr/>
      </dsp:nvSpPr>
      <dsp:spPr>
        <a:xfrm>
          <a:off x="995230" y="1354558"/>
          <a:ext cx="7056187" cy="677550"/>
        </a:xfrm>
        <a:prstGeom prst="rect">
          <a:avLst/>
        </a:prstGeom>
        <a:solidFill>
          <a:schemeClr val="accent5">
            <a:hueOff val="-3245016"/>
            <a:satOff val="1732"/>
            <a:lumOff val="-75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r>
            <a:rPr lang="en-US" sz="3500" b="1" kern="1200" dirty="0" smtClean="0">
              <a:solidFill>
                <a:schemeClr val="tx1"/>
              </a:solidFill>
            </a:rPr>
            <a:t>A Glimpse of UTM Administrators</a:t>
          </a:r>
          <a:endParaRPr lang="en-US" sz="3500" b="1" kern="1200" dirty="0">
            <a:solidFill>
              <a:schemeClr val="tx1"/>
            </a:solidFill>
          </a:endParaRPr>
        </a:p>
      </dsp:txBody>
      <dsp:txXfrm>
        <a:off x="995230" y="1354558"/>
        <a:ext cx="7056187" cy="677550"/>
      </dsp:txXfrm>
    </dsp:sp>
    <dsp:sp modelId="{6EB1967C-71F9-4637-A70E-CDD483F26C59}">
      <dsp:nvSpPr>
        <dsp:cNvPr id="0" name=""/>
        <dsp:cNvSpPr/>
      </dsp:nvSpPr>
      <dsp:spPr>
        <a:xfrm>
          <a:off x="571761" y="1269864"/>
          <a:ext cx="846937" cy="846937"/>
        </a:xfrm>
        <a:prstGeom prst="ellipse">
          <a:avLst/>
        </a:prstGeom>
        <a:solidFill>
          <a:srgbClr val="95CFC0"/>
        </a:solidFill>
        <a:ln>
          <a:solidFill>
            <a:srgbClr val="95CFC0"/>
          </a:solid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B709B89-80DE-4E66-9E06-671EA41AD4A0}">
      <dsp:nvSpPr>
        <dsp:cNvPr id="0" name=""/>
        <dsp:cNvSpPr/>
      </dsp:nvSpPr>
      <dsp:spPr>
        <a:xfrm>
          <a:off x="1144243" y="2370558"/>
          <a:ext cx="6907174" cy="677550"/>
        </a:xfrm>
        <a:prstGeom prst="rect">
          <a:avLst/>
        </a:prstGeom>
        <a:solidFill>
          <a:schemeClr val="accent5">
            <a:hueOff val="-6490032"/>
            <a:satOff val="3463"/>
            <a:lumOff val="-150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r>
            <a:rPr lang="en-US" sz="3500" kern="1200" dirty="0" smtClean="0">
              <a:solidFill>
                <a:schemeClr val="bg1">
                  <a:lumMod val="95000"/>
                </a:schemeClr>
              </a:solidFill>
            </a:rPr>
            <a:t>Future Challenges</a:t>
          </a:r>
          <a:r>
            <a:rPr lang="en-US" sz="3500" kern="1200" dirty="0" smtClean="0">
              <a:solidFill>
                <a:schemeClr val="bg1">
                  <a:lumMod val="95000"/>
                </a:schemeClr>
              </a:solidFill>
            </a:rPr>
            <a:t>	</a:t>
          </a:r>
          <a:endParaRPr lang="en-US" sz="3500" kern="1200" dirty="0">
            <a:solidFill>
              <a:schemeClr val="bg1">
                <a:lumMod val="95000"/>
              </a:schemeClr>
            </a:solidFill>
          </a:endParaRPr>
        </a:p>
      </dsp:txBody>
      <dsp:txXfrm>
        <a:off x="1144243" y="2370558"/>
        <a:ext cx="6907174" cy="677550"/>
      </dsp:txXfrm>
    </dsp:sp>
    <dsp:sp modelId="{AF0A6877-99A1-4A18-92EC-51F5827015A0}">
      <dsp:nvSpPr>
        <dsp:cNvPr id="0" name=""/>
        <dsp:cNvSpPr/>
      </dsp:nvSpPr>
      <dsp:spPr>
        <a:xfrm>
          <a:off x="720774" y="2285864"/>
          <a:ext cx="846937" cy="8469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5992BA2-72D8-45CC-99C0-6687771E9C44}">
      <dsp:nvSpPr>
        <dsp:cNvPr id="0" name=""/>
        <dsp:cNvSpPr/>
      </dsp:nvSpPr>
      <dsp:spPr>
        <a:xfrm>
          <a:off x="995230" y="3386558"/>
          <a:ext cx="7056187" cy="677550"/>
        </a:xfrm>
        <a:prstGeom prst="rect">
          <a:avLst/>
        </a:prstGeom>
        <a:solidFill>
          <a:schemeClr val="accent5">
            <a:hueOff val="-9735049"/>
            <a:satOff val="5195"/>
            <a:lumOff val="-2264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r>
            <a:rPr lang="en-US" sz="3500" kern="1200" dirty="0" smtClean="0">
              <a:solidFill>
                <a:schemeClr val="bg1">
                  <a:lumMod val="95000"/>
                </a:schemeClr>
              </a:solidFill>
            </a:rPr>
            <a:t>Recommendation</a:t>
          </a:r>
          <a:endParaRPr lang="en-US" sz="3500" kern="1200" dirty="0">
            <a:solidFill>
              <a:schemeClr val="bg1">
                <a:lumMod val="95000"/>
              </a:schemeClr>
            </a:solidFill>
          </a:endParaRPr>
        </a:p>
      </dsp:txBody>
      <dsp:txXfrm>
        <a:off x="995230" y="3386558"/>
        <a:ext cx="7056187" cy="677550"/>
      </dsp:txXfrm>
    </dsp:sp>
    <dsp:sp modelId="{EC5CD97E-9EAB-4A7B-BBE4-A92443D48EE8}">
      <dsp:nvSpPr>
        <dsp:cNvPr id="0" name=""/>
        <dsp:cNvSpPr/>
      </dsp:nvSpPr>
      <dsp:spPr>
        <a:xfrm>
          <a:off x="571761" y="3301864"/>
          <a:ext cx="846937" cy="8469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9E2D5DA-6D2F-4990-B7BD-62517BE02C90}">
      <dsp:nvSpPr>
        <dsp:cNvPr id="0" name=""/>
        <dsp:cNvSpPr/>
      </dsp:nvSpPr>
      <dsp:spPr>
        <a:xfrm>
          <a:off x="509717" y="4402558"/>
          <a:ext cx="7541700" cy="677550"/>
        </a:xfrm>
        <a:prstGeom prst="rect">
          <a:avLst/>
        </a:prstGeom>
        <a:solidFill>
          <a:schemeClr val="accent5">
            <a:hueOff val="-12980065"/>
            <a:satOff val="6926"/>
            <a:lumOff val="-3019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r>
            <a:rPr lang="en-US" sz="3500" kern="1200" dirty="0" smtClean="0">
              <a:solidFill>
                <a:schemeClr val="bg1">
                  <a:lumMod val="95000"/>
                </a:schemeClr>
              </a:solidFill>
            </a:rPr>
            <a:t>Conclusion	</a:t>
          </a:r>
          <a:endParaRPr lang="en-US" sz="3500" kern="1200" dirty="0">
            <a:solidFill>
              <a:schemeClr val="bg1">
                <a:lumMod val="95000"/>
              </a:schemeClr>
            </a:solidFill>
          </a:endParaRPr>
        </a:p>
      </dsp:txBody>
      <dsp:txXfrm>
        <a:off x="509717" y="4402558"/>
        <a:ext cx="7541700" cy="677550"/>
      </dsp:txXfrm>
    </dsp:sp>
    <dsp:sp modelId="{F242B36E-EE41-40FD-A8D5-6A33A3400448}">
      <dsp:nvSpPr>
        <dsp:cNvPr id="0" name=""/>
        <dsp:cNvSpPr/>
      </dsp:nvSpPr>
      <dsp:spPr>
        <a:xfrm>
          <a:off x="86248" y="4317864"/>
          <a:ext cx="846937" cy="8469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B1F86-0640-4C60-9319-15FF75BD9444}">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BF8F72A-F002-47CB-9A80-71598EBC4E7C}">
      <dsp:nvSpPr>
        <dsp:cNvPr id="0" name=""/>
        <dsp:cNvSpPr/>
      </dsp:nvSpPr>
      <dsp:spPr>
        <a:xfrm>
          <a:off x="509717" y="338558"/>
          <a:ext cx="7541700" cy="677550"/>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r>
            <a:rPr lang="en-US" sz="3500" kern="1200" smtClean="0">
              <a:solidFill>
                <a:schemeClr val="bg1">
                  <a:lumMod val="95000"/>
                </a:schemeClr>
              </a:solidFill>
            </a:rPr>
            <a:t>Current </a:t>
          </a:r>
          <a:r>
            <a:rPr lang="en-US" sz="3500" kern="1200" dirty="0" smtClean="0">
              <a:solidFill>
                <a:schemeClr val="bg1">
                  <a:lumMod val="95000"/>
                </a:schemeClr>
              </a:solidFill>
            </a:rPr>
            <a:t>HE Scenario</a:t>
          </a:r>
          <a:endParaRPr lang="en-US" sz="3500" kern="1200" dirty="0">
            <a:solidFill>
              <a:schemeClr val="bg1">
                <a:lumMod val="95000"/>
              </a:schemeClr>
            </a:solidFill>
          </a:endParaRPr>
        </a:p>
      </dsp:txBody>
      <dsp:txXfrm>
        <a:off x="509717" y="338558"/>
        <a:ext cx="7541700" cy="677550"/>
      </dsp:txXfrm>
    </dsp:sp>
    <dsp:sp modelId="{4E6651EF-B7B9-4B07-8651-A0372BD730B0}">
      <dsp:nvSpPr>
        <dsp:cNvPr id="0" name=""/>
        <dsp:cNvSpPr/>
      </dsp:nvSpPr>
      <dsp:spPr>
        <a:xfrm>
          <a:off x="86248" y="253864"/>
          <a:ext cx="846937" cy="8469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5510325-B9C8-4513-8AE4-D1426B304984}">
      <dsp:nvSpPr>
        <dsp:cNvPr id="0" name=""/>
        <dsp:cNvSpPr/>
      </dsp:nvSpPr>
      <dsp:spPr>
        <a:xfrm>
          <a:off x="995230" y="1354558"/>
          <a:ext cx="7056187" cy="677550"/>
        </a:xfrm>
        <a:prstGeom prst="rect">
          <a:avLst/>
        </a:prstGeom>
        <a:solidFill>
          <a:schemeClr val="accent5">
            <a:hueOff val="-3245016"/>
            <a:satOff val="1732"/>
            <a:lumOff val="-75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r>
            <a:rPr lang="en-US" sz="3500" b="1" kern="1200" dirty="0" smtClean="0">
              <a:solidFill>
                <a:schemeClr val="bg1">
                  <a:lumMod val="95000"/>
                </a:schemeClr>
              </a:solidFill>
            </a:rPr>
            <a:t>A Glimpse of UTM Administrators</a:t>
          </a:r>
          <a:endParaRPr lang="en-US" sz="3500" b="1" kern="1200" dirty="0">
            <a:solidFill>
              <a:schemeClr val="bg1">
                <a:lumMod val="95000"/>
              </a:schemeClr>
            </a:solidFill>
          </a:endParaRPr>
        </a:p>
      </dsp:txBody>
      <dsp:txXfrm>
        <a:off x="995230" y="1354558"/>
        <a:ext cx="7056187" cy="677550"/>
      </dsp:txXfrm>
    </dsp:sp>
    <dsp:sp modelId="{6EB1967C-71F9-4637-A70E-CDD483F26C59}">
      <dsp:nvSpPr>
        <dsp:cNvPr id="0" name=""/>
        <dsp:cNvSpPr/>
      </dsp:nvSpPr>
      <dsp:spPr>
        <a:xfrm>
          <a:off x="571761" y="1269864"/>
          <a:ext cx="846937" cy="846937"/>
        </a:xfrm>
        <a:prstGeom prst="ellipse">
          <a:avLst/>
        </a:prstGeom>
        <a:solidFill>
          <a:schemeClr val="bg1"/>
        </a:solidFill>
        <a:ln>
          <a:solidFill>
            <a:srgbClr val="95CFC0"/>
          </a:solid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B709B89-80DE-4E66-9E06-671EA41AD4A0}">
      <dsp:nvSpPr>
        <dsp:cNvPr id="0" name=""/>
        <dsp:cNvSpPr/>
      </dsp:nvSpPr>
      <dsp:spPr>
        <a:xfrm>
          <a:off x="1144243" y="2370558"/>
          <a:ext cx="6907174" cy="677550"/>
        </a:xfrm>
        <a:prstGeom prst="rect">
          <a:avLst/>
        </a:prstGeom>
        <a:solidFill>
          <a:schemeClr val="accent5">
            <a:hueOff val="-6490032"/>
            <a:satOff val="3463"/>
            <a:lumOff val="-150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r>
            <a:rPr lang="en-US" sz="3500" b="1" kern="1200" dirty="0" smtClean="0">
              <a:solidFill>
                <a:schemeClr val="tx1"/>
              </a:solidFill>
            </a:rPr>
            <a:t>Future Challenges</a:t>
          </a:r>
          <a:r>
            <a:rPr lang="en-US" sz="3500" b="1" kern="1200" dirty="0" smtClean="0">
              <a:solidFill>
                <a:schemeClr val="tx1"/>
              </a:solidFill>
            </a:rPr>
            <a:t>	</a:t>
          </a:r>
          <a:endParaRPr lang="en-US" sz="3500" b="1" kern="1200" dirty="0">
            <a:solidFill>
              <a:schemeClr val="tx1"/>
            </a:solidFill>
          </a:endParaRPr>
        </a:p>
      </dsp:txBody>
      <dsp:txXfrm>
        <a:off x="1144243" y="2370558"/>
        <a:ext cx="6907174" cy="677550"/>
      </dsp:txXfrm>
    </dsp:sp>
    <dsp:sp modelId="{AF0A6877-99A1-4A18-92EC-51F5827015A0}">
      <dsp:nvSpPr>
        <dsp:cNvPr id="0" name=""/>
        <dsp:cNvSpPr/>
      </dsp:nvSpPr>
      <dsp:spPr>
        <a:xfrm>
          <a:off x="720774" y="2285864"/>
          <a:ext cx="846937" cy="846937"/>
        </a:xfrm>
        <a:prstGeom prst="ellipse">
          <a:avLst/>
        </a:prstGeom>
        <a:solidFill>
          <a:srgbClr val="85C57A"/>
        </a:solidFill>
        <a:ln>
          <a:solidFill>
            <a:srgbClr val="85C57A"/>
          </a:solid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5992BA2-72D8-45CC-99C0-6687771E9C44}">
      <dsp:nvSpPr>
        <dsp:cNvPr id="0" name=""/>
        <dsp:cNvSpPr/>
      </dsp:nvSpPr>
      <dsp:spPr>
        <a:xfrm>
          <a:off x="995230" y="3386558"/>
          <a:ext cx="7056187" cy="677550"/>
        </a:xfrm>
        <a:prstGeom prst="rect">
          <a:avLst/>
        </a:prstGeom>
        <a:solidFill>
          <a:schemeClr val="accent5">
            <a:hueOff val="-9735049"/>
            <a:satOff val="5195"/>
            <a:lumOff val="-2264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r>
            <a:rPr lang="en-US" sz="3500" kern="1200" dirty="0" smtClean="0">
              <a:solidFill>
                <a:schemeClr val="bg1">
                  <a:lumMod val="95000"/>
                </a:schemeClr>
              </a:solidFill>
            </a:rPr>
            <a:t>Recommendation</a:t>
          </a:r>
          <a:endParaRPr lang="en-US" sz="3500" kern="1200" dirty="0">
            <a:solidFill>
              <a:schemeClr val="bg1">
                <a:lumMod val="95000"/>
              </a:schemeClr>
            </a:solidFill>
          </a:endParaRPr>
        </a:p>
      </dsp:txBody>
      <dsp:txXfrm>
        <a:off x="995230" y="3386558"/>
        <a:ext cx="7056187" cy="677550"/>
      </dsp:txXfrm>
    </dsp:sp>
    <dsp:sp modelId="{EC5CD97E-9EAB-4A7B-BBE4-A92443D48EE8}">
      <dsp:nvSpPr>
        <dsp:cNvPr id="0" name=""/>
        <dsp:cNvSpPr/>
      </dsp:nvSpPr>
      <dsp:spPr>
        <a:xfrm>
          <a:off x="571761" y="3301864"/>
          <a:ext cx="846937" cy="8469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9E2D5DA-6D2F-4990-B7BD-62517BE02C90}">
      <dsp:nvSpPr>
        <dsp:cNvPr id="0" name=""/>
        <dsp:cNvSpPr/>
      </dsp:nvSpPr>
      <dsp:spPr>
        <a:xfrm>
          <a:off x="509717" y="4402558"/>
          <a:ext cx="7541700" cy="677550"/>
        </a:xfrm>
        <a:prstGeom prst="rect">
          <a:avLst/>
        </a:prstGeom>
        <a:solidFill>
          <a:schemeClr val="accent5">
            <a:hueOff val="-12980065"/>
            <a:satOff val="6926"/>
            <a:lumOff val="-3019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r>
            <a:rPr lang="en-US" sz="3500" kern="1200" dirty="0" smtClean="0">
              <a:solidFill>
                <a:schemeClr val="bg1">
                  <a:lumMod val="95000"/>
                </a:schemeClr>
              </a:solidFill>
            </a:rPr>
            <a:t>Conclusion	</a:t>
          </a:r>
          <a:endParaRPr lang="en-US" sz="3500" kern="1200" dirty="0">
            <a:solidFill>
              <a:schemeClr val="bg1">
                <a:lumMod val="95000"/>
              </a:schemeClr>
            </a:solidFill>
          </a:endParaRPr>
        </a:p>
      </dsp:txBody>
      <dsp:txXfrm>
        <a:off x="509717" y="4402558"/>
        <a:ext cx="7541700" cy="677550"/>
      </dsp:txXfrm>
    </dsp:sp>
    <dsp:sp modelId="{F242B36E-EE41-40FD-A8D5-6A33A3400448}">
      <dsp:nvSpPr>
        <dsp:cNvPr id="0" name=""/>
        <dsp:cNvSpPr/>
      </dsp:nvSpPr>
      <dsp:spPr>
        <a:xfrm>
          <a:off x="86248" y="4317864"/>
          <a:ext cx="846937" cy="8469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B1F86-0640-4C60-9319-15FF75BD9444}">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BF8F72A-F002-47CB-9A80-71598EBC4E7C}">
      <dsp:nvSpPr>
        <dsp:cNvPr id="0" name=""/>
        <dsp:cNvSpPr/>
      </dsp:nvSpPr>
      <dsp:spPr>
        <a:xfrm>
          <a:off x="509717" y="338558"/>
          <a:ext cx="7541700" cy="677550"/>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r>
            <a:rPr lang="en-US" sz="3500" kern="1200" smtClean="0">
              <a:solidFill>
                <a:schemeClr val="bg1">
                  <a:lumMod val="95000"/>
                </a:schemeClr>
              </a:solidFill>
            </a:rPr>
            <a:t>Current </a:t>
          </a:r>
          <a:r>
            <a:rPr lang="en-US" sz="3500" kern="1200" dirty="0" smtClean="0">
              <a:solidFill>
                <a:schemeClr val="bg1">
                  <a:lumMod val="95000"/>
                </a:schemeClr>
              </a:solidFill>
            </a:rPr>
            <a:t>HE Scenario</a:t>
          </a:r>
          <a:endParaRPr lang="en-US" sz="3500" kern="1200" dirty="0">
            <a:solidFill>
              <a:schemeClr val="bg1">
                <a:lumMod val="95000"/>
              </a:schemeClr>
            </a:solidFill>
          </a:endParaRPr>
        </a:p>
      </dsp:txBody>
      <dsp:txXfrm>
        <a:off x="509717" y="338558"/>
        <a:ext cx="7541700" cy="677550"/>
      </dsp:txXfrm>
    </dsp:sp>
    <dsp:sp modelId="{4E6651EF-B7B9-4B07-8651-A0372BD730B0}">
      <dsp:nvSpPr>
        <dsp:cNvPr id="0" name=""/>
        <dsp:cNvSpPr/>
      </dsp:nvSpPr>
      <dsp:spPr>
        <a:xfrm>
          <a:off x="86248" y="253864"/>
          <a:ext cx="846937" cy="8469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5510325-B9C8-4513-8AE4-D1426B304984}">
      <dsp:nvSpPr>
        <dsp:cNvPr id="0" name=""/>
        <dsp:cNvSpPr/>
      </dsp:nvSpPr>
      <dsp:spPr>
        <a:xfrm>
          <a:off x="995230" y="1354558"/>
          <a:ext cx="7056187" cy="677550"/>
        </a:xfrm>
        <a:prstGeom prst="rect">
          <a:avLst/>
        </a:prstGeom>
        <a:solidFill>
          <a:schemeClr val="accent5">
            <a:hueOff val="-3245016"/>
            <a:satOff val="1732"/>
            <a:lumOff val="-75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r>
            <a:rPr lang="en-US" sz="3500" b="0" kern="1200" dirty="0" smtClean="0">
              <a:solidFill>
                <a:schemeClr val="bg1">
                  <a:lumMod val="95000"/>
                </a:schemeClr>
              </a:solidFill>
            </a:rPr>
            <a:t>A Glimpse of UTM Administrators</a:t>
          </a:r>
          <a:endParaRPr lang="en-US" sz="3500" b="0" kern="1200" dirty="0">
            <a:solidFill>
              <a:schemeClr val="bg1">
                <a:lumMod val="95000"/>
              </a:schemeClr>
            </a:solidFill>
          </a:endParaRPr>
        </a:p>
      </dsp:txBody>
      <dsp:txXfrm>
        <a:off x="995230" y="1354558"/>
        <a:ext cx="7056187" cy="677550"/>
      </dsp:txXfrm>
    </dsp:sp>
    <dsp:sp modelId="{6EB1967C-71F9-4637-A70E-CDD483F26C59}">
      <dsp:nvSpPr>
        <dsp:cNvPr id="0" name=""/>
        <dsp:cNvSpPr/>
      </dsp:nvSpPr>
      <dsp:spPr>
        <a:xfrm>
          <a:off x="571761" y="1269864"/>
          <a:ext cx="846937" cy="846937"/>
        </a:xfrm>
        <a:prstGeom prst="ellipse">
          <a:avLst/>
        </a:prstGeom>
        <a:solidFill>
          <a:schemeClr val="bg1"/>
        </a:solidFill>
        <a:ln>
          <a:solidFill>
            <a:srgbClr val="95CFC0"/>
          </a:solid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B709B89-80DE-4E66-9E06-671EA41AD4A0}">
      <dsp:nvSpPr>
        <dsp:cNvPr id="0" name=""/>
        <dsp:cNvSpPr/>
      </dsp:nvSpPr>
      <dsp:spPr>
        <a:xfrm>
          <a:off x="1144243" y="2370558"/>
          <a:ext cx="6907174" cy="677550"/>
        </a:xfrm>
        <a:prstGeom prst="rect">
          <a:avLst/>
        </a:prstGeom>
        <a:solidFill>
          <a:schemeClr val="accent5">
            <a:hueOff val="-6490032"/>
            <a:satOff val="3463"/>
            <a:lumOff val="-150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r>
            <a:rPr lang="en-US" sz="3500" kern="1200" dirty="0" smtClean="0">
              <a:solidFill>
                <a:schemeClr val="bg1">
                  <a:lumMod val="95000"/>
                </a:schemeClr>
              </a:solidFill>
            </a:rPr>
            <a:t>Challenges	</a:t>
          </a:r>
          <a:endParaRPr lang="en-US" sz="3500" kern="1200" dirty="0">
            <a:solidFill>
              <a:schemeClr val="bg1">
                <a:lumMod val="95000"/>
              </a:schemeClr>
            </a:solidFill>
          </a:endParaRPr>
        </a:p>
      </dsp:txBody>
      <dsp:txXfrm>
        <a:off x="1144243" y="2370558"/>
        <a:ext cx="6907174" cy="677550"/>
      </dsp:txXfrm>
    </dsp:sp>
    <dsp:sp modelId="{AF0A6877-99A1-4A18-92EC-51F5827015A0}">
      <dsp:nvSpPr>
        <dsp:cNvPr id="0" name=""/>
        <dsp:cNvSpPr/>
      </dsp:nvSpPr>
      <dsp:spPr>
        <a:xfrm>
          <a:off x="720774" y="2285864"/>
          <a:ext cx="846937" cy="846937"/>
        </a:xfrm>
        <a:prstGeom prst="ellipse">
          <a:avLst/>
        </a:prstGeom>
        <a:solidFill>
          <a:schemeClr val="bg1"/>
        </a:solidFill>
        <a:ln>
          <a:solidFill>
            <a:srgbClr val="85C57A"/>
          </a:solid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5992BA2-72D8-45CC-99C0-6687771E9C44}">
      <dsp:nvSpPr>
        <dsp:cNvPr id="0" name=""/>
        <dsp:cNvSpPr/>
      </dsp:nvSpPr>
      <dsp:spPr>
        <a:xfrm>
          <a:off x="995230" y="3386558"/>
          <a:ext cx="7056187" cy="677550"/>
        </a:xfrm>
        <a:prstGeom prst="rect">
          <a:avLst/>
        </a:prstGeom>
        <a:solidFill>
          <a:schemeClr val="accent5">
            <a:hueOff val="-9735049"/>
            <a:satOff val="5195"/>
            <a:lumOff val="-2264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r>
            <a:rPr lang="en-US" sz="3500" b="1" kern="1200" dirty="0" smtClean="0">
              <a:solidFill>
                <a:schemeClr val="tx1"/>
              </a:solidFill>
            </a:rPr>
            <a:t>Recommendation</a:t>
          </a:r>
          <a:endParaRPr lang="en-US" sz="3500" b="1" kern="1200" dirty="0">
            <a:solidFill>
              <a:schemeClr val="tx1"/>
            </a:solidFill>
          </a:endParaRPr>
        </a:p>
      </dsp:txBody>
      <dsp:txXfrm>
        <a:off x="995230" y="3386558"/>
        <a:ext cx="7056187" cy="677550"/>
      </dsp:txXfrm>
    </dsp:sp>
    <dsp:sp modelId="{EC5CD97E-9EAB-4A7B-BBE4-A92443D48EE8}">
      <dsp:nvSpPr>
        <dsp:cNvPr id="0" name=""/>
        <dsp:cNvSpPr/>
      </dsp:nvSpPr>
      <dsp:spPr>
        <a:xfrm>
          <a:off x="571761" y="3301864"/>
          <a:ext cx="846937" cy="846937"/>
        </a:xfrm>
        <a:prstGeom prst="ellipse">
          <a:avLst/>
        </a:prstGeom>
        <a:solidFill>
          <a:srgbClr val="CC99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9E2D5DA-6D2F-4990-B7BD-62517BE02C90}">
      <dsp:nvSpPr>
        <dsp:cNvPr id="0" name=""/>
        <dsp:cNvSpPr/>
      </dsp:nvSpPr>
      <dsp:spPr>
        <a:xfrm>
          <a:off x="509717" y="4402558"/>
          <a:ext cx="7541700" cy="677550"/>
        </a:xfrm>
        <a:prstGeom prst="rect">
          <a:avLst/>
        </a:prstGeom>
        <a:solidFill>
          <a:schemeClr val="accent5">
            <a:hueOff val="-12980065"/>
            <a:satOff val="6926"/>
            <a:lumOff val="-3019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lvl="0" algn="l" defTabSz="1555750">
            <a:lnSpc>
              <a:spcPct val="90000"/>
            </a:lnSpc>
            <a:spcBef>
              <a:spcPct val="0"/>
            </a:spcBef>
            <a:spcAft>
              <a:spcPct val="35000"/>
            </a:spcAft>
          </a:pPr>
          <a:r>
            <a:rPr lang="en-US" sz="3500" kern="1200" dirty="0" smtClean="0">
              <a:solidFill>
                <a:schemeClr val="bg1">
                  <a:lumMod val="95000"/>
                </a:schemeClr>
              </a:solidFill>
            </a:rPr>
            <a:t>Conclusion	</a:t>
          </a:r>
          <a:endParaRPr lang="en-US" sz="3500" kern="1200" dirty="0">
            <a:solidFill>
              <a:schemeClr val="bg1">
                <a:lumMod val="95000"/>
              </a:schemeClr>
            </a:solidFill>
          </a:endParaRPr>
        </a:p>
      </dsp:txBody>
      <dsp:txXfrm>
        <a:off x="509717" y="4402558"/>
        <a:ext cx="7541700" cy="677550"/>
      </dsp:txXfrm>
    </dsp:sp>
    <dsp:sp modelId="{F242B36E-EE41-40FD-A8D5-6A33A3400448}">
      <dsp:nvSpPr>
        <dsp:cNvPr id="0" name=""/>
        <dsp:cNvSpPr/>
      </dsp:nvSpPr>
      <dsp:spPr>
        <a:xfrm>
          <a:off x="86248" y="4317864"/>
          <a:ext cx="846937" cy="8469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B1F86-0640-4C60-9319-15FF75BD9444}">
      <dsp:nvSpPr>
        <dsp:cNvPr id="0" name=""/>
        <dsp:cNvSpPr/>
      </dsp:nvSpPr>
      <dsp:spPr>
        <a:xfrm>
          <a:off x="-5911453" y="-904644"/>
          <a:ext cx="7037456" cy="7037456"/>
        </a:xfrm>
        <a:prstGeom prst="blockArc">
          <a:avLst>
            <a:gd name="adj1" fmla="val 18900000"/>
            <a:gd name="adj2" fmla="val 2700000"/>
            <a:gd name="adj3" fmla="val 307"/>
          </a:avLst>
        </a:pr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BF8F72A-F002-47CB-9A80-71598EBC4E7C}">
      <dsp:nvSpPr>
        <dsp:cNvPr id="0" name=""/>
        <dsp:cNvSpPr/>
      </dsp:nvSpPr>
      <dsp:spPr>
        <a:xfrm>
          <a:off x="492114" y="326655"/>
          <a:ext cx="7562312" cy="653730"/>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8898" tIns="86360" rIns="86360" bIns="86360" numCol="1" spcCol="1270" anchor="ctr" anchorCtr="0">
          <a:noAutofit/>
        </a:bodyPr>
        <a:lstStyle/>
        <a:p>
          <a:pPr lvl="0" algn="l" defTabSz="1511300">
            <a:lnSpc>
              <a:spcPct val="90000"/>
            </a:lnSpc>
            <a:spcBef>
              <a:spcPct val="0"/>
            </a:spcBef>
            <a:spcAft>
              <a:spcPct val="35000"/>
            </a:spcAft>
          </a:pPr>
          <a:r>
            <a:rPr lang="en-US" sz="3400" kern="1200" smtClean="0">
              <a:solidFill>
                <a:schemeClr val="bg1"/>
              </a:solidFill>
            </a:rPr>
            <a:t>Current </a:t>
          </a:r>
          <a:r>
            <a:rPr lang="en-US" sz="3400" kern="1200" dirty="0" smtClean="0">
              <a:solidFill>
                <a:schemeClr val="bg1"/>
              </a:solidFill>
            </a:rPr>
            <a:t>HE Scenario</a:t>
          </a:r>
          <a:endParaRPr lang="en-US" sz="3400" kern="1200" dirty="0">
            <a:solidFill>
              <a:schemeClr val="bg1"/>
            </a:solidFill>
          </a:endParaRPr>
        </a:p>
      </dsp:txBody>
      <dsp:txXfrm>
        <a:off x="492114" y="326655"/>
        <a:ext cx="7562312" cy="653730"/>
      </dsp:txXfrm>
    </dsp:sp>
    <dsp:sp modelId="{4E6651EF-B7B9-4B07-8651-A0372BD730B0}">
      <dsp:nvSpPr>
        <dsp:cNvPr id="0" name=""/>
        <dsp:cNvSpPr/>
      </dsp:nvSpPr>
      <dsp:spPr>
        <a:xfrm>
          <a:off x="83533" y="244939"/>
          <a:ext cx="817162" cy="8171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5510325-B9C8-4513-8AE4-D1426B304984}">
      <dsp:nvSpPr>
        <dsp:cNvPr id="0" name=""/>
        <dsp:cNvSpPr/>
      </dsp:nvSpPr>
      <dsp:spPr>
        <a:xfrm>
          <a:off x="960558" y="1306937"/>
          <a:ext cx="7093868" cy="653730"/>
        </a:xfrm>
        <a:prstGeom prst="rect">
          <a:avLst/>
        </a:prstGeom>
        <a:solidFill>
          <a:schemeClr val="accent5">
            <a:hueOff val="-3245016"/>
            <a:satOff val="1732"/>
            <a:lumOff val="-75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8898" tIns="86360" rIns="86360" bIns="86360" numCol="1" spcCol="1270" anchor="ctr" anchorCtr="0">
          <a:noAutofit/>
        </a:bodyPr>
        <a:lstStyle/>
        <a:p>
          <a:pPr lvl="0" algn="l" defTabSz="1511300">
            <a:lnSpc>
              <a:spcPct val="90000"/>
            </a:lnSpc>
            <a:spcBef>
              <a:spcPct val="0"/>
            </a:spcBef>
            <a:spcAft>
              <a:spcPct val="35000"/>
            </a:spcAft>
          </a:pPr>
          <a:r>
            <a:rPr lang="en-US" sz="3400" kern="1200" dirty="0" smtClean="0">
              <a:solidFill>
                <a:schemeClr val="bg1"/>
              </a:solidFill>
            </a:rPr>
            <a:t>A Glimpse of UTM Administrators</a:t>
          </a:r>
          <a:endParaRPr lang="en-US" sz="3400" kern="1200" dirty="0">
            <a:solidFill>
              <a:schemeClr val="bg1"/>
            </a:solidFill>
          </a:endParaRPr>
        </a:p>
      </dsp:txBody>
      <dsp:txXfrm>
        <a:off x="960558" y="1306937"/>
        <a:ext cx="7093868" cy="653730"/>
      </dsp:txXfrm>
    </dsp:sp>
    <dsp:sp modelId="{6EB1967C-71F9-4637-A70E-CDD483F26C59}">
      <dsp:nvSpPr>
        <dsp:cNvPr id="0" name=""/>
        <dsp:cNvSpPr/>
      </dsp:nvSpPr>
      <dsp:spPr>
        <a:xfrm>
          <a:off x="551976" y="1225220"/>
          <a:ext cx="817162" cy="8171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B709B89-80DE-4E66-9E06-671EA41AD4A0}">
      <dsp:nvSpPr>
        <dsp:cNvPr id="0" name=""/>
        <dsp:cNvSpPr/>
      </dsp:nvSpPr>
      <dsp:spPr>
        <a:xfrm>
          <a:off x="1104332" y="2287218"/>
          <a:ext cx="6950093" cy="653730"/>
        </a:xfrm>
        <a:prstGeom prst="rect">
          <a:avLst/>
        </a:prstGeom>
        <a:solidFill>
          <a:schemeClr val="accent5">
            <a:hueOff val="-6490032"/>
            <a:satOff val="3463"/>
            <a:lumOff val="-150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8898" tIns="86360" rIns="86360" bIns="86360" numCol="1" spcCol="1270" anchor="ctr" anchorCtr="0">
          <a:noAutofit/>
        </a:bodyPr>
        <a:lstStyle/>
        <a:p>
          <a:pPr lvl="0" algn="l" defTabSz="1511300">
            <a:lnSpc>
              <a:spcPct val="90000"/>
            </a:lnSpc>
            <a:spcBef>
              <a:spcPct val="0"/>
            </a:spcBef>
            <a:spcAft>
              <a:spcPct val="35000"/>
            </a:spcAft>
          </a:pPr>
          <a:r>
            <a:rPr lang="en-US" sz="3400" kern="1200" dirty="0" smtClean="0">
              <a:solidFill>
                <a:schemeClr val="bg1"/>
              </a:solidFill>
            </a:rPr>
            <a:t>Challenges	</a:t>
          </a:r>
          <a:endParaRPr lang="en-US" sz="3400" kern="1200" dirty="0">
            <a:solidFill>
              <a:schemeClr val="bg1"/>
            </a:solidFill>
          </a:endParaRPr>
        </a:p>
      </dsp:txBody>
      <dsp:txXfrm>
        <a:off x="1104332" y="2287218"/>
        <a:ext cx="6950093" cy="653730"/>
      </dsp:txXfrm>
    </dsp:sp>
    <dsp:sp modelId="{AF0A6877-99A1-4A18-92EC-51F5827015A0}">
      <dsp:nvSpPr>
        <dsp:cNvPr id="0" name=""/>
        <dsp:cNvSpPr/>
      </dsp:nvSpPr>
      <dsp:spPr>
        <a:xfrm>
          <a:off x="695751" y="2205502"/>
          <a:ext cx="817162" cy="8171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5992BA2-72D8-45CC-99C0-6687771E9C44}">
      <dsp:nvSpPr>
        <dsp:cNvPr id="0" name=""/>
        <dsp:cNvSpPr/>
      </dsp:nvSpPr>
      <dsp:spPr>
        <a:xfrm>
          <a:off x="960558" y="3267499"/>
          <a:ext cx="7093868" cy="653730"/>
        </a:xfrm>
        <a:prstGeom prst="rect">
          <a:avLst/>
        </a:prstGeom>
        <a:solidFill>
          <a:schemeClr val="accent5">
            <a:hueOff val="-9735049"/>
            <a:satOff val="5195"/>
            <a:lumOff val="-2264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8898" tIns="86360" rIns="86360" bIns="86360" numCol="1" spcCol="1270" anchor="ctr" anchorCtr="0">
          <a:noAutofit/>
        </a:bodyPr>
        <a:lstStyle/>
        <a:p>
          <a:pPr lvl="0" algn="l" defTabSz="1511300">
            <a:lnSpc>
              <a:spcPct val="90000"/>
            </a:lnSpc>
            <a:spcBef>
              <a:spcPct val="0"/>
            </a:spcBef>
            <a:spcAft>
              <a:spcPct val="35000"/>
            </a:spcAft>
          </a:pPr>
          <a:r>
            <a:rPr lang="en-US" sz="3400" kern="1200" dirty="0" smtClean="0">
              <a:solidFill>
                <a:schemeClr val="bg1"/>
              </a:solidFill>
            </a:rPr>
            <a:t>Recommendation</a:t>
          </a:r>
          <a:endParaRPr lang="en-US" sz="3400" kern="1200" dirty="0">
            <a:solidFill>
              <a:schemeClr val="bg1"/>
            </a:solidFill>
          </a:endParaRPr>
        </a:p>
      </dsp:txBody>
      <dsp:txXfrm>
        <a:off x="960558" y="3267499"/>
        <a:ext cx="7093868" cy="653730"/>
      </dsp:txXfrm>
    </dsp:sp>
    <dsp:sp modelId="{EC5CD97E-9EAB-4A7B-BBE4-A92443D48EE8}">
      <dsp:nvSpPr>
        <dsp:cNvPr id="0" name=""/>
        <dsp:cNvSpPr/>
      </dsp:nvSpPr>
      <dsp:spPr>
        <a:xfrm>
          <a:off x="551976" y="3185783"/>
          <a:ext cx="817162" cy="8171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9E2D5DA-6D2F-4990-B7BD-62517BE02C90}">
      <dsp:nvSpPr>
        <dsp:cNvPr id="0" name=""/>
        <dsp:cNvSpPr/>
      </dsp:nvSpPr>
      <dsp:spPr>
        <a:xfrm>
          <a:off x="492114" y="4247781"/>
          <a:ext cx="7562312" cy="653730"/>
        </a:xfrm>
        <a:prstGeom prst="rect">
          <a:avLst/>
        </a:prstGeom>
        <a:solidFill>
          <a:schemeClr val="accent5">
            <a:hueOff val="-12980065"/>
            <a:satOff val="6926"/>
            <a:lumOff val="-3019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8898" tIns="86360" rIns="86360" bIns="86360" numCol="1" spcCol="1270" anchor="ctr" anchorCtr="0">
          <a:noAutofit/>
        </a:bodyPr>
        <a:lstStyle/>
        <a:p>
          <a:pPr lvl="0" algn="l" defTabSz="1511300">
            <a:lnSpc>
              <a:spcPct val="90000"/>
            </a:lnSpc>
            <a:spcBef>
              <a:spcPct val="0"/>
            </a:spcBef>
            <a:spcAft>
              <a:spcPct val="35000"/>
            </a:spcAft>
          </a:pPr>
          <a:r>
            <a:rPr lang="en-US" sz="3400" b="1" kern="1200" dirty="0" smtClean="0">
              <a:solidFill>
                <a:schemeClr val="tx1"/>
              </a:solidFill>
            </a:rPr>
            <a:t>Conclusion	</a:t>
          </a:r>
          <a:endParaRPr lang="en-US" sz="3400" b="1" kern="1200" dirty="0">
            <a:solidFill>
              <a:schemeClr val="tx1"/>
            </a:solidFill>
          </a:endParaRPr>
        </a:p>
      </dsp:txBody>
      <dsp:txXfrm>
        <a:off x="492114" y="4247781"/>
        <a:ext cx="7562312" cy="653730"/>
      </dsp:txXfrm>
    </dsp:sp>
    <dsp:sp modelId="{F242B36E-EE41-40FD-A8D5-6A33A3400448}">
      <dsp:nvSpPr>
        <dsp:cNvPr id="0" name=""/>
        <dsp:cNvSpPr/>
      </dsp:nvSpPr>
      <dsp:spPr>
        <a:xfrm>
          <a:off x="83533" y="4166064"/>
          <a:ext cx="817162" cy="8171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ED12F0-4B8A-4D2C-85B4-79AA65971D2D}" type="datetimeFigureOut">
              <a:rPr lang="en-MY" smtClean="0"/>
              <a:t>29/8/2018</a:t>
            </a:fld>
            <a:endParaRPr lang="en-MY"/>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981CFE-7F2B-4B88-9FA6-2F2172D7FEBE}" type="slidenum">
              <a:rPr lang="en-MY" smtClean="0"/>
              <a:t>‹#›</a:t>
            </a:fld>
            <a:endParaRPr lang="en-MY"/>
          </a:p>
        </p:txBody>
      </p:sp>
    </p:spTree>
    <p:extLst>
      <p:ext uri="{BB962C8B-B14F-4D97-AF65-F5344CB8AC3E}">
        <p14:creationId xmlns:p14="http://schemas.microsoft.com/office/powerpoint/2010/main" val="599914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981CFE-7F2B-4B88-9FA6-2F2172D7FEBE}" type="slidenum">
              <a:rPr lang="en-MY" smtClean="0"/>
              <a:t>2</a:t>
            </a:fld>
            <a:endParaRPr lang="en-MY"/>
          </a:p>
        </p:txBody>
      </p:sp>
    </p:spTree>
    <p:extLst>
      <p:ext uri="{BB962C8B-B14F-4D97-AF65-F5344CB8AC3E}">
        <p14:creationId xmlns:p14="http://schemas.microsoft.com/office/powerpoint/2010/main" val="1344409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People, governance, financial and reputation </a:t>
            </a:r>
          </a:p>
          <a:p>
            <a:endParaRPr lang="en-US" altLang="en-US">
              <a:ea typeface="MS PGothic" charset="-128"/>
            </a:endParaRPr>
          </a:p>
          <a:p>
            <a:r>
              <a:rPr lang="en-US" altLang="en-US">
                <a:ea typeface="MS PGothic" charset="-128"/>
              </a:rPr>
              <a:t>Higher education is so dynamic we revise our Desired State. Pushing ahead and to ensure we prepare for UTM enVision 2025</a:t>
            </a:r>
          </a:p>
          <a:p>
            <a:endParaRPr lang="en-US" altLang="en-US">
              <a:ea typeface="MS PGothic" charset="-128"/>
            </a:endParaRPr>
          </a:p>
          <a:p>
            <a:r>
              <a:rPr lang="en-US" altLang="en-US">
                <a:ea typeface="MS PGothic" charset="-128"/>
              </a:rPr>
              <a:t>To be ahead, relevant, </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fld id="{6E6448C5-9BE2-7245-96FF-7007AFE589C8}" type="slidenum">
              <a:rPr lang="en-US" altLang="en-US" sz="1200"/>
              <a:pPr/>
              <a:t>5</a:t>
            </a:fld>
            <a:endParaRPr lang="en-US" altLang="en-US" sz="1200"/>
          </a:p>
        </p:txBody>
      </p:sp>
    </p:spTree>
    <p:extLst>
      <p:ext uri="{BB962C8B-B14F-4D97-AF65-F5344CB8AC3E}">
        <p14:creationId xmlns:p14="http://schemas.microsoft.com/office/powerpoint/2010/main" val="108726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 short I think we have developed</a:t>
            </a:r>
          </a:p>
        </p:txBody>
      </p:sp>
      <p:sp>
        <p:nvSpPr>
          <p:cNvPr id="4" name="Slide Number Placeholder 3"/>
          <p:cNvSpPr>
            <a:spLocks noGrp="1"/>
          </p:cNvSpPr>
          <p:nvPr>
            <p:ph type="sldNum" sz="quarter" idx="5"/>
          </p:nvPr>
        </p:nvSpPr>
        <p:spPr/>
        <p:txBody>
          <a:bodyPr/>
          <a:lstStyle/>
          <a:p>
            <a:pPr>
              <a:defRPr/>
            </a:pPr>
            <a:fld id="{3A809A28-A08D-9A45-8A44-75DB98EF692E}" type="slidenum">
              <a:rPr lang="en-US" smtClean="0"/>
              <a:pPr>
                <a:defRPr/>
              </a:pPr>
              <a:t>6</a:t>
            </a:fld>
            <a:endParaRPr lang="en-US"/>
          </a:p>
        </p:txBody>
      </p:sp>
    </p:spTree>
    <p:extLst>
      <p:ext uri="{BB962C8B-B14F-4D97-AF65-F5344CB8AC3E}">
        <p14:creationId xmlns:p14="http://schemas.microsoft.com/office/powerpoint/2010/main" val="3693184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smtClean="0">
                <a:ea typeface="MS PGothic" charset="-128"/>
              </a:rPr>
              <a:t>Bagaimana</a:t>
            </a:r>
            <a:r>
              <a:rPr lang="en-US" altLang="en-US" dirty="0" smtClean="0">
                <a:ea typeface="MS PGothic" charset="-128"/>
              </a:rPr>
              <a:t> </a:t>
            </a:r>
            <a:r>
              <a:rPr lang="en-US" altLang="en-US" dirty="0" err="1" smtClean="0">
                <a:ea typeface="MS PGothic" charset="-128"/>
              </a:rPr>
              <a:t>nak</a:t>
            </a:r>
            <a:r>
              <a:rPr lang="en-US" altLang="en-US" dirty="0" smtClean="0">
                <a:ea typeface="MS PGothic" charset="-128"/>
              </a:rPr>
              <a:t> </a:t>
            </a:r>
            <a:r>
              <a:rPr lang="en-US" altLang="en-US" dirty="0" err="1" smtClean="0">
                <a:ea typeface="MS PGothic" charset="-128"/>
              </a:rPr>
              <a:t>capai</a:t>
            </a:r>
            <a:r>
              <a:rPr lang="en-US" altLang="en-US" dirty="0" smtClean="0">
                <a:ea typeface="MS PGothic" charset="-128"/>
              </a:rPr>
              <a:t> </a:t>
            </a:r>
            <a:r>
              <a:rPr lang="en-US" altLang="en-US" dirty="0" err="1" smtClean="0">
                <a:ea typeface="MS PGothic" charset="-128"/>
              </a:rPr>
              <a:t>nii</a:t>
            </a:r>
            <a:r>
              <a:rPr lang="en-US" altLang="en-US" dirty="0" smtClean="0">
                <a:ea typeface="MS PGothic" charset="-128"/>
              </a:rPr>
              <a:t>??</a:t>
            </a:r>
            <a:endParaRPr lang="en-US" altLang="en-US" dirty="0">
              <a:ea typeface="MS PGothic" charset="-128"/>
            </a:endParaRPr>
          </a:p>
          <a:p>
            <a:endParaRPr lang="en-US" altLang="en-US" dirty="0">
              <a:ea typeface="MS PGothic" charset="-128"/>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fld id="{E1BABA74-3698-4D43-AD4A-7D6A80447CA1}" type="slidenum">
              <a:rPr lang="en-US" altLang="en-US" sz="1200"/>
              <a:pPr/>
              <a:t>20</a:t>
            </a:fld>
            <a:endParaRPr lang="en-US" altLang="en-US" sz="1200"/>
          </a:p>
        </p:txBody>
      </p:sp>
    </p:spTree>
    <p:extLst>
      <p:ext uri="{BB962C8B-B14F-4D97-AF65-F5344CB8AC3E}">
        <p14:creationId xmlns:p14="http://schemas.microsoft.com/office/powerpoint/2010/main" val="211476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Tree>
    <p:extLst>
      <p:ext uri="{BB962C8B-B14F-4D97-AF65-F5344CB8AC3E}">
        <p14:creationId xmlns:p14="http://schemas.microsoft.com/office/powerpoint/2010/main" val="46009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270307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33" y="404814"/>
            <a:ext cx="2523067" cy="5640387"/>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1488018" y="404814"/>
            <a:ext cx="7368116" cy="5640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751307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88017" y="404813"/>
            <a:ext cx="9895416" cy="576262"/>
          </a:xfrm>
        </p:spPr>
        <p:txBody>
          <a:bodyPr/>
          <a:lstStyle/>
          <a:p>
            <a:r>
              <a:rPr lang="en-US"/>
              <a:t>Click to edit Master title style</a:t>
            </a:r>
            <a:endParaRPr lang="en-MY"/>
          </a:p>
        </p:txBody>
      </p:sp>
    </p:spTree>
    <p:extLst>
      <p:ext uri="{BB962C8B-B14F-4D97-AF65-F5344CB8AC3E}">
        <p14:creationId xmlns:p14="http://schemas.microsoft.com/office/powerpoint/2010/main" val="3069738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609600" y="6356359"/>
            <a:ext cx="2844800" cy="365125"/>
          </a:xfrm>
          <a:prstGeom prst="rect">
            <a:avLst/>
          </a:prstGeom>
        </p:spPr>
        <p:txBody>
          <a:bodyPr/>
          <a:lstStyle>
            <a:lvl1pPr>
              <a:defRPr/>
            </a:lvl1pPr>
          </a:lstStyle>
          <a:p>
            <a:pPr>
              <a:defRPr/>
            </a:pPr>
            <a:fld id="{DC65D1D7-053B-4B47-BB8E-BBB91465BB23}" type="datetimeFigureOut">
              <a:rPr lang="en-US"/>
              <a:pPr>
                <a:defRPr/>
              </a:pPr>
              <a:t>8/29/2018</a:t>
            </a:fld>
            <a:endParaRPr lang="en-US"/>
          </a:p>
        </p:txBody>
      </p:sp>
      <p:sp>
        <p:nvSpPr>
          <p:cNvPr id="4" name="Footer Placeholder 4"/>
          <p:cNvSpPr>
            <a:spLocks noGrp="1"/>
          </p:cNvSpPr>
          <p:nvPr>
            <p:ph type="ftr" sz="quarter" idx="11"/>
          </p:nvPr>
        </p:nvSpPr>
        <p:spPr>
          <a:xfrm>
            <a:off x="4165600" y="6356359"/>
            <a:ext cx="38608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9"/>
            <a:ext cx="2844800" cy="365125"/>
          </a:xfrm>
          <a:prstGeom prst="rect">
            <a:avLst/>
          </a:prstGeom>
        </p:spPr>
        <p:txBody>
          <a:bodyPr/>
          <a:lstStyle>
            <a:lvl1pPr>
              <a:defRPr/>
            </a:lvl1pPr>
          </a:lstStyle>
          <a:p>
            <a:pPr>
              <a:defRPr/>
            </a:pPr>
            <a:fld id="{F57A31C3-CEA3-0D46-AC41-08B5792CAFC7}" type="slidenum">
              <a:rPr lang="en-US"/>
              <a:pPr>
                <a:defRPr/>
              </a:pPr>
              <a:t>‹#›</a:t>
            </a:fld>
            <a:endParaRPr lang="en-US"/>
          </a:p>
        </p:txBody>
      </p:sp>
    </p:spTree>
    <p:extLst>
      <p:ext uri="{BB962C8B-B14F-4D97-AF65-F5344CB8AC3E}">
        <p14:creationId xmlns:p14="http://schemas.microsoft.com/office/powerpoint/2010/main" val="19273311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EFAUL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584200" y="342471"/>
            <a:ext cx="5511800" cy="553998"/>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1277601" y="6033006"/>
            <a:ext cx="1155700" cy="666977"/>
          </a:xfrm>
          <a:prstGeom prst="rect">
            <a:avLst/>
          </a:prstGeom>
          <a:noFill/>
        </p:spPr>
        <p:txBody>
          <a:bodyPr wrap="square" rtlCol="0">
            <a:spAutoFit/>
          </a:bodyPr>
          <a:lstStyle>
            <a:lvl1pPr>
              <a:defRPr lang="uk-UA" sz="1867" b="1" smtClean="0">
                <a:solidFill>
                  <a:schemeClr val="accent2"/>
                </a:solidFill>
              </a:defRPr>
            </a:lvl1pPr>
          </a:lstStyle>
          <a:p>
            <a:pPr algn="l"/>
            <a:r>
              <a:rPr lang="en-US"/>
              <a:t>page</a:t>
            </a:r>
          </a:p>
          <a:p>
            <a:pPr algn="l"/>
            <a:r>
              <a:rPr lang="en-US"/>
              <a:t>0</a:t>
            </a:r>
            <a:fld id="{37D409AB-2201-4E18-8A34-C31753AD9B06}" type="slidenum">
              <a:rPr lang="en-US" smtClean="0"/>
              <a:pPr algn="l"/>
              <a:t>‹#›</a:t>
            </a:fld>
            <a:endParaRPr lang="en-US"/>
          </a:p>
        </p:txBody>
      </p:sp>
    </p:spTree>
    <p:extLst>
      <p:ext uri="{BB962C8B-B14F-4D97-AF65-F5344CB8AC3E}">
        <p14:creationId xmlns:p14="http://schemas.microsoft.com/office/powerpoint/2010/main" val="111585418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grpSp>
        <p:nvGrpSpPr>
          <p:cNvPr id="5" name="Group 4"/>
          <p:cNvGrpSpPr/>
          <p:nvPr userDrawn="1"/>
        </p:nvGrpSpPr>
        <p:grpSpPr>
          <a:xfrm>
            <a:off x="328170" y="6237312"/>
            <a:ext cx="439241" cy="439240"/>
            <a:chOff x="186858" y="6096003"/>
            <a:chExt cx="580550" cy="580549"/>
          </a:xfrm>
          <a:solidFill>
            <a:schemeClr val="bg1">
              <a:lumMod val="9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b="1" dirty="0">
                <a:solidFill>
                  <a:prstClr val="white"/>
                </a:solidFill>
                <a:latin typeface="GeosansLight" panose="02000603020000020003"/>
              </a:endParaRPr>
            </a:p>
          </p:txBody>
        </p:sp>
        <p:sp>
          <p:nvSpPr>
            <p:cNvPr id="15" name="Rectangle 14"/>
            <p:cNvSpPr/>
            <p:nvPr userDrawn="1"/>
          </p:nvSpPr>
          <p:spPr>
            <a:xfrm>
              <a:off x="186858" y="6612049"/>
              <a:ext cx="580549" cy="64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1">
                <a:solidFill>
                  <a:prstClr val="white"/>
                </a:solidFill>
              </a:endParaRPr>
            </a:p>
          </p:txBody>
        </p:sp>
      </p:grpSp>
      <p:sp>
        <p:nvSpPr>
          <p:cNvPr id="3" name="Sous-titre 2"/>
          <p:cNvSpPr>
            <a:spLocks noGrp="1"/>
          </p:cNvSpPr>
          <p:nvPr>
            <p:ph type="subTitle" idx="1"/>
          </p:nvPr>
        </p:nvSpPr>
        <p:spPr>
          <a:xfrm>
            <a:off x="1991545" y="620688"/>
            <a:ext cx="9590856" cy="288032"/>
          </a:xfrm>
        </p:spPr>
        <p:txBody>
          <a:bodyPr anchor="ctr">
            <a:noAutofit/>
          </a:bodyPr>
          <a:lstStyle>
            <a:lvl1pPr marL="0" indent="0" algn="r">
              <a:buNone/>
              <a:defRPr sz="1200" cap="small" baseline="0">
                <a:solidFill>
                  <a:srgbClr val="2F3A46"/>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1991545" y="3076"/>
            <a:ext cx="9590856" cy="617612"/>
          </a:xfrm>
          <a:prstGeom prst="rect">
            <a:avLst/>
          </a:prstGeom>
        </p:spPr>
        <p:txBody>
          <a:bodyPr vert="horz" lIns="91440" tIns="45720" rIns="91440" bIns="45720" rtlCol="0" anchor="ctr">
            <a:normAutofit/>
          </a:bodyPr>
          <a:lstStyle>
            <a:lvl1pPr>
              <a:defRPr>
                <a:solidFill>
                  <a:srgbClr val="2F3A46"/>
                </a:solidFill>
              </a:defRPr>
            </a:lvl1pPr>
          </a:lstStyle>
          <a:p>
            <a:r>
              <a:rPr lang="fr-FR" dirty="0"/>
              <a:t>Modifiez le style du titre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
        <p:nvSpPr>
          <p:cNvPr id="16" name="Slide Number Placeholder 5"/>
          <p:cNvSpPr>
            <a:spLocks noGrp="1"/>
          </p:cNvSpPr>
          <p:nvPr>
            <p:ph type="sldNum" sz="quarter" idx="12"/>
          </p:nvPr>
        </p:nvSpPr>
        <p:spPr>
          <a:xfrm>
            <a:off x="263352" y="6237318"/>
            <a:ext cx="576064" cy="390437"/>
          </a:xfrm>
          <a:prstGeom prst="rect">
            <a:avLst/>
          </a:prstGeom>
        </p:spPr>
        <p:txBody>
          <a:bodyPr anchor="ctr"/>
          <a:lstStyle>
            <a:lvl1pPr algn="ctr">
              <a:defRPr sz="1051">
                <a:solidFill>
                  <a:srgbClr val="2F3A46"/>
                </a:solidFill>
              </a:defRPr>
            </a:lvl1pPr>
          </a:lstStyle>
          <a:p>
            <a:fld id="{F68327C5-B821-4FE9-A59A-A60D9EB59A9A}" type="slidenum">
              <a:rPr lang="en-US" smtClean="0"/>
              <a:pPr/>
              <a:t>‹#›</a:t>
            </a:fld>
            <a:endParaRPr lang="en-US" dirty="0"/>
          </a:p>
        </p:txBody>
      </p:sp>
    </p:spTree>
    <p:extLst>
      <p:ext uri="{BB962C8B-B14F-4D97-AF65-F5344CB8AC3E}">
        <p14:creationId xmlns:p14="http://schemas.microsoft.com/office/powerpoint/2010/main" val="25979207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609600" y="6356359"/>
            <a:ext cx="2844800" cy="365125"/>
          </a:xfrm>
          <a:prstGeom prst="rect">
            <a:avLst/>
          </a:prstGeom>
        </p:spPr>
        <p:txBody>
          <a:bodyPr/>
          <a:lstStyle>
            <a:lvl1pPr>
              <a:defRPr/>
            </a:lvl1pPr>
          </a:lstStyle>
          <a:p>
            <a:pPr>
              <a:defRPr/>
            </a:pPr>
            <a:fld id="{DC65D1D7-053B-4B47-BB8E-BBB91465BB23}" type="datetimeFigureOut">
              <a:rPr lang="en-US"/>
              <a:pPr>
                <a:defRPr/>
              </a:pPr>
              <a:t>8/29/2018</a:t>
            </a:fld>
            <a:endParaRPr lang="en-US"/>
          </a:p>
        </p:txBody>
      </p:sp>
      <p:sp>
        <p:nvSpPr>
          <p:cNvPr id="4" name="Footer Placeholder 4"/>
          <p:cNvSpPr>
            <a:spLocks noGrp="1"/>
          </p:cNvSpPr>
          <p:nvPr>
            <p:ph type="ftr" sz="quarter" idx="11"/>
          </p:nvPr>
        </p:nvSpPr>
        <p:spPr>
          <a:xfrm>
            <a:off x="4165600" y="6356359"/>
            <a:ext cx="38608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9"/>
            <a:ext cx="2844800" cy="365125"/>
          </a:xfrm>
          <a:prstGeom prst="rect">
            <a:avLst/>
          </a:prstGeom>
        </p:spPr>
        <p:txBody>
          <a:bodyPr/>
          <a:lstStyle>
            <a:lvl1pPr>
              <a:defRPr/>
            </a:lvl1pPr>
          </a:lstStyle>
          <a:p>
            <a:pPr>
              <a:defRPr/>
            </a:pPr>
            <a:fld id="{F57A31C3-CEA3-0D46-AC41-08B5792CAFC7}" type="slidenum">
              <a:rPr lang="en-US"/>
              <a:pPr>
                <a:defRPr/>
              </a:pPr>
              <a:t>‹#›</a:t>
            </a:fld>
            <a:endParaRPr lang="en-US"/>
          </a:p>
        </p:txBody>
      </p:sp>
    </p:spTree>
    <p:extLst>
      <p:ext uri="{BB962C8B-B14F-4D97-AF65-F5344CB8AC3E}">
        <p14:creationId xmlns:p14="http://schemas.microsoft.com/office/powerpoint/2010/main" val="41821326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118097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MY"/>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2023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1488018" y="1600200"/>
            <a:ext cx="4944533" cy="444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6635752" y="1600200"/>
            <a:ext cx="4946649" cy="444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101934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MY"/>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3099316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Tree>
    <p:extLst>
      <p:ext uri="{BB962C8B-B14F-4D97-AF65-F5344CB8AC3E}">
        <p14:creationId xmlns:p14="http://schemas.microsoft.com/office/powerpoint/2010/main" val="2260470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343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MY"/>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4013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MY"/>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Y" noProof="0">
              <a:sym typeface="Calibri" panose="020F0502020204030204" pitchFamily="34" charset="0"/>
            </a:endParaRP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4397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1488017" y="404813"/>
            <a:ext cx="9895416"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sym typeface="Calibri" panose="020F0502020204030204" pitchFamily="34" charset="0"/>
              </a:rPr>
              <a:t>Click to edit Master title style</a:t>
            </a:r>
          </a:p>
        </p:txBody>
      </p:sp>
      <p:sp>
        <p:nvSpPr>
          <p:cNvPr id="1027" name="Text Placeholder 2"/>
          <p:cNvSpPr>
            <a:spLocks noGrp="1" noChangeArrowheads="1"/>
          </p:cNvSpPr>
          <p:nvPr>
            <p:ph type="body" idx="1"/>
          </p:nvPr>
        </p:nvSpPr>
        <p:spPr bwMode="auto">
          <a:xfrm>
            <a:off x="1488018" y="1600200"/>
            <a:ext cx="10094383"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sym typeface="Calibri" panose="020F0502020204030204" pitchFamily="34" charset="0"/>
              </a:rPr>
              <a:t>Click to edit Master text styles</a:t>
            </a:r>
          </a:p>
          <a:p>
            <a:pPr lvl="1"/>
            <a:r>
              <a:rPr lang="en-US" altLang="zh-CN">
                <a:sym typeface="Calibri" panose="020F0502020204030204" pitchFamily="34" charset="0"/>
              </a:rPr>
              <a:t>Second level</a:t>
            </a:r>
          </a:p>
          <a:p>
            <a:pPr lvl="2"/>
            <a:r>
              <a:rPr lang="en-US" altLang="zh-CN">
                <a:sym typeface="Calibri" panose="020F0502020204030204" pitchFamily="34" charset="0"/>
              </a:rPr>
              <a:t>Third level</a:t>
            </a:r>
          </a:p>
          <a:p>
            <a:pPr lvl="3"/>
            <a:r>
              <a:rPr lang="en-US" altLang="zh-CN">
                <a:sym typeface="Calibri" panose="020F0502020204030204" pitchFamily="34" charset="0"/>
              </a:rPr>
              <a:t>Fourth level</a:t>
            </a:r>
          </a:p>
          <a:p>
            <a:pPr lvl="4"/>
            <a:r>
              <a:rPr lang="en-US" altLang="zh-CN">
                <a:sym typeface="Calibri" panose="020F0502020204030204" pitchFamily="34" charset="0"/>
              </a:rPr>
              <a:t>Fifth level</a:t>
            </a:r>
          </a:p>
        </p:txBody>
      </p:sp>
      <p:sp>
        <p:nvSpPr>
          <p:cNvPr id="1028" name="Rectangle 6"/>
          <p:cNvSpPr>
            <a:spLocks noChangeArrowheads="1"/>
          </p:cNvSpPr>
          <p:nvPr/>
        </p:nvSpPr>
        <p:spPr bwMode="auto">
          <a:xfrm>
            <a:off x="0" y="404813"/>
            <a:ext cx="1295400" cy="57626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sym typeface="Arial" panose="020B0604020202020204" pitchFamily="34" charset="0"/>
            </a:endParaRPr>
          </a:p>
        </p:txBody>
      </p:sp>
      <p:pic>
        <p:nvPicPr>
          <p:cNvPr id="1029"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 y="6302376"/>
            <a:ext cx="225636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8"/>
          <p:cNvSpPr>
            <a:spLocks noChangeArrowheads="1"/>
          </p:cNvSpPr>
          <p:nvPr/>
        </p:nvSpPr>
        <p:spPr bwMode="auto">
          <a:xfrm>
            <a:off x="2446867" y="6524626"/>
            <a:ext cx="3649133" cy="3333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SimSun" panose="02010600030101010101" pitchFamily="2" charset="-122"/>
                <a:cs typeface="+mn-cs"/>
                <a:sym typeface="Calibri" panose="020F0502020204030204" pitchFamily="34" charset="0"/>
              </a:rPr>
              <a:t>www.utm.my </a:t>
            </a:r>
            <a:endParaRPr kumimoji="0" lang="en-US" altLang="en-US" sz="160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sym typeface="Arial" panose="020B0604020202020204" pitchFamily="34" charset="0"/>
            </a:endParaRPr>
          </a:p>
        </p:txBody>
      </p:sp>
      <p:sp>
        <p:nvSpPr>
          <p:cNvPr id="1031" name="Rectangle 9"/>
          <p:cNvSpPr>
            <a:spLocks noChangeArrowheads="1"/>
          </p:cNvSpPr>
          <p:nvPr/>
        </p:nvSpPr>
        <p:spPr bwMode="auto">
          <a:xfrm>
            <a:off x="6079067" y="6524626"/>
            <a:ext cx="6096000" cy="333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sym typeface="Calibri" panose="020F0502020204030204" pitchFamily="34" charset="0"/>
              </a:rPr>
              <a:t>innovative </a:t>
            </a:r>
            <a:r>
              <a:rPr kumimoji="0" lang="en-US" altLang="en-US" sz="1800" b="0" i="0" u="none" strike="noStrike" kern="1200" cap="none" spc="0" normalizeH="0" baseline="0" noProof="0">
                <a:ln>
                  <a:noFill/>
                </a:ln>
                <a:solidFill>
                  <a:srgbClr val="C00000"/>
                </a:solidFill>
                <a:effectLst/>
                <a:uLnTx/>
                <a:uFillTx/>
                <a:latin typeface="Calibri" panose="020F0502020204030204" pitchFamily="34" charset="0"/>
                <a:ea typeface="SimSun" panose="02010600030101010101" pitchFamily="2" charset="-122"/>
                <a:cs typeface="+mn-cs"/>
                <a:sym typeface="Calibri" panose="020F0502020204030204" pitchFamily="34" charset="0"/>
              </a:rPr>
              <a:t>●</a:t>
            </a:r>
            <a:r>
              <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sym typeface="Calibri" panose="020F0502020204030204" pitchFamily="34" charset="0"/>
              </a:rPr>
              <a:t> entrepreneurial </a:t>
            </a:r>
            <a:r>
              <a:rPr kumimoji="0" lang="en-US" altLang="en-US" sz="1600" b="0" i="0" u="none" strike="noStrike" kern="1200" cap="none" spc="0" normalizeH="0" baseline="0" noProof="0">
                <a:ln>
                  <a:noFill/>
                </a:ln>
                <a:solidFill>
                  <a:srgbClr val="C00000"/>
                </a:solidFill>
                <a:effectLst/>
                <a:uLnTx/>
                <a:uFillTx/>
                <a:latin typeface="Calibri" panose="020F0502020204030204" pitchFamily="34" charset="0"/>
                <a:ea typeface="SimSun" panose="02010600030101010101" pitchFamily="2" charset="-122"/>
                <a:cs typeface="+mn-cs"/>
                <a:sym typeface="Calibri" panose="020F0502020204030204" pitchFamily="34" charset="0"/>
              </a:rPr>
              <a:t>● </a:t>
            </a:r>
            <a:r>
              <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sym typeface="Calibri" panose="020F0502020204030204" pitchFamily="34" charset="0"/>
              </a:rPr>
              <a:t>global</a:t>
            </a: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sym typeface="Arial" panose="020B0604020202020204" pitchFamily="34" charset="0"/>
            </a:endParaRPr>
          </a:p>
        </p:txBody>
      </p:sp>
      <p:sp>
        <p:nvSpPr>
          <p:cNvPr id="1032" name="Slide Number Placeholder 5"/>
          <p:cNvSpPr>
            <a:spLocks noChangeArrowheads="1"/>
          </p:cNvSpPr>
          <p:nvPr/>
        </p:nvSpPr>
        <p:spPr bwMode="auto">
          <a:xfrm>
            <a:off x="11377085" y="6489700"/>
            <a:ext cx="79798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sym typeface="Arial" panose="020B0604020202020204" pitchFamily="34" charset="0"/>
              </a:defRPr>
            </a:lvl1pPr>
            <a:lvl2pPr>
              <a:defRPr>
                <a:solidFill>
                  <a:schemeClr val="tx1"/>
                </a:solidFill>
                <a:latin typeface="Arial" panose="020B0604020202020204" pitchFamily="34" charset="0"/>
                <a:sym typeface="Arial" panose="020B0604020202020204" pitchFamily="34" charset="0"/>
              </a:defRPr>
            </a:lvl2pPr>
            <a:lvl3pPr>
              <a:defRPr>
                <a:solidFill>
                  <a:schemeClr val="tx1"/>
                </a:solidFill>
                <a:latin typeface="Arial" panose="020B0604020202020204" pitchFamily="34" charset="0"/>
                <a:sym typeface="Arial" panose="020B0604020202020204" pitchFamily="34" charset="0"/>
              </a:defRPr>
            </a:lvl3pPr>
            <a:lvl4pPr>
              <a:defRPr>
                <a:solidFill>
                  <a:schemeClr val="tx1"/>
                </a:solidFill>
                <a:latin typeface="Arial" panose="020B0604020202020204" pitchFamily="34" charset="0"/>
                <a:sym typeface="Arial" panose="020B0604020202020204" pitchFamily="34" charset="0"/>
              </a:defRPr>
            </a:lvl4pPr>
            <a:lvl5pPr>
              <a:defRPr>
                <a:solidFill>
                  <a:schemeClr val="tx1"/>
                </a:solidFill>
                <a:latin typeface="Arial" panose="020B0604020202020204" pitchFamily="34" charset="0"/>
                <a:sym typeface="Arial" panose="020B0604020202020204" pitchFamily="34" charset="0"/>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sym typeface="Arial" panose="020B0604020202020204" pitchFamily="34" charset="0"/>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sym typeface="Arial" panose="020B0604020202020204" pitchFamily="34" charset="0"/>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sym typeface="Arial" panose="020B0604020202020204" pitchFamily="34" charset="0"/>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sym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B86DDBB3-E7D5-4899-A740-C1D910C58B6E}" type="slidenum">
              <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Calibri" panose="020F050202020403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SimSun"/>
              <a:cs typeface="+mn-cs"/>
              <a:sym typeface="Calibri" panose="020F0502020204030204" pitchFamily="34" charset="0"/>
            </a:endParaRPr>
          </a:p>
        </p:txBody>
      </p:sp>
      <p:sp>
        <p:nvSpPr>
          <p:cNvPr id="1033" name="Rectangle 11"/>
          <p:cNvSpPr>
            <a:spLocks noChangeArrowheads="1"/>
          </p:cNvSpPr>
          <p:nvPr/>
        </p:nvSpPr>
        <p:spPr bwMode="auto">
          <a:xfrm>
            <a:off x="10584" y="981075"/>
            <a:ext cx="6096000" cy="825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sym typeface="Arial" panose="020B0604020202020204" pitchFamily="34" charset="0"/>
            </a:endParaRPr>
          </a:p>
        </p:txBody>
      </p:sp>
    </p:spTree>
    <p:extLst>
      <p:ext uri="{BB962C8B-B14F-4D97-AF65-F5344CB8AC3E}">
        <p14:creationId xmlns:p14="http://schemas.microsoft.com/office/powerpoint/2010/main" val="135564541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8" r:id="rId14"/>
    <p:sldLayoutId id="2147483719" r:id="rId15"/>
    <p:sldLayoutId id="2147483720" r:id="rId16"/>
  </p:sldLayoutIdLst>
  <p:timing>
    <p:tnLst>
      <p:par>
        <p:cTn id="1" dur="indefinite" restart="never" nodeType="tmRoot"/>
      </p:par>
    </p:tnLst>
  </p:timing>
  <p:txStyles>
    <p:titleStyle>
      <a:lvl1pPr algn="l" rtl="0" eaLnBrk="0" fontAlgn="base" hangingPunct="0">
        <a:spcBef>
          <a:spcPct val="0"/>
        </a:spcBef>
        <a:spcAft>
          <a:spcPct val="0"/>
        </a:spcAft>
        <a:defRPr sz="3600" kern="1200">
          <a:solidFill>
            <a:srgbClr val="800000"/>
          </a:solidFill>
          <a:latin typeface="+mj-lt"/>
          <a:ea typeface="+mj-ea"/>
          <a:cs typeface="+mj-cs"/>
          <a:sym typeface="Calibri" panose="020F0502020204030204" pitchFamily="34" charset="0"/>
        </a:defRPr>
      </a:lvl1pPr>
      <a:lvl2pPr algn="l" rtl="0" eaLnBrk="0" fontAlgn="base" hangingPunct="0">
        <a:spcBef>
          <a:spcPct val="0"/>
        </a:spcBef>
        <a:spcAft>
          <a:spcPct val="0"/>
        </a:spcAft>
        <a:defRPr sz="3600">
          <a:solidFill>
            <a:srgbClr val="800000"/>
          </a:solidFill>
          <a:latin typeface="Calibri" panose="020F0502020204030204" pitchFamily="34" charset="0"/>
          <a:ea typeface="SimSun" panose="02010600030101010101" pitchFamily="2" charset="-122"/>
          <a:sym typeface="Calibri" panose="020F0502020204030204" pitchFamily="34" charset="0"/>
        </a:defRPr>
      </a:lvl2pPr>
      <a:lvl3pPr algn="l" rtl="0" eaLnBrk="0" fontAlgn="base" hangingPunct="0">
        <a:spcBef>
          <a:spcPct val="0"/>
        </a:spcBef>
        <a:spcAft>
          <a:spcPct val="0"/>
        </a:spcAft>
        <a:defRPr sz="3600">
          <a:solidFill>
            <a:srgbClr val="800000"/>
          </a:solidFill>
          <a:latin typeface="Calibri" panose="020F0502020204030204" pitchFamily="34" charset="0"/>
          <a:ea typeface="SimSun" panose="02010600030101010101" pitchFamily="2" charset="-122"/>
          <a:sym typeface="Calibri" panose="020F0502020204030204" pitchFamily="34" charset="0"/>
        </a:defRPr>
      </a:lvl3pPr>
      <a:lvl4pPr algn="l" rtl="0" eaLnBrk="0" fontAlgn="base" hangingPunct="0">
        <a:spcBef>
          <a:spcPct val="0"/>
        </a:spcBef>
        <a:spcAft>
          <a:spcPct val="0"/>
        </a:spcAft>
        <a:defRPr sz="3600">
          <a:solidFill>
            <a:srgbClr val="800000"/>
          </a:solidFill>
          <a:latin typeface="Calibri" panose="020F0502020204030204" pitchFamily="34" charset="0"/>
          <a:ea typeface="SimSun" panose="02010600030101010101" pitchFamily="2" charset="-122"/>
          <a:sym typeface="Calibri" panose="020F0502020204030204" pitchFamily="34" charset="0"/>
        </a:defRPr>
      </a:lvl4pPr>
      <a:lvl5pPr algn="l" rtl="0" eaLnBrk="0" fontAlgn="base" hangingPunct="0">
        <a:spcBef>
          <a:spcPct val="0"/>
        </a:spcBef>
        <a:spcAft>
          <a:spcPct val="0"/>
        </a:spcAft>
        <a:defRPr sz="3600">
          <a:solidFill>
            <a:srgbClr val="800000"/>
          </a:solidFill>
          <a:latin typeface="Calibri" panose="020F0502020204030204" pitchFamily="34" charset="0"/>
          <a:ea typeface="SimSun" panose="02010600030101010101" pitchFamily="2" charset="-122"/>
          <a:sym typeface="Calibri" panose="020F0502020204030204" pitchFamily="34" charset="0"/>
        </a:defRPr>
      </a:lvl5pPr>
      <a:lvl6pPr marL="457200" algn="l" rtl="0" fontAlgn="base">
        <a:spcBef>
          <a:spcPct val="0"/>
        </a:spcBef>
        <a:spcAft>
          <a:spcPct val="0"/>
        </a:spcAft>
        <a:defRPr sz="3600">
          <a:solidFill>
            <a:srgbClr val="800000"/>
          </a:solidFill>
          <a:latin typeface="Calibri" panose="020F0502020204030204" pitchFamily="34" charset="0"/>
          <a:ea typeface="SimSun" panose="02010600030101010101" pitchFamily="2" charset="-122"/>
          <a:sym typeface="Calibri" panose="020F0502020204030204" pitchFamily="34" charset="0"/>
        </a:defRPr>
      </a:lvl6pPr>
      <a:lvl7pPr marL="914400" algn="l" rtl="0" fontAlgn="base">
        <a:spcBef>
          <a:spcPct val="0"/>
        </a:spcBef>
        <a:spcAft>
          <a:spcPct val="0"/>
        </a:spcAft>
        <a:defRPr sz="3600">
          <a:solidFill>
            <a:srgbClr val="800000"/>
          </a:solidFill>
          <a:latin typeface="Calibri" panose="020F0502020204030204" pitchFamily="34" charset="0"/>
          <a:ea typeface="SimSun" panose="02010600030101010101" pitchFamily="2" charset="-122"/>
          <a:sym typeface="Calibri" panose="020F0502020204030204" pitchFamily="34" charset="0"/>
        </a:defRPr>
      </a:lvl7pPr>
      <a:lvl8pPr marL="1371600" algn="l" rtl="0" fontAlgn="base">
        <a:spcBef>
          <a:spcPct val="0"/>
        </a:spcBef>
        <a:spcAft>
          <a:spcPct val="0"/>
        </a:spcAft>
        <a:defRPr sz="3600">
          <a:solidFill>
            <a:srgbClr val="800000"/>
          </a:solidFill>
          <a:latin typeface="Calibri" panose="020F0502020204030204" pitchFamily="34" charset="0"/>
          <a:ea typeface="SimSun" panose="02010600030101010101" pitchFamily="2" charset="-122"/>
          <a:sym typeface="Calibri" panose="020F0502020204030204" pitchFamily="34" charset="0"/>
        </a:defRPr>
      </a:lvl8pPr>
      <a:lvl9pPr marL="1828800" algn="l" rtl="0" fontAlgn="base">
        <a:spcBef>
          <a:spcPct val="0"/>
        </a:spcBef>
        <a:spcAft>
          <a:spcPct val="0"/>
        </a:spcAft>
        <a:defRPr sz="3600">
          <a:solidFill>
            <a:srgbClr val="800000"/>
          </a:solidFill>
          <a:latin typeface="Calibri" panose="020F0502020204030204" pitchFamily="34" charset="0"/>
          <a:ea typeface="SimSun" panose="02010600030101010101" pitchFamily="2" charset="-122"/>
          <a:sym typeface="Calibri" panose="020F0502020204030204" pitchFamily="34" charset="0"/>
        </a:defRPr>
      </a:lvl9pPr>
    </p:titleStyle>
    <p:bodyStyle>
      <a:lvl1pPr marL="342900" indent="-342900" algn="l" defTabSz="0" rtl="0" eaLnBrk="0" fontAlgn="base" hangingPunct="0">
        <a:spcBef>
          <a:spcPct val="20000"/>
        </a:spcBef>
        <a:spcAft>
          <a:spcPct val="0"/>
        </a:spcAft>
        <a:buClr>
          <a:srgbClr val="800000"/>
        </a:buClr>
        <a:buSzPct val="110000"/>
        <a:buFont typeface="Calibri" panose="020F050202020403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Clr>
          <a:srgbClr val="800000"/>
        </a:buClr>
        <a:buSzPct val="110000"/>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defTabSz="0" rtl="0" eaLnBrk="0" fontAlgn="base" hangingPunct="0">
        <a:spcBef>
          <a:spcPct val="20000"/>
        </a:spcBef>
        <a:spcAft>
          <a:spcPct val="0"/>
        </a:spcAft>
        <a:buClr>
          <a:srgbClr val="800000"/>
        </a:buClr>
        <a:buSzPct val="110000"/>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defTabSz="0" rtl="0" eaLnBrk="0" fontAlgn="base" hangingPunct="0">
        <a:spcBef>
          <a:spcPct val="20000"/>
        </a:spcBef>
        <a:spcAft>
          <a:spcPct val="0"/>
        </a:spcAft>
        <a:buClr>
          <a:srgbClr val="800000"/>
        </a:buClr>
        <a:buSzPct val="110000"/>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defTabSz="0" rtl="0" eaLnBrk="0" fontAlgn="base" hangingPunct="0">
        <a:spcBef>
          <a:spcPct val="20000"/>
        </a:spcBef>
        <a:spcAft>
          <a:spcPct val="0"/>
        </a:spcAft>
        <a:buClr>
          <a:srgbClr val="800000"/>
        </a:buClr>
        <a:buSzPct val="110000"/>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gif"/><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2575" y="1905000"/>
            <a:ext cx="9663545" cy="1452563"/>
          </a:xfrm>
        </p:spPr>
        <p:txBody>
          <a:bodyPr/>
          <a:lstStyle/>
          <a:p>
            <a:r>
              <a:rPr lang="en-US" sz="3200" b="1" dirty="0">
                <a:solidFill>
                  <a:srgbClr val="002060"/>
                </a:solidFill>
              </a:rPr>
              <a:t>THE PAST, PRESENT AND FUTURE </a:t>
            </a:r>
            <a:br>
              <a:rPr lang="en-US" sz="3200" b="1" dirty="0">
                <a:solidFill>
                  <a:srgbClr val="002060"/>
                </a:solidFill>
              </a:rPr>
            </a:br>
            <a:r>
              <a:rPr lang="en-US" sz="3200" b="1" dirty="0" smtClean="0">
                <a:solidFill>
                  <a:srgbClr val="002060"/>
                </a:solidFill>
              </a:rPr>
              <a:t>OF UNIVERSITY </a:t>
            </a:r>
            <a:r>
              <a:rPr lang="en-US" sz="3200" b="1" dirty="0">
                <a:solidFill>
                  <a:srgbClr val="002060"/>
                </a:solidFill>
              </a:rPr>
              <a:t>ADMINISTRATORS: </a:t>
            </a:r>
            <a:r>
              <a:rPr lang="en-US" sz="3200" b="1" dirty="0" smtClean="0">
                <a:solidFill>
                  <a:srgbClr val="002060"/>
                </a:solidFill>
              </a:rPr>
              <a:t/>
            </a:r>
            <a:br>
              <a:rPr lang="en-US" sz="3200" b="1" dirty="0" smtClean="0">
                <a:solidFill>
                  <a:srgbClr val="002060"/>
                </a:solidFill>
              </a:rPr>
            </a:br>
            <a:r>
              <a:rPr lang="en-US" sz="3200" b="1" dirty="0" smtClean="0">
                <a:solidFill>
                  <a:srgbClr val="002060"/>
                </a:solidFill>
              </a:rPr>
              <a:t>UTM </a:t>
            </a:r>
            <a:r>
              <a:rPr lang="en-US" sz="3200" b="1" dirty="0">
                <a:solidFill>
                  <a:srgbClr val="002060"/>
                </a:solidFill>
              </a:rPr>
              <a:t>SCENARIO </a:t>
            </a:r>
            <a:endParaRPr lang="en-MY" sz="3200" b="1" dirty="0">
              <a:solidFill>
                <a:srgbClr val="002060"/>
              </a:solidFill>
            </a:endParaRPr>
          </a:p>
        </p:txBody>
      </p:sp>
      <p:sp>
        <p:nvSpPr>
          <p:cNvPr id="3" name="Subtitle 2"/>
          <p:cNvSpPr>
            <a:spLocks noGrp="1"/>
          </p:cNvSpPr>
          <p:nvPr>
            <p:ph type="subTitle" idx="1"/>
          </p:nvPr>
        </p:nvSpPr>
        <p:spPr>
          <a:xfrm>
            <a:off x="3124200" y="5124450"/>
            <a:ext cx="6019800" cy="1066800"/>
          </a:xfrm>
        </p:spPr>
        <p:txBody>
          <a:bodyPr/>
          <a:lstStyle/>
          <a:p>
            <a:pPr algn="l"/>
            <a:r>
              <a:rPr lang="en-MY" sz="2800" b="1" dirty="0" err="1" smtClean="0"/>
              <a:t>Punithavalli</a:t>
            </a:r>
            <a:r>
              <a:rPr lang="en-MY" sz="2800" b="1" dirty="0" smtClean="0"/>
              <a:t> </a:t>
            </a:r>
            <a:r>
              <a:rPr lang="en-MY" sz="2800" b="1" dirty="0" err="1" smtClean="0"/>
              <a:t>Marimuthu</a:t>
            </a:r>
            <a:endParaRPr lang="en-MY" sz="2800" b="1" dirty="0" smtClean="0"/>
          </a:p>
          <a:p>
            <a:pPr algn="l"/>
            <a:r>
              <a:rPr lang="en-MY" sz="2800" b="1" dirty="0" smtClean="0"/>
              <a:t>Deputy Registrar, UTM International</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83" t="8140" r="11240" b="11628"/>
          <a:stretch/>
        </p:blipFill>
        <p:spPr bwMode="auto">
          <a:xfrm>
            <a:off x="0" y="3657600"/>
            <a:ext cx="310515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133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371600" y="228600"/>
            <a:ext cx="9092234" cy="69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kern="1200">
                <a:solidFill>
                  <a:srgbClr val="800000"/>
                </a:solidFill>
                <a:latin typeface="+mj-lt"/>
                <a:ea typeface="+mj-ea"/>
                <a:cs typeface="+mj-cs"/>
                <a:sym typeface="Calibri" panose="020F0502020204030204" pitchFamily="34" charset="0"/>
              </a:defRPr>
            </a:lvl1pPr>
            <a:lvl2pPr algn="l" rtl="0" eaLnBrk="0" fontAlgn="base" hangingPunct="0">
              <a:spcBef>
                <a:spcPct val="0"/>
              </a:spcBef>
              <a:spcAft>
                <a:spcPct val="0"/>
              </a:spcAft>
              <a:defRPr sz="3600">
                <a:solidFill>
                  <a:srgbClr val="800000"/>
                </a:solidFill>
                <a:latin typeface="Calibri" panose="020F0502020204030204" pitchFamily="34" charset="0"/>
                <a:ea typeface="SimSun" panose="02010600030101010101" pitchFamily="2" charset="-122"/>
                <a:sym typeface="Calibri" panose="020F0502020204030204" pitchFamily="34" charset="0"/>
              </a:defRPr>
            </a:lvl2pPr>
            <a:lvl3pPr algn="l" rtl="0" eaLnBrk="0" fontAlgn="base" hangingPunct="0">
              <a:spcBef>
                <a:spcPct val="0"/>
              </a:spcBef>
              <a:spcAft>
                <a:spcPct val="0"/>
              </a:spcAft>
              <a:defRPr sz="3600">
                <a:solidFill>
                  <a:srgbClr val="800000"/>
                </a:solidFill>
                <a:latin typeface="Calibri" panose="020F0502020204030204" pitchFamily="34" charset="0"/>
                <a:ea typeface="SimSun" panose="02010600030101010101" pitchFamily="2" charset="-122"/>
                <a:sym typeface="Calibri" panose="020F0502020204030204" pitchFamily="34" charset="0"/>
              </a:defRPr>
            </a:lvl3pPr>
            <a:lvl4pPr algn="l" rtl="0" eaLnBrk="0" fontAlgn="base" hangingPunct="0">
              <a:spcBef>
                <a:spcPct val="0"/>
              </a:spcBef>
              <a:spcAft>
                <a:spcPct val="0"/>
              </a:spcAft>
              <a:defRPr sz="3600">
                <a:solidFill>
                  <a:srgbClr val="800000"/>
                </a:solidFill>
                <a:latin typeface="Calibri" panose="020F0502020204030204" pitchFamily="34" charset="0"/>
                <a:ea typeface="SimSun" panose="02010600030101010101" pitchFamily="2" charset="-122"/>
                <a:sym typeface="Calibri" panose="020F0502020204030204" pitchFamily="34" charset="0"/>
              </a:defRPr>
            </a:lvl4pPr>
            <a:lvl5pPr algn="l" rtl="0" eaLnBrk="0" fontAlgn="base" hangingPunct="0">
              <a:spcBef>
                <a:spcPct val="0"/>
              </a:spcBef>
              <a:spcAft>
                <a:spcPct val="0"/>
              </a:spcAft>
              <a:defRPr sz="3600">
                <a:solidFill>
                  <a:srgbClr val="800000"/>
                </a:solidFill>
                <a:latin typeface="Calibri" panose="020F0502020204030204" pitchFamily="34" charset="0"/>
                <a:ea typeface="SimSun" panose="02010600030101010101" pitchFamily="2" charset="-122"/>
                <a:sym typeface="Calibri" panose="020F0502020204030204" pitchFamily="34" charset="0"/>
              </a:defRPr>
            </a:lvl5pPr>
            <a:lvl6pPr marL="457200" algn="l" rtl="0" fontAlgn="base">
              <a:spcBef>
                <a:spcPct val="0"/>
              </a:spcBef>
              <a:spcAft>
                <a:spcPct val="0"/>
              </a:spcAft>
              <a:defRPr sz="3600">
                <a:solidFill>
                  <a:srgbClr val="800000"/>
                </a:solidFill>
                <a:latin typeface="Calibri" panose="020F0502020204030204" pitchFamily="34" charset="0"/>
                <a:ea typeface="SimSun" panose="02010600030101010101" pitchFamily="2" charset="-122"/>
                <a:sym typeface="Calibri" panose="020F0502020204030204" pitchFamily="34" charset="0"/>
              </a:defRPr>
            </a:lvl6pPr>
            <a:lvl7pPr marL="914400" algn="l" rtl="0" fontAlgn="base">
              <a:spcBef>
                <a:spcPct val="0"/>
              </a:spcBef>
              <a:spcAft>
                <a:spcPct val="0"/>
              </a:spcAft>
              <a:defRPr sz="3600">
                <a:solidFill>
                  <a:srgbClr val="800000"/>
                </a:solidFill>
                <a:latin typeface="Calibri" panose="020F0502020204030204" pitchFamily="34" charset="0"/>
                <a:ea typeface="SimSun" panose="02010600030101010101" pitchFamily="2" charset="-122"/>
                <a:sym typeface="Calibri" panose="020F0502020204030204" pitchFamily="34" charset="0"/>
              </a:defRPr>
            </a:lvl7pPr>
            <a:lvl8pPr marL="1371600" algn="l" rtl="0" fontAlgn="base">
              <a:spcBef>
                <a:spcPct val="0"/>
              </a:spcBef>
              <a:spcAft>
                <a:spcPct val="0"/>
              </a:spcAft>
              <a:defRPr sz="3600">
                <a:solidFill>
                  <a:srgbClr val="800000"/>
                </a:solidFill>
                <a:latin typeface="Calibri" panose="020F0502020204030204" pitchFamily="34" charset="0"/>
                <a:ea typeface="SimSun" panose="02010600030101010101" pitchFamily="2" charset="-122"/>
                <a:sym typeface="Calibri" panose="020F0502020204030204" pitchFamily="34" charset="0"/>
              </a:defRPr>
            </a:lvl8pPr>
            <a:lvl9pPr marL="1828800" algn="l" rtl="0" fontAlgn="base">
              <a:spcBef>
                <a:spcPct val="0"/>
              </a:spcBef>
              <a:spcAft>
                <a:spcPct val="0"/>
              </a:spcAft>
              <a:defRPr sz="3600">
                <a:solidFill>
                  <a:srgbClr val="800000"/>
                </a:solidFill>
                <a:latin typeface="Calibri" panose="020F0502020204030204" pitchFamily="34" charset="0"/>
                <a:ea typeface="SimSun" panose="02010600030101010101" pitchFamily="2" charset="-122"/>
                <a:sym typeface="Calibri" panose="020F0502020204030204" pitchFamily="34" charset="0"/>
              </a:defRPr>
            </a:lvl9pPr>
          </a:lstStyle>
          <a:p>
            <a:r>
              <a:rPr lang="en-MY" b="1" dirty="0" smtClean="0">
                <a:solidFill>
                  <a:srgbClr val="C00000"/>
                </a:solidFill>
              </a:rPr>
              <a:t>Roles of UTM PPPs</a:t>
            </a:r>
            <a:endParaRPr lang="en-MY" b="1" dirty="0">
              <a:solidFill>
                <a:srgbClr val="C00000"/>
              </a:solidFill>
            </a:endParaRPr>
          </a:p>
        </p:txBody>
      </p:sp>
      <p:sp>
        <p:nvSpPr>
          <p:cNvPr id="9" name="Freeform 8"/>
          <p:cNvSpPr/>
          <p:nvPr/>
        </p:nvSpPr>
        <p:spPr>
          <a:xfrm>
            <a:off x="3124200" y="1178539"/>
            <a:ext cx="3133324" cy="699008"/>
          </a:xfrm>
          <a:custGeom>
            <a:avLst/>
            <a:gdLst>
              <a:gd name="connsiteX0" fmla="*/ 0 w 2202417"/>
              <a:gd name="connsiteY0" fmla="*/ 0 h 874030"/>
              <a:gd name="connsiteX1" fmla="*/ 2202417 w 2202417"/>
              <a:gd name="connsiteY1" fmla="*/ 0 h 874030"/>
              <a:gd name="connsiteX2" fmla="*/ 2202417 w 2202417"/>
              <a:gd name="connsiteY2" fmla="*/ 874030 h 874030"/>
              <a:gd name="connsiteX3" fmla="*/ 0 w 2202417"/>
              <a:gd name="connsiteY3" fmla="*/ 874030 h 874030"/>
              <a:gd name="connsiteX4" fmla="*/ 0 w 2202417"/>
              <a:gd name="connsiteY4" fmla="*/ 0 h 874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417" h="874030">
                <a:moveTo>
                  <a:pt x="0" y="0"/>
                </a:moveTo>
                <a:lnTo>
                  <a:pt x="2202417" y="0"/>
                </a:lnTo>
                <a:lnTo>
                  <a:pt x="2202417" y="874030"/>
                </a:lnTo>
                <a:lnTo>
                  <a:pt x="0" y="87403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1600" tIns="101600" rIns="101600" bIns="101600" numCol="1" spcCol="1270" anchor="ctr" anchorCtr="0">
            <a:noAutofit/>
          </a:bodyPr>
          <a:lstStyle/>
          <a:p>
            <a:pPr lvl="0" algn="ctr" defTabSz="1422400">
              <a:lnSpc>
                <a:spcPct val="90000"/>
              </a:lnSpc>
              <a:spcBef>
                <a:spcPct val="0"/>
              </a:spcBef>
              <a:spcAft>
                <a:spcPct val="35000"/>
              </a:spcAft>
            </a:pPr>
            <a:r>
              <a:rPr lang="en-MY" sz="3200" b="1" kern="1200" dirty="0" smtClean="0">
                <a:solidFill>
                  <a:srgbClr val="00B050"/>
                </a:solidFill>
              </a:rPr>
              <a:t>2000s</a:t>
            </a:r>
            <a:endParaRPr lang="en-MY" sz="3200" b="1" kern="1200" dirty="0">
              <a:solidFill>
                <a:srgbClr val="00B050"/>
              </a:solidFill>
            </a:endParaRPr>
          </a:p>
        </p:txBody>
      </p:sp>
      <p:sp>
        <p:nvSpPr>
          <p:cNvPr id="11" name="Freeform 10"/>
          <p:cNvSpPr/>
          <p:nvPr/>
        </p:nvSpPr>
        <p:spPr>
          <a:xfrm>
            <a:off x="152400" y="1178539"/>
            <a:ext cx="2819400" cy="699008"/>
          </a:xfrm>
          <a:custGeom>
            <a:avLst/>
            <a:gdLst>
              <a:gd name="connsiteX0" fmla="*/ 0 w 2202417"/>
              <a:gd name="connsiteY0" fmla="*/ 0 h 699008"/>
              <a:gd name="connsiteX1" fmla="*/ 2202417 w 2202417"/>
              <a:gd name="connsiteY1" fmla="*/ 0 h 699008"/>
              <a:gd name="connsiteX2" fmla="*/ 2202417 w 2202417"/>
              <a:gd name="connsiteY2" fmla="*/ 699008 h 699008"/>
              <a:gd name="connsiteX3" fmla="*/ 0 w 2202417"/>
              <a:gd name="connsiteY3" fmla="*/ 699008 h 699008"/>
              <a:gd name="connsiteX4" fmla="*/ 0 w 2202417"/>
              <a:gd name="connsiteY4" fmla="*/ 0 h 699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417" h="699008">
                <a:moveTo>
                  <a:pt x="0" y="0"/>
                </a:moveTo>
                <a:lnTo>
                  <a:pt x="2202417" y="0"/>
                </a:lnTo>
                <a:lnTo>
                  <a:pt x="2202417" y="699008"/>
                </a:lnTo>
                <a:lnTo>
                  <a:pt x="0" y="699008"/>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1600" tIns="101600" rIns="101600" bIns="101600" numCol="1" spcCol="1270" anchor="ctr" anchorCtr="0">
            <a:noAutofit/>
          </a:bodyPr>
          <a:lstStyle/>
          <a:p>
            <a:pPr lvl="0" algn="ctr" defTabSz="1422400">
              <a:lnSpc>
                <a:spcPct val="90000"/>
              </a:lnSpc>
              <a:spcBef>
                <a:spcPct val="0"/>
              </a:spcBef>
              <a:spcAft>
                <a:spcPct val="35000"/>
              </a:spcAft>
            </a:pPr>
            <a:r>
              <a:rPr lang="en-MY" sz="3200" b="1" kern="1200" dirty="0" smtClean="0">
                <a:solidFill>
                  <a:srgbClr val="FF0000"/>
                </a:solidFill>
              </a:rPr>
              <a:t>80s and 90s</a:t>
            </a:r>
            <a:endParaRPr lang="en-MY" sz="3200" b="1" kern="1200" dirty="0">
              <a:solidFill>
                <a:srgbClr val="FF0000"/>
              </a:solidFill>
            </a:endParaRPr>
          </a:p>
        </p:txBody>
      </p:sp>
      <p:sp>
        <p:nvSpPr>
          <p:cNvPr id="12" name="Rectangle 11"/>
          <p:cNvSpPr/>
          <p:nvPr/>
        </p:nvSpPr>
        <p:spPr>
          <a:xfrm>
            <a:off x="9294961" y="4724400"/>
            <a:ext cx="2770786" cy="1600438"/>
          </a:xfrm>
          <a:prstGeom prst="rect">
            <a:avLst/>
          </a:prstGeom>
          <a:solidFill>
            <a:schemeClr val="bg1">
              <a:lumMod val="95000"/>
            </a:schemeClr>
          </a:solidFill>
        </p:spPr>
        <p:txBody>
          <a:bodyPr wrap="square">
            <a:spAutoFit/>
          </a:bodyPr>
          <a:lstStyle/>
          <a:p>
            <a:r>
              <a:rPr lang="en-MY" sz="1400" i="1" dirty="0"/>
              <a:t>Concurrent with institutional developments, non-academic staff’s role and duties, is increasingly complicated and no longer limited to general office work (Graham, 2012; </a:t>
            </a:r>
            <a:r>
              <a:rPr lang="en-MY" sz="1400" i="1" dirty="0" err="1"/>
              <a:t>Jisun</a:t>
            </a:r>
            <a:r>
              <a:rPr lang="en-MY" sz="1400" i="1" dirty="0"/>
              <a:t> and Jung, 2015). </a:t>
            </a:r>
          </a:p>
        </p:txBody>
      </p:sp>
      <p:sp>
        <p:nvSpPr>
          <p:cNvPr id="14" name="Freeform 13"/>
          <p:cNvSpPr/>
          <p:nvPr/>
        </p:nvSpPr>
        <p:spPr>
          <a:xfrm>
            <a:off x="6324600" y="1178539"/>
            <a:ext cx="2819400" cy="699008"/>
          </a:xfrm>
          <a:custGeom>
            <a:avLst/>
            <a:gdLst>
              <a:gd name="connsiteX0" fmla="*/ 0 w 2202417"/>
              <a:gd name="connsiteY0" fmla="*/ 0 h 874030"/>
              <a:gd name="connsiteX1" fmla="*/ 2202417 w 2202417"/>
              <a:gd name="connsiteY1" fmla="*/ 0 h 874030"/>
              <a:gd name="connsiteX2" fmla="*/ 2202417 w 2202417"/>
              <a:gd name="connsiteY2" fmla="*/ 874030 h 874030"/>
              <a:gd name="connsiteX3" fmla="*/ 0 w 2202417"/>
              <a:gd name="connsiteY3" fmla="*/ 874030 h 874030"/>
              <a:gd name="connsiteX4" fmla="*/ 0 w 2202417"/>
              <a:gd name="connsiteY4" fmla="*/ 0 h 874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417" h="874030">
                <a:moveTo>
                  <a:pt x="0" y="0"/>
                </a:moveTo>
                <a:lnTo>
                  <a:pt x="2202417" y="0"/>
                </a:lnTo>
                <a:lnTo>
                  <a:pt x="2202417" y="874030"/>
                </a:lnTo>
                <a:lnTo>
                  <a:pt x="0" y="87403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1600" tIns="101600" rIns="101600" bIns="101600" numCol="1" spcCol="1270" anchor="ctr" anchorCtr="0">
            <a:noAutofit/>
          </a:bodyPr>
          <a:lstStyle/>
          <a:p>
            <a:pPr lvl="0" algn="ctr" defTabSz="1422400">
              <a:lnSpc>
                <a:spcPct val="90000"/>
              </a:lnSpc>
              <a:spcBef>
                <a:spcPct val="0"/>
              </a:spcBef>
              <a:spcAft>
                <a:spcPct val="35000"/>
              </a:spcAft>
            </a:pPr>
            <a:r>
              <a:rPr lang="en-MY" sz="3200" b="1" kern="1200" dirty="0" smtClean="0">
                <a:solidFill>
                  <a:schemeClr val="accent4">
                    <a:lumMod val="95000"/>
                    <a:lumOff val="5000"/>
                  </a:schemeClr>
                </a:solidFill>
              </a:rPr>
              <a:t>2010s</a:t>
            </a:r>
            <a:endParaRPr lang="en-MY" sz="3200" b="1" kern="1200" dirty="0">
              <a:solidFill>
                <a:schemeClr val="accent4">
                  <a:lumMod val="95000"/>
                  <a:lumOff val="5000"/>
                </a:schemeClr>
              </a:solidFill>
            </a:endParaRPr>
          </a:p>
        </p:txBody>
      </p:sp>
      <p:sp>
        <p:nvSpPr>
          <p:cNvPr id="15" name="Freeform 14"/>
          <p:cNvSpPr/>
          <p:nvPr/>
        </p:nvSpPr>
        <p:spPr>
          <a:xfrm>
            <a:off x="6358651" y="1955473"/>
            <a:ext cx="2785349" cy="4523253"/>
          </a:xfrm>
          <a:custGeom>
            <a:avLst/>
            <a:gdLst>
              <a:gd name="connsiteX0" fmla="*/ 0 w 2202417"/>
              <a:gd name="connsiteY0" fmla="*/ 0 h 4544636"/>
              <a:gd name="connsiteX1" fmla="*/ 367070 w 2202417"/>
              <a:gd name="connsiteY1" fmla="*/ 0 h 4544636"/>
              <a:gd name="connsiteX2" fmla="*/ 367070 w 2202417"/>
              <a:gd name="connsiteY2" fmla="*/ 0 h 4544636"/>
              <a:gd name="connsiteX3" fmla="*/ 917674 w 2202417"/>
              <a:gd name="connsiteY3" fmla="*/ 0 h 4544636"/>
              <a:gd name="connsiteX4" fmla="*/ 2202417 w 2202417"/>
              <a:gd name="connsiteY4" fmla="*/ 0 h 4544636"/>
              <a:gd name="connsiteX5" fmla="*/ 2202417 w 2202417"/>
              <a:gd name="connsiteY5" fmla="*/ 757439 h 4544636"/>
              <a:gd name="connsiteX6" fmla="*/ 2202417 w 2202417"/>
              <a:gd name="connsiteY6" fmla="*/ 757439 h 4544636"/>
              <a:gd name="connsiteX7" fmla="*/ 2202417 w 2202417"/>
              <a:gd name="connsiteY7" fmla="*/ 1893598 h 4544636"/>
              <a:gd name="connsiteX8" fmla="*/ 2202417 w 2202417"/>
              <a:gd name="connsiteY8" fmla="*/ 4544636 h 4544636"/>
              <a:gd name="connsiteX9" fmla="*/ 917674 w 2202417"/>
              <a:gd name="connsiteY9" fmla="*/ 4544636 h 4544636"/>
              <a:gd name="connsiteX10" fmla="*/ 367070 w 2202417"/>
              <a:gd name="connsiteY10" fmla="*/ 4544636 h 4544636"/>
              <a:gd name="connsiteX11" fmla="*/ 367070 w 2202417"/>
              <a:gd name="connsiteY11" fmla="*/ 4544636 h 4544636"/>
              <a:gd name="connsiteX12" fmla="*/ 0 w 2202417"/>
              <a:gd name="connsiteY12" fmla="*/ 4544636 h 4544636"/>
              <a:gd name="connsiteX13" fmla="*/ 0 w 2202417"/>
              <a:gd name="connsiteY13" fmla="*/ 1893598 h 4544636"/>
              <a:gd name="connsiteX14" fmla="*/ 0 w 2202417"/>
              <a:gd name="connsiteY14" fmla="*/ 2272318 h 4544636"/>
              <a:gd name="connsiteX15" fmla="*/ 0 w 2202417"/>
              <a:gd name="connsiteY15" fmla="*/ 757439 h 4544636"/>
              <a:gd name="connsiteX16" fmla="*/ 0 w 2202417"/>
              <a:gd name="connsiteY16" fmla="*/ 0 h 454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02417" h="4544636">
                <a:moveTo>
                  <a:pt x="0" y="0"/>
                </a:moveTo>
                <a:lnTo>
                  <a:pt x="367070" y="0"/>
                </a:lnTo>
                <a:lnTo>
                  <a:pt x="367070" y="0"/>
                </a:lnTo>
                <a:lnTo>
                  <a:pt x="917674" y="0"/>
                </a:lnTo>
                <a:lnTo>
                  <a:pt x="2202417" y="0"/>
                </a:lnTo>
                <a:lnTo>
                  <a:pt x="2202417" y="757439"/>
                </a:lnTo>
                <a:lnTo>
                  <a:pt x="2202417" y="757439"/>
                </a:lnTo>
                <a:lnTo>
                  <a:pt x="2202417" y="1893598"/>
                </a:lnTo>
                <a:lnTo>
                  <a:pt x="2202417" y="4544636"/>
                </a:lnTo>
                <a:lnTo>
                  <a:pt x="917674" y="4544636"/>
                </a:lnTo>
                <a:lnTo>
                  <a:pt x="367070" y="4544636"/>
                </a:lnTo>
                <a:lnTo>
                  <a:pt x="367070" y="4544636"/>
                </a:lnTo>
                <a:lnTo>
                  <a:pt x="0" y="4544636"/>
                </a:lnTo>
                <a:lnTo>
                  <a:pt x="0" y="1893598"/>
                </a:lnTo>
                <a:lnTo>
                  <a:pt x="0" y="2272318"/>
                </a:lnTo>
                <a:lnTo>
                  <a:pt x="0" y="757439"/>
                </a:lnTo>
                <a:lnTo>
                  <a:pt x="0" y="0"/>
                </a:lnTo>
                <a:close/>
              </a:path>
            </a:pathLst>
          </a:cu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txBody>
          <a:bodyPr spcFirstLastPara="0" vert="horz" wrap="square" lIns="343207" tIns="63500" rIns="63500" bIns="63500" numCol="1" spcCol="1270" anchor="t" anchorCtr="0">
            <a:noAutofit/>
          </a:bodyPr>
          <a:lstStyle/>
          <a:p>
            <a:pPr lvl="0" algn="l" defTabSz="889000">
              <a:lnSpc>
                <a:spcPct val="90000"/>
              </a:lnSpc>
              <a:spcBef>
                <a:spcPct val="0"/>
              </a:spcBef>
              <a:spcAft>
                <a:spcPct val="35000"/>
              </a:spcAft>
            </a:pPr>
            <a:r>
              <a:rPr lang="en-US" sz="2000" kern="1200" dirty="0" smtClean="0">
                <a:solidFill>
                  <a:schemeClr val="tx1"/>
                </a:solidFill>
              </a:rPr>
              <a:t>Institutional Research</a:t>
            </a:r>
            <a:endParaRPr lang="en-MY" sz="2000" kern="1200" dirty="0">
              <a:solidFill>
                <a:schemeClr val="tx1"/>
              </a:solidFill>
            </a:endParaRPr>
          </a:p>
          <a:p>
            <a:pPr lvl="0" algn="l" defTabSz="889000">
              <a:lnSpc>
                <a:spcPct val="90000"/>
              </a:lnSpc>
              <a:spcBef>
                <a:spcPct val="0"/>
              </a:spcBef>
              <a:spcAft>
                <a:spcPct val="35000"/>
              </a:spcAft>
            </a:pPr>
            <a:r>
              <a:rPr lang="en-US" sz="2000" kern="1200" dirty="0" smtClean="0">
                <a:solidFill>
                  <a:schemeClr val="tx1"/>
                </a:solidFill>
              </a:rPr>
              <a:t>Technology Transfer</a:t>
            </a:r>
          </a:p>
          <a:p>
            <a:pPr lvl="0" defTabSz="889000">
              <a:lnSpc>
                <a:spcPct val="90000"/>
              </a:lnSpc>
              <a:spcBef>
                <a:spcPct val="0"/>
              </a:spcBef>
              <a:spcAft>
                <a:spcPct val="35000"/>
              </a:spcAft>
            </a:pPr>
            <a:r>
              <a:rPr lang="en-US" sz="2000" dirty="0" smtClean="0">
                <a:solidFill>
                  <a:schemeClr val="tx1"/>
                </a:solidFill>
              </a:rPr>
              <a:t>Entrepreneurial</a:t>
            </a:r>
          </a:p>
          <a:p>
            <a:pPr lvl="0" defTabSz="889000">
              <a:lnSpc>
                <a:spcPct val="90000"/>
              </a:lnSpc>
              <a:spcBef>
                <a:spcPct val="0"/>
              </a:spcBef>
              <a:spcAft>
                <a:spcPct val="35000"/>
              </a:spcAft>
            </a:pPr>
            <a:r>
              <a:rPr lang="en-US" sz="2000" kern="1200" dirty="0" smtClean="0">
                <a:solidFill>
                  <a:schemeClr val="tx1"/>
                </a:solidFill>
              </a:rPr>
              <a:t>Global / Internationalization</a:t>
            </a:r>
          </a:p>
          <a:p>
            <a:pPr defTabSz="889000">
              <a:lnSpc>
                <a:spcPct val="90000"/>
              </a:lnSpc>
              <a:spcBef>
                <a:spcPct val="0"/>
              </a:spcBef>
              <a:spcAft>
                <a:spcPct val="35000"/>
              </a:spcAft>
            </a:pPr>
            <a:r>
              <a:rPr lang="en-US" sz="2000" dirty="0">
                <a:solidFill>
                  <a:schemeClr val="tx1"/>
                </a:solidFill>
              </a:rPr>
              <a:t>Data Management</a:t>
            </a:r>
          </a:p>
          <a:p>
            <a:pPr lvl="0" defTabSz="889000">
              <a:lnSpc>
                <a:spcPct val="90000"/>
              </a:lnSpc>
              <a:spcBef>
                <a:spcPct val="0"/>
              </a:spcBef>
              <a:spcAft>
                <a:spcPct val="35000"/>
              </a:spcAft>
            </a:pPr>
            <a:endParaRPr lang="en-US" sz="2000" kern="1200" dirty="0" smtClean="0">
              <a:solidFill>
                <a:schemeClr val="tx1"/>
              </a:solidFill>
            </a:endParaRPr>
          </a:p>
          <a:p>
            <a:pPr lvl="0" algn="l" defTabSz="889000">
              <a:lnSpc>
                <a:spcPct val="90000"/>
              </a:lnSpc>
              <a:spcBef>
                <a:spcPct val="0"/>
              </a:spcBef>
              <a:spcAft>
                <a:spcPct val="35000"/>
              </a:spcAft>
            </a:pPr>
            <a:endParaRPr lang="en-US" sz="2000" kern="1200" dirty="0" smtClean="0">
              <a:solidFill>
                <a:schemeClr val="tx1"/>
              </a:solidFill>
            </a:endParaRPr>
          </a:p>
          <a:p>
            <a:pPr lvl="0" algn="l" defTabSz="889000">
              <a:lnSpc>
                <a:spcPct val="90000"/>
              </a:lnSpc>
              <a:spcBef>
                <a:spcPct val="0"/>
              </a:spcBef>
              <a:spcAft>
                <a:spcPct val="35000"/>
              </a:spcAft>
            </a:pPr>
            <a:endParaRPr lang="en-US" sz="2000" kern="1200" dirty="0" smtClean="0">
              <a:solidFill>
                <a:schemeClr val="tx1"/>
              </a:solidFill>
            </a:endParaRPr>
          </a:p>
          <a:p>
            <a:pPr lvl="0" algn="l" defTabSz="889000">
              <a:lnSpc>
                <a:spcPct val="90000"/>
              </a:lnSpc>
              <a:spcBef>
                <a:spcPct val="0"/>
              </a:spcBef>
              <a:spcAft>
                <a:spcPct val="35000"/>
              </a:spcAft>
            </a:pPr>
            <a:endParaRPr lang="en-US" sz="2000" kern="1200" dirty="0" smtClean="0">
              <a:solidFill>
                <a:schemeClr val="tx1"/>
              </a:solidFill>
            </a:endParaRPr>
          </a:p>
          <a:p>
            <a:pPr lvl="0" algn="l" defTabSz="889000">
              <a:lnSpc>
                <a:spcPct val="90000"/>
              </a:lnSpc>
              <a:spcBef>
                <a:spcPct val="0"/>
              </a:spcBef>
              <a:spcAft>
                <a:spcPct val="35000"/>
              </a:spcAft>
            </a:pPr>
            <a:endParaRPr lang="en-US" sz="2000" kern="1200" dirty="0" smtClean="0">
              <a:solidFill>
                <a:schemeClr val="tx1"/>
              </a:solidFill>
            </a:endParaRPr>
          </a:p>
          <a:p>
            <a:pPr lvl="0" algn="l" defTabSz="889000">
              <a:lnSpc>
                <a:spcPct val="90000"/>
              </a:lnSpc>
              <a:spcBef>
                <a:spcPct val="0"/>
              </a:spcBef>
              <a:spcAft>
                <a:spcPct val="35000"/>
              </a:spcAft>
            </a:pPr>
            <a:endParaRPr lang="en-US" sz="2000" kern="1200" dirty="0" smtClean="0">
              <a:solidFill>
                <a:schemeClr val="tx1"/>
              </a:solidFill>
            </a:endParaRPr>
          </a:p>
        </p:txBody>
      </p:sp>
      <p:sp>
        <p:nvSpPr>
          <p:cNvPr id="16" name="Freeform 15"/>
          <p:cNvSpPr/>
          <p:nvPr/>
        </p:nvSpPr>
        <p:spPr>
          <a:xfrm>
            <a:off x="3124200" y="1955473"/>
            <a:ext cx="3133324" cy="4292927"/>
          </a:xfrm>
          <a:custGeom>
            <a:avLst/>
            <a:gdLst>
              <a:gd name="connsiteX0" fmla="*/ 0 w 2202417"/>
              <a:gd name="connsiteY0" fmla="*/ 0 h 4195131"/>
              <a:gd name="connsiteX1" fmla="*/ 1284743 w 2202417"/>
              <a:gd name="connsiteY1" fmla="*/ 0 h 4195131"/>
              <a:gd name="connsiteX2" fmla="*/ 1284743 w 2202417"/>
              <a:gd name="connsiteY2" fmla="*/ 0 h 4195131"/>
              <a:gd name="connsiteX3" fmla="*/ 1835348 w 2202417"/>
              <a:gd name="connsiteY3" fmla="*/ 0 h 4195131"/>
              <a:gd name="connsiteX4" fmla="*/ 2202417 w 2202417"/>
              <a:gd name="connsiteY4" fmla="*/ 0 h 4195131"/>
              <a:gd name="connsiteX5" fmla="*/ 2202417 w 2202417"/>
              <a:gd name="connsiteY5" fmla="*/ 2447160 h 4195131"/>
              <a:gd name="connsiteX6" fmla="*/ 2477719 w 2202417"/>
              <a:gd name="connsiteY6" fmla="*/ 2971411 h 4195131"/>
              <a:gd name="connsiteX7" fmla="*/ 2202417 w 2202417"/>
              <a:gd name="connsiteY7" fmla="*/ 3495943 h 4195131"/>
              <a:gd name="connsiteX8" fmla="*/ 2202417 w 2202417"/>
              <a:gd name="connsiteY8" fmla="*/ 4195131 h 4195131"/>
              <a:gd name="connsiteX9" fmla="*/ 1835348 w 2202417"/>
              <a:gd name="connsiteY9" fmla="*/ 4195131 h 4195131"/>
              <a:gd name="connsiteX10" fmla="*/ 1284743 w 2202417"/>
              <a:gd name="connsiteY10" fmla="*/ 4195131 h 4195131"/>
              <a:gd name="connsiteX11" fmla="*/ 1284743 w 2202417"/>
              <a:gd name="connsiteY11" fmla="*/ 4195131 h 4195131"/>
              <a:gd name="connsiteX12" fmla="*/ 0 w 2202417"/>
              <a:gd name="connsiteY12" fmla="*/ 4195131 h 4195131"/>
              <a:gd name="connsiteX13" fmla="*/ 0 w 2202417"/>
              <a:gd name="connsiteY13" fmla="*/ 3495943 h 4195131"/>
              <a:gd name="connsiteX14" fmla="*/ 0 w 2202417"/>
              <a:gd name="connsiteY14" fmla="*/ 2447160 h 4195131"/>
              <a:gd name="connsiteX15" fmla="*/ 0 w 2202417"/>
              <a:gd name="connsiteY15" fmla="*/ 2447160 h 4195131"/>
              <a:gd name="connsiteX16" fmla="*/ 0 w 2202417"/>
              <a:gd name="connsiteY16" fmla="*/ 0 h 419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02417" h="4195131">
                <a:moveTo>
                  <a:pt x="0" y="0"/>
                </a:moveTo>
                <a:lnTo>
                  <a:pt x="1284743" y="0"/>
                </a:lnTo>
                <a:lnTo>
                  <a:pt x="1284743" y="0"/>
                </a:lnTo>
                <a:lnTo>
                  <a:pt x="1835348" y="0"/>
                </a:lnTo>
                <a:lnTo>
                  <a:pt x="2202417" y="0"/>
                </a:lnTo>
                <a:lnTo>
                  <a:pt x="2202417" y="2447160"/>
                </a:lnTo>
                <a:lnTo>
                  <a:pt x="2477719" y="2971411"/>
                </a:lnTo>
                <a:lnTo>
                  <a:pt x="2202417" y="3495943"/>
                </a:lnTo>
                <a:lnTo>
                  <a:pt x="2202417" y="4195131"/>
                </a:lnTo>
                <a:lnTo>
                  <a:pt x="1835348" y="4195131"/>
                </a:lnTo>
                <a:lnTo>
                  <a:pt x="1284743" y="4195131"/>
                </a:lnTo>
                <a:lnTo>
                  <a:pt x="1284743" y="4195131"/>
                </a:lnTo>
                <a:lnTo>
                  <a:pt x="0" y="4195131"/>
                </a:lnTo>
                <a:lnTo>
                  <a:pt x="0" y="3495943"/>
                </a:lnTo>
                <a:lnTo>
                  <a:pt x="0" y="2447160"/>
                </a:lnTo>
                <a:lnTo>
                  <a:pt x="0" y="2447160"/>
                </a:lnTo>
                <a:lnTo>
                  <a:pt x="0" y="0"/>
                </a:lnTo>
                <a:close/>
              </a:path>
            </a:pathLst>
          </a:cu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txBody>
          <a:bodyPr spcFirstLastPara="0" vert="horz" wrap="square" lIns="343207" tIns="63500" rIns="63500" bIns="63500" numCol="1" spcCol="1270" anchor="t" anchorCtr="0">
            <a:noAutofit/>
          </a:bodyPr>
          <a:lstStyle/>
          <a:p>
            <a:pPr lvl="0" defTabSz="889000">
              <a:lnSpc>
                <a:spcPct val="90000"/>
              </a:lnSpc>
              <a:spcBef>
                <a:spcPct val="0"/>
              </a:spcBef>
              <a:spcAft>
                <a:spcPct val="35000"/>
              </a:spcAft>
            </a:pPr>
            <a:r>
              <a:rPr lang="en-US" sz="2000" dirty="0">
                <a:solidFill>
                  <a:schemeClr val="tx1"/>
                </a:solidFill>
              </a:rPr>
              <a:t>Research Management</a:t>
            </a:r>
            <a:endParaRPr lang="en-MY" sz="2000" dirty="0">
              <a:solidFill>
                <a:schemeClr val="tx1"/>
              </a:solidFill>
            </a:endParaRPr>
          </a:p>
          <a:p>
            <a:pPr lvl="0" defTabSz="889000">
              <a:lnSpc>
                <a:spcPct val="90000"/>
              </a:lnSpc>
              <a:spcBef>
                <a:spcPct val="0"/>
              </a:spcBef>
              <a:spcAft>
                <a:spcPct val="35000"/>
              </a:spcAft>
            </a:pPr>
            <a:r>
              <a:rPr lang="en-US" sz="2000" dirty="0">
                <a:solidFill>
                  <a:schemeClr val="tx1"/>
                </a:solidFill>
              </a:rPr>
              <a:t>Innovation Management</a:t>
            </a:r>
          </a:p>
          <a:p>
            <a:pPr lvl="0" defTabSz="889000">
              <a:lnSpc>
                <a:spcPct val="90000"/>
              </a:lnSpc>
              <a:spcBef>
                <a:spcPct val="0"/>
              </a:spcBef>
              <a:spcAft>
                <a:spcPct val="35000"/>
              </a:spcAft>
            </a:pPr>
            <a:r>
              <a:rPr lang="en-US" sz="2000" dirty="0">
                <a:solidFill>
                  <a:schemeClr val="tx1"/>
                </a:solidFill>
              </a:rPr>
              <a:t>Quality &amp; Risk Management</a:t>
            </a:r>
          </a:p>
          <a:p>
            <a:pPr lvl="0" defTabSz="889000">
              <a:lnSpc>
                <a:spcPct val="90000"/>
              </a:lnSpc>
              <a:spcBef>
                <a:spcPct val="0"/>
              </a:spcBef>
              <a:spcAft>
                <a:spcPct val="35000"/>
              </a:spcAft>
            </a:pPr>
            <a:r>
              <a:rPr lang="en-US" sz="2000" dirty="0">
                <a:solidFill>
                  <a:schemeClr val="tx1"/>
                </a:solidFill>
              </a:rPr>
              <a:t>External Linkages / Alumni Management</a:t>
            </a:r>
          </a:p>
          <a:p>
            <a:pPr lvl="0" defTabSz="889000">
              <a:lnSpc>
                <a:spcPct val="90000"/>
              </a:lnSpc>
              <a:spcBef>
                <a:spcPct val="0"/>
              </a:spcBef>
              <a:spcAft>
                <a:spcPct val="35000"/>
              </a:spcAft>
            </a:pPr>
            <a:r>
              <a:rPr lang="en-US" sz="2000" dirty="0">
                <a:solidFill>
                  <a:schemeClr val="tx1"/>
                </a:solidFill>
              </a:rPr>
              <a:t>Financial Sustainability / Endowment Management</a:t>
            </a:r>
          </a:p>
          <a:p>
            <a:pPr lvl="0" defTabSz="889000">
              <a:lnSpc>
                <a:spcPct val="90000"/>
              </a:lnSpc>
              <a:spcBef>
                <a:spcPct val="0"/>
              </a:spcBef>
              <a:spcAft>
                <a:spcPct val="35000"/>
              </a:spcAft>
            </a:pPr>
            <a:r>
              <a:rPr lang="en-US" sz="2000" dirty="0">
                <a:solidFill>
                  <a:schemeClr val="tx1"/>
                </a:solidFill>
              </a:rPr>
              <a:t>Counselling / student welfare</a:t>
            </a:r>
          </a:p>
          <a:p>
            <a:pPr lvl="0" defTabSz="889000">
              <a:lnSpc>
                <a:spcPct val="90000"/>
              </a:lnSpc>
              <a:spcBef>
                <a:spcPct val="0"/>
              </a:spcBef>
              <a:spcAft>
                <a:spcPct val="35000"/>
              </a:spcAft>
            </a:pPr>
            <a:r>
              <a:rPr lang="en-US" sz="2000" dirty="0">
                <a:solidFill>
                  <a:schemeClr val="tx1"/>
                </a:solidFill>
              </a:rPr>
              <a:t>Strategic Management</a:t>
            </a:r>
          </a:p>
          <a:p>
            <a:pPr lvl="0" defTabSz="889000">
              <a:lnSpc>
                <a:spcPct val="90000"/>
              </a:lnSpc>
              <a:spcBef>
                <a:spcPct val="0"/>
              </a:spcBef>
              <a:spcAft>
                <a:spcPct val="35000"/>
              </a:spcAft>
            </a:pPr>
            <a:r>
              <a:rPr lang="en-US" sz="2000" dirty="0" smtClean="0">
                <a:solidFill>
                  <a:schemeClr val="tx1"/>
                </a:solidFill>
              </a:rPr>
              <a:t>Branding</a:t>
            </a:r>
            <a:endParaRPr lang="en-US" sz="2000" dirty="0">
              <a:solidFill>
                <a:schemeClr val="tx1"/>
              </a:solidFill>
            </a:endParaRPr>
          </a:p>
        </p:txBody>
      </p:sp>
      <p:sp>
        <p:nvSpPr>
          <p:cNvPr id="10" name="Freeform 9"/>
          <p:cNvSpPr/>
          <p:nvPr/>
        </p:nvSpPr>
        <p:spPr>
          <a:xfrm>
            <a:off x="152400" y="1955473"/>
            <a:ext cx="2819400" cy="4117205"/>
          </a:xfrm>
          <a:custGeom>
            <a:avLst/>
            <a:gdLst>
              <a:gd name="connsiteX0" fmla="*/ 0 w 2202417"/>
              <a:gd name="connsiteY0" fmla="*/ 0 h 4195131"/>
              <a:gd name="connsiteX1" fmla="*/ 1284743 w 2202417"/>
              <a:gd name="connsiteY1" fmla="*/ 0 h 4195131"/>
              <a:gd name="connsiteX2" fmla="*/ 1284743 w 2202417"/>
              <a:gd name="connsiteY2" fmla="*/ 0 h 4195131"/>
              <a:gd name="connsiteX3" fmla="*/ 1835348 w 2202417"/>
              <a:gd name="connsiteY3" fmla="*/ 0 h 4195131"/>
              <a:gd name="connsiteX4" fmla="*/ 2202417 w 2202417"/>
              <a:gd name="connsiteY4" fmla="*/ 0 h 4195131"/>
              <a:gd name="connsiteX5" fmla="*/ 2202417 w 2202417"/>
              <a:gd name="connsiteY5" fmla="*/ 2447160 h 4195131"/>
              <a:gd name="connsiteX6" fmla="*/ 2477719 w 2202417"/>
              <a:gd name="connsiteY6" fmla="*/ 2971411 h 4195131"/>
              <a:gd name="connsiteX7" fmla="*/ 2202417 w 2202417"/>
              <a:gd name="connsiteY7" fmla="*/ 3495943 h 4195131"/>
              <a:gd name="connsiteX8" fmla="*/ 2202417 w 2202417"/>
              <a:gd name="connsiteY8" fmla="*/ 4195131 h 4195131"/>
              <a:gd name="connsiteX9" fmla="*/ 1835348 w 2202417"/>
              <a:gd name="connsiteY9" fmla="*/ 4195131 h 4195131"/>
              <a:gd name="connsiteX10" fmla="*/ 1284743 w 2202417"/>
              <a:gd name="connsiteY10" fmla="*/ 4195131 h 4195131"/>
              <a:gd name="connsiteX11" fmla="*/ 1284743 w 2202417"/>
              <a:gd name="connsiteY11" fmla="*/ 4195131 h 4195131"/>
              <a:gd name="connsiteX12" fmla="*/ 0 w 2202417"/>
              <a:gd name="connsiteY12" fmla="*/ 4195131 h 4195131"/>
              <a:gd name="connsiteX13" fmla="*/ 0 w 2202417"/>
              <a:gd name="connsiteY13" fmla="*/ 3495943 h 4195131"/>
              <a:gd name="connsiteX14" fmla="*/ 0 w 2202417"/>
              <a:gd name="connsiteY14" fmla="*/ 2447160 h 4195131"/>
              <a:gd name="connsiteX15" fmla="*/ 0 w 2202417"/>
              <a:gd name="connsiteY15" fmla="*/ 2447160 h 4195131"/>
              <a:gd name="connsiteX16" fmla="*/ 0 w 2202417"/>
              <a:gd name="connsiteY16" fmla="*/ 0 h 419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02417" h="4195131">
                <a:moveTo>
                  <a:pt x="0" y="0"/>
                </a:moveTo>
                <a:lnTo>
                  <a:pt x="1284743" y="0"/>
                </a:lnTo>
                <a:lnTo>
                  <a:pt x="1284743" y="0"/>
                </a:lnTo>
                <a:lnTo>
                  <a:pt x="1835348" y="0"/>
                </a:lnTo>
                <a:lnTo>
                  <a:pt x="2202417" y="0"/>
                </a:lnTo>
                <a:lnTo>
                  <a:pt x="2202417" y="2447160"/>
                </a:lnTo>
                <a:lnTo>
                  <a:pt x="2477719" y="2971411"/>
                </a:lnTo>
                <a:lnTo>
                  <a:pt x="2202417" y="3495943"/>
                </a:lnTo>
                <a:lnTo>
                  <a:pt x="2202417" y="4195131"/>
                </a:lnTo>
                <a:lnTo>
                  <a:pt x="1835348" y="4195131"/>
                </a:lnTo>
                <a:lnTo>
                  <a:pt x="1284743" y="4195131"/>
                </a:lnTo>
                <a:lnTo>
                  <a:pt x="1284743" y="4195131"/>
                </a:lnTo>
                <a:lnTo>
                  <a:pt x="0" y="4195131"/>
                </a:lnTo>
                <a:lnTo>
                  <a:pt x="0" y="3495943"/>
                </a:lnTo>
                <a:lnTo>
                  <a:pt x="0" y="2447160"/>
                </a:lnTo>
                <a:lnTo>
                  <a:pt x="0" y="2447160"/>
                </a:lnTo>
                <a:lnTo>
                  <a:pt x="0" y="0"/>
                </a:lnTo>
                <a:close/>
              </a:path>
            </a:pathLst>
          </a:cu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txBody>
          <a:bodyPr spcFirstLastPara="0" vert="horz" wrap="square" lIns="343207" tIns="63500" rIns="63500" bIns="63500" numCol="1" spcCol="1270" anchor="t" anchorCtr="0">
            <a:noAutofit/>
          </a:bodyPr>
          <a:lstStyle/>
          <a:p>
            <a:pPr lvl="0" algn="l" defTabSz="889000">
              <a:lnSpc>
                <a:spcPct val="90000"/>
              </a:lnSpc>
              <a:spcBef>
                <a:spcPct val="0"/>
              </a:spcBef>
              <a:spcAft>
                <a:spcPct val="35000"/>
              </a:spcAft>
            </a:pPr>
            <a:r>
              <a:rPr lang="en-US" sz="2000" kern="1200" dirty="0" smtClean="0">
                <a:solidFill>
                  <a:schemeClr val="tx1"/>
                </a:solidFill>
              </a:rPr>
              <a:t>HR and Office Administration</a:t>
            </a:r>
            <a:endParaRPr lang="en-MY" sz="2000" kern="1200" dirty="0">
              <a:solidFill>
                <a:schemeClr val="tx1"/>
              </a:solidFill>
            </a:endParaRPr>
          </a:p>
          <a:p>
            <a:pPr lvl="0" algn="l" defTabSz="889000">
              <a:lnSpc>
                <a:spcPct val="90000"/>
              </a:lnSpc>
              <a:spcBef>
                <a:spcPct val="0"/>
              </a:spcBef>
              <a:spcAft>
                <a:spcPct val="35000"/>
              </a:spcAft>
            </a:pPr>
            <a:r>
              <a:rPr lang="en-US" sz="2000" kern="1200" dirty="0" smtClean="0">
                <a:solidFill>
                  <a:schemeClr val="tx1"/>
                </a:solidFill>
              </a:rPr>
              <a:t>Academic Administration</a:t>
            </a:r>
          </a:p>
          <a:p>
            <a:pPr lvl="0" algn="l" defTabSz="889000">
              <a:lnSpc>
                <a:spcPct val="90000"/>
              </a:lnSpc>
              <a:spcBef>
                <a:spcPct val="0"/>
              </a:spcBef>
              <a:spcAft>
                <a:spcPct val="35000"/>
              </a:spcAft>
            </a:pPr>
            <a:r>
              <a:rPr lang="en-US" sz="2000" kern="1200" dirty="0" smtClean="0">
                <a:solidFill>
                  <a:schemeClr val="tx1"/>
                </a:solidFill>
              </a:rPr>
              <a:t>Student Management </a:t>
            </a:r>
          </a:p>
          <a:p>
            <a:pPr lvl="0" algn="l" defTabSz="889000">
              <a:lnSpc>
                <a:spcPct val="90000"/>
              </a:lnSpc>
              <a:spcBef>
                <a:spcPct val="0"/>
              </a:spcBef>
              <a:spcAft>
                <a:spcPct val="35000"/>
              </a:spcAft>
            </a:pPr>
            <a:r>
              <a:rPr lang="en-US" sz="2000" kern="1200" dirty="0" smtClean="0">
                <a:solidFill>
                  <a:schemeClr val="tx1"/>
                </a:solidFill>
              </a:rPr>
              <a:t>Facility Management</a:t>
            </a:r>
          </a:p>
          <a:p>
            <a:pPr lvl="0" algn="l" defTabSz="889000">
              <a:lnSpc>
                <a:spcPct val="90000"/>
              </a:lnSpc>
              <a:spcBef>
                <a:spcPct val="0"/>
              </a:spcBef>
              <a:spcAft>
                <a:spcPct val="35000"/>
              </a:spcAft>
            </a:pPr>
            <a:r>
              <a:rPr lang="en-US" sz="2000" kern="1200" dirty="0" smtClean="0">
                <a:solidFill>
                  <a:schemeClr val="tx1"/>
                </a:solidFill>
              </a:rPr>
              <a:t>ICT Management</a:t>
            </a:r>
          </a:p>
          <a:p>
            <a:pPr lvl="0" algn="l" defTabSz="889000">
              <a:lnSpc>
                <a:spcPct val="90000"/>
              </a:lnSpc>
              <a:spcBef>
                <a:spcPct val="0"/>
              </a:spcBef>
              <a:spcAft>
                <a:spcPct val="35000"/>
              </a:spcAft>
            </a:pPr>
            <a:r>
              <a:rPr lang="en-US" sz="2000" kern="1200" dirty="0" smtClean="0">
                <a:solidFill>
                  <a:schemeClr val="tx1"/>
                </a:solidFill>
              </a:rPr>
              <a:t>Financial Management</a:t>
            </a:r>
          </a:p>
        </p:txBody>
      </p:sp>
    </p:spTree>
    <p:extLst>
      <p:ext uri="{BB962C8B-B14F-4D97-AF65-F5344CB8AC3E}">
        <p14:creationId xmlns:p14="http://schemas.microsoft.com/office/powerpoint/2010/main" val="48545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5" grpId="0" animBg="1"/>
      <p:bldP spid="16"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170217" y="5485416"/>
            <a:ext cx="2834640" cy="304800"/>
          </a:xfrm>
          <a:prstGeom prst="ellipse">
            <a:avLst/>
          </a:prstGeom>
          <a:solidFill>
            <a:schemeClr val="accent1">
              <a:lumMod val="50000"/>
              <a:alpha val="68000"/>
            </a:schemeClr>
          </a:solidFill>
          <a:ln w="34925">
            <a:headEnd type="oval" w="med" len="med"/>
            <a:tailEnd type="triangle" w="med" len="med"/>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itle 1"/>
          <p:cNvSpPr>
            <a:spLocks noGrp="1"/>
          </p:cNvSpPr>
          <p:nvPr>
            <p:ph type="title"/>
          </p:nvPr>
        </p:nvSpPr>
        <p:spPr>
          <a:xfrm>
            <a:off x="1371600" y="228600"/>
            <a:ext cx="8229600" cy="715962"/>
          </a:xfrm>
        </p:spPr>
        <p:txBody>
          <a:bodyPr>
            <a:normAutofit/>
          </a:bodyPr>
          <a:lstStyle/>
          <a:p>
            <a:r>
              <a:rPr lang="en-US" b="1" dirty="0" smtClean="0"/>
              <a:t>Current UTM PPPs Landscape </a:t>
            </a:r>
            <a:endParaRPr lang="en-US" b="1" dirty="0"/>
          </a:p>
        </p:txBody>
      </p:sp>
      <p:cxnSp>
        <p:nvCxnSpPr>
          <p:cNvPr id="29" name="Elbow Connector 28"/>
          <p:cNvCxnSpPr>
            <a:stCxn id="5" idx="2"/>
            <a:endCxn id="30" idx="3"/>
          </p:cNvCxnSpPr>
          <p:nvPr/>
        </p:nvCxnSpPr>
        <p:spPr>
          <a:xfrm rot="10800000">
            <a:off x="2208067" y="4394412"/>
            <a:ext cx="1962151" cy="1243404"/>
          </a:xfrm>
          <a:prstGeom prst="bentConnector3">
            <a:avLst/>
          </a:prstGeom>
          <a:ln w="28575">
            <a:solidFill>
              <a:srgbClr val="002060"/>
            </a:solidFill>
            <a:bevel/>
            <a:headEnd type="oval"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79865" y="3978913"/>
            <a:ext cx="1728201"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a:ln/>
                <a:solidFill>
                  <a:schemeClr val="bg2">
                    <a:lumMod val="10000"/>
                  </a:schemeClr>
                </a:solidFill>
              </a:rPr>
              <a:t>97.7%  </a:t>
            </a:r>
          </a:p>
          <a:p>
            <a:pPr algn="ctr"/>
            <a:r>
              <a:rPr lang="en-US" sz="2400" b="1" dirty="0">
                <a:ln/>
                <a:solidFill>
                  <a:schemeClr val="bg2">
                    <a:lumMod val="10000"/>
                  </a:schemeClr>
                </a:solidFill>
              </a:rPr>
              <a:t>Permanent</a:t>
            </a:r>
          </a:p>
        </p:txBody>
      </p:sp>
      <p:cxnSp>
        <p:nvCxnSpPr>
          <p:cNvPr id="35" name="Elbow Connector 34"/>
          <p:cNvCxnSpPr>
            <a:stCxn id="50" idx="1"/>
            <a:endCxn id="36" idx="3"/>
          </p:cNvCxnSpPr>
          <p:nvPr/>
        </p:nvCxnSpPr>
        <p:spPr>
          <a:xfrm rot="10800000">
            <a:off x="3179618" y="3102493"/>
            <a:ext cx="1596865" cy="2027843"/>
          </a:xfrm>
          <a:prstGeom prst="bentConnector3">
            <a:avLst>
              <a:gd name="adj1" fmla="val 50000"/>
            </a:avLst>
          </a:prstGeom>
          <a:ln w="28575">
            <a:solidFill>
              <a:srgbClr val="002060"/>
            </a:solidFill>
            <a:bevel/>
            <a:headEnd type="oval"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04800" y="2502327"/>
            <a:ext cx="2874817"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285750" indent="-285750">
              <a:buFont typeface="Wingdings" panose="05000000000000000000" pitchFamily="2" charset="2"/>
              <a:buChar char="Ø"/>
            </a:pPr>
            <a:r>
              <a:rPr lang="en-US" sz="2400" b="1" dirty="0">
                <a:ln/>
                <a:solidFill>
                  <a:schemeClr val="bg2">
                    <a:lumMod val="10000"/>
                  </a:schemeClr>
                </a:solidFill>
              </a:rPr>
              <a:t>JB Campus – 80%</a:t>
            </a:r>
          </a:p>
          <a:p>
            <a:pPr marL="285750" indent="-285750">
              <a:buFont typeface="Wingdings" panose="05000000000000000000" pitchFamily="2" charset="2"/>
              <a:buChar char="Ø"/>
            </a:pPr>
            <a:r>
              <a:rPr lang="en-US" sz="2400" b="1" dirty="0">
                <a:ln/>
                <a:solidFill>
                  <a:schemeClr val="bg2">
                    <a:lumMod val="10000"/>
                  </a:schemeClr>
                </a:solidFill>
              </a:rPr>
              <a:t>KL Campus – 18</a:t>
            </a:r>
            <a:r>
              <a:rPr lang="en-US" sz="2400" b="1" dirty="0" smtClean="0">
                <a:ln/>
                <a:solidFill>
                  <a:schemeClr val="bg2">
                    <a:lumMod val="10000"/>
                  </a:schemeClr>
                </a:solidFill>
              </a:rPr>
              <a:t>%</a:t>
            </a:r>
          </a:p>
          <a:p>
            <a:pPr marL="285750" indent="-285750">
              <a:buFont typeface="Wingdings" panose="05000000000000000000" pitchFamily="2" charset="2"/>
              <a:buChar char="Ø"/>
            </a:pPr>
            <a:r>
              <a:rPr lang="en-US" sz="2400" b="1" dirty="0" err="1" smtClean="0">
                <a:ln/>
                <a:solidFill>
                  <a:schemeClr val="bg2">
                    <a:lumMod val="10000"/>
                  </a:schemeClr>
                </a:solidFill>
              </a:rPr>
              <a:t>Pagoh</a:t>
            </a:r>
            <a:r>
              <a:rPr lang="en-US" sz="2400" b="1" dirty="0" smtClean="0">
                <a:ln/>
                <a:solidFill>
                  <a:schemeClr val="bg2">
                    <a:lumMod val="10000"/>
                  </a:schemeClr>
                </a:solidFill>
              </a:rPr>
              <a:t> </a:t>
            </a:r>
            <a:r>
              <a:rPr lang="en-US" sz="2400" b="1" dirty="0">
                <a:ln/>
                <a:solidFill>
                  <a:schemeClr val="bg2">
                    <a:lumMod val="10000"/>
                  </a:schemeClr>
                </a:solidFill>
              </a:rPr>
              <a:t>– 2%</a:t>
            </a:r>
          </a:p>
        </p:txBody>
      </p:sp>
      <p:cxnSp>
        <p:nvCxnSpPr>
          <p:cNvPr id="44" name="Elbow Connector 43"/>
          <p:cNvCxnSpPr>
            <a:endCxn id="45" idx="3"/>
          </p:cNvCxnSpPr>
          <p:nvPr/>
        </p:nvCxnSpPr>
        <p:spPr>
          <a:xfrm rot="16200000" flipV="1">
            <a:off x="3120380" y="2319056"/>
            <a:ext cx="2761575" cy="1389136"/>
          </a:xfrm>
          <a:prstGeom prst="bentConnector2">
            <a:avLst/>
          </a:prstGeom>
          <a:ln w="28575">
            <a:solidFill>
              <a:srgbClr val="002060"/>
            </a:solidFill>
            <a:bevel/>
            <a:headEnd type="oval"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619250" y="1402003"/>
            <a:ext cx="2187349"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dirty="0">
                <a:ln/>
                <a:solidFill>
                  <a:schemeClr val="bg2">
                    <a:lumMod val="10000"/>
                  </a:schemeClr>
                </a:solidFill>
              </a:rPr>
              <a:t>17 Schemes</a:t>
            </a:r>
          </a:p>
        </p:txBody>
      </p:sp>
      <p:sp>
        <p:nvSpPr>
          <p:cNvPr id="48" name="Rectangle 47"/>
          <p:cNvSpPr/>
          <p:nvPr/>
        </p:nvSpPr>
        <p:spPr>
          <a:xfrm>
            <a:off x="4861669" y="5790216"/>
            <a:ext cx="1823149" cy="923330"/>
          </a:xfrm>
          <a:prstGeom prst="rect">
            <a:avLst/>
          </a:prstGeom>
          <a:noFill/>
        </p:spPr>
        <p:txBody>
          <a:bodyPr wrap="square" lIns="91440" tIns="45720" rIns="91440" bIns="45720">
            <a:spAutoFit/>
          </a:bodyPr>
          <a:lstStyle/>
          <a:p>
            <a:pPr algn="ctr"/>
            <a:r>
              <a:rPr lang="en-US" sz="5400" b="1" dirty="0">
                <a:ln w="12700">
                  <a:solidFill>
                    <a:schemeClr val="bg1"/>
                  </a:solidFill>
                  <a:prstDash val="solid"/>
                </a:ln>
                <a:solidFill>
                  <a:srgbClr val="C00000"/>
                </a:solidFill>
                <a:effectLst>
                  <a:outerShdw dist="38100" dir="2640000" algn="bl" rotWithShape="0">
                    <a:schemeClr val="accent1"/>
                  </a:outerShdw>
                </a:effectLst>
              </a:rPr>
              <a:t>3264</a:t>
            </a:r>
          </a:p>
        </p:txBody>
      </p:sp>
      <p:pic>
        <p:nvPicPr>
          <p:cNvPr id="50" name="Picture 49"/>
          <p:cNvPicPr>
            <a:picLocks noChangeAspect="1"/>
          </p:cNvPicPr>
          <p:nvPr/>
        </p:nvPicPr>
        <p:blipFill>
          <a:blip r:embed="rId2"/>
          <a:stretch>
            <a:fillRect/>
          </a:stretch>
        </p:blipFill>
        <p:spPr>
          <a:xfrm>
            <a:off x="4776482" y="4556219"/>
            <a:ext cx="1622106" cy="1148232"/>
          </a:xfrm>
          <a:prstGeom prst="rect">
            <a:avLst/>
          </a:prstGeom>
          <a:ln>
            <a:noFill/>
            <a:headEnd type="oval" w="med" len="med"/>
            <a:tailEnd type="triangle" w="med" len="med"/>
          </a:ln>
        </p:spPr>
      </p:pic>
      <p:cxnSp>
        <p:nvCxnSpPr>
          <p:cNvPr id="53" name="Elbow Connector 52"/>
          <p:cNvCxnSpPr>
            <a:stCxn id="5" idx="6"/>
            <a:endCxn id="54" idx="1"/>
          </p:cNvCxnSpPr>
          <p:nvPr/>
        </p:nvCxnSpPr>
        <p:spPr>
          <a:xfrm flipV="1">
            <a:off x="7004857" y="5054606"/>
            <a:ext cx="1453343" cy="583210"/>
          </a:xfrm>
          <a:prstGeom prst="bentConnector3">
            <a:avLst>
              <a:gd name="adj1" fmla="val 50000"/>
            </a:avLst>
          </a:prstGeom>
          <a:ln w="28575">
            <a:solidFill>
              <a:srgbClr val="002060"/>
            </a:solidFill>
            <a:bevel/>
            <a:headEnd type="oval"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8458200" y="4085110"/>
            <a:ext cx="3581400" cy="193899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dirty="0">
                <a:ln/>
                <a:solidFill>
                  <a:schemeClr val="bg2">
                    <a:lumMod val="10000"/>
                  </a:schemeClr>
                </a:solidFill>
              </a:rPr>
              <a:t>Classification</a:t>
            </a:r>
          </a:p>
          <a:p>
            <a:pPr marL="171450" indent="-114300">
              <a:buFont typeface="Wingdings" panose="05000000000000000000" pitchFamily="2" charset="2"/>
              <a:buChar char="Ø"/>
              <a:defRPr/>
            </a:pPr>
            <a:r>
              <a:rPr lang="en-US" sz="2400" b="1" dirty="0">
                <a:ln/>
                <a:solidFill>
                  <a:schemeClr val="bg2">
                    <a:lumMod val="10000"/>
                  </a:schemeClr>
                </a:solidFill>
              </a:rPr>
              <a:t>Non - Technical </a:t>
            </a:r>
          </a:p>
          <a:p>
            <a:pPr marL="171450" indent="-114300">
              <a:defRPr/>
            </a:pPr>
            <a:r>
              <a:rPr lang="en-US" sz="2400" b="1" dirty="0">
                <a:ln/>
                <a:solidFill>
                  <a:schemeClr val="bg2">
                    <a:lumMod val="10000"/>
                  </a:schemeClr>
                </a:solidFill>
              </a:rPr>
              <a:t>   (</a:t>
            </a:r>
            <a:r>
              <a:rPr lang="en-MY" sz="2400" b="1" dirty="0">
                <a:solidFill>
                  <a:schemeClr val="bg2">
                    <a:lumMod val="10000"/>
                  </a:schemeClr>
                </a:solidFill>
              </a:rPr>
              <a:t>E, G, H, KP, L, N, W, S)</a:t>
            </a:r>
            <a:endParaRPr lang="en-US" sz="2400" b="1" dirty="0">
              <a:ln/>
              <a:solidFill>
                <a:schemeClr val="bg2">
                  <a:lumMod val="10000"/>
                </a:schemeClr>
              </a:solidFill>
            </a:endParaRPr>
          </a:p>
          <a:p>
            <a:pPr marL="171450" indent="-114300">
              <a:buFont typeface="Wingdings" panose="05000000000000000000" pitchFamily="2" charset="2"/>
              <a:buChar char="Ø"/>
            </a:pPr>
            <a:r>
              <a:rPr lang="en-US" sz="2400" b="1" dirty="0" smtClean="0">
                <a:ln/>
                <a:solidFill>
                  <a:schemeClr val="bg2">
                    <a:lumMod val="10000"/>
                  </a:schemeClr>
                </a:solidFill>
              </a:rPr>
              <a:t>Technical (specialized)</a:t>
            </a:r>
            <a:endParaRPr lang="en-US" sz="2400" b="1" dirty="0">
              <a:ln/>
              <a:solidFill>
                <a:schemeClr val="bg2">
                  <a:lumMod val="10000"/>
                </a:schemeClr>
              </a:solidFill>
            </a:endParaRPr>
          </a:p>
          <a:p>
            <a:pPr marL="171450" indent="-114300"/>
            <a:r>
              <a:rPr lang="en-US" sz="2400" b="1" dirty="0">
                <a:ln/>
                <a:solidFill>
                  <a:schemeClr val="bg2">
                    <a:lumMod val="10000"/>
                  </a:schemeClr>
                </a:solidFill>
              </a:rPr>
              <a:t>    (</a:t>
            </a:r>
            <a:r>
              <a:rPr lang="pl-PL" sz="2400" b="1" dirty="0">
                <a:ln/>
                <a:solidFill>
                  <a:schemeClr val="bg2">
                    <a:lumMod val="10000"/>
                  </a:schemeClr>
                </a:solidFill>
              </a:rPr>
              <a:t>B</a:t>
            </a:r>
            <a:r>
              <a:rPr lang="en-US" sz="2400" b="1" dirty="0">
                <a:ln/>
                <a:solidFill>
                  <a:schemeClr val="bg2">
                    <a:lumMod val="10000"/>
                  </a:schemeClr>
                </a:solidFill>
              </a:rPr>
              <a:t>, </a:t>
            </a:r>
            <a:r>
              <a:rPr lang="pl-PL" sz="2400" b="1" dirty="0">
                <a:ln/>
                <a:solidFill>
                  <a:schemeClr val="bg2">
                    <a:lumMod val="10000"/>
                  </a:schemeClr>
                </a:solidFill>
              </a:rPr>
              <a:t>C</a:t>
            </a:r>
            <a:r>
              <a:rPr lang="en-US" sz="2400" b="1" dirty="0">
                <a:ln/>
                <a:solidFill>
                  <a:schemeClr val="bg2">
                    <a:lumMod val="10000"/>
                  </a:schemeClr>
                </a:solidFill>
              </a:rPr>
              <a:t>, </a:t>
            </a:r>
            <a:r>
              <a:rPr lang="pl-PL" sz="2400" b="1" dirty="0">
                <a:ln/>
                <a:solidFill>
                  <a:schemeClr val="bg2">
                    <a:lumMod val="10000"/>
                  </a:schemeClr>
                </a:solidFill>
              </a:rPr>
              <a:t>DV</a:t>
            </a:r>
            <a:r>
              <a:rPr lang="en-US" sz="2400" b="1" dirty="0">
                <a:ln/>
                <a:solidFill>
                  <a:schemeClr val="bg2">
                    <a:lumMod val="10000"/>
                  </a:schemeClr>
                </a:solidFill>
              </a:rPr>
              <a:t>, </a:t>
            </a:r>
            <a:r>
              <a:rPr lang="pl-PL" sz="2400" b="1" dirty="0">
                <a:ln/>
                <a:solidFill>
                  <a:schemeClr val="bg2">
                    <a:lumMod val="10000"/>
                  </a:schemeClr>
                </a:solidFill>
              </a:rPr>
              <a:t>F</a:t>
            </a:r>
            <a:r>
              <a:rPr lang="en-US" sz="2400" b="1" dirty="0">
                <a:ln/>
                <a:solidFill>
                  <a:schemeClr val="bg2">
                    <a:lumMod val="10000"/>
                  </a:schemeClr>
                </a:solidFill>
              </a:rPr>
              <a:t>, </a:t>
            </a:r>
            <a:r>
              <a:rPr lang="pl-PL" sz="2400" b="1" dirty="0">
                <a:ln/>
                <a:solidFill>
                  <a:schemeClr val="bg2">
                    <a:lumMod val="10000"/>
                  </a:schemeClr>
                </a:solidFill>
              </a:rPr>
              <a:t>J</a:t>
            </a:r>
            <a:r>
              <a:rPr lang="en-US" sz="2400" b="1" dirty="0">
                <a:ln/>
                <a:solidFill>
                  <a:schemeClr val="bg2">
                    <a:lumMod val="10000"/>
                  </a:schemeClr>
                </a:solidFill>
              </a:rPr>
              <a:t>, </a:t>
            </a:r>
            <a:r>
              <a:rPr lang="pl-PL" sz="2400" b="1" dirty="0">
                <a:ln/>
                <a:solidFill>
                  <a:schemeClr val="bg2">
                    <a:lumMod val="10000"/>
                  </a:schemeClr>
                </a:solidFill>
              </a:rPr>
              <a:t>Q</a:t>
            </a:r>
            <a:r>
              <a:rPr lang="en-US" sz="2400" b="1" dirty="0">
                <a:ln/>
                <a:solidFill>
                  <a:schemeClr val="bg2">
                    <a:lumMod val="10000"/>
                  </a:schemeClr>
                </a:solidFill>
              </a:rPr>
              <a:t>, </a:t>
            </a:r>
            <a:r>
              <a:rPr lang="pl-PL" sz="2400" b="1" dirty="0">
                <a:ln/>
                <a:solidFill>
                  <a:schemeClr val="bg2">
                    <a:lumMod val="10000"/>
                  </a:schemeClr>
                </a:solidFill>
              </a:rPr>
              <a:t>U</a:t>
            </a:r>
            <a:r>
              <a:rPr lang="en-US" sz="2400" b="1" dirty="0" smtClean="0">
                <a:ln/>
                <a:solidFill>
                  <a:schemeClr val="bg2">
                    <a:lumMod val="10000"/>
                  </a:schemeClr>
                </a:solidFill>
              </a:rPr>
              <a:t>)</a:t>
            </a:r>
            <a:endParaRPr lang="en-US" sz="2400" b="1" dirty="0">
              <a:ln/>
              <a:solidFill>
                <a:schemeClr val="bg2">
                  <a:lumMod val="10000"/>
                </a:schemeClr>
              </a:solidFill>
            </a:endParaRPr>
          </a:p>
        </p:txBody>
      </p:sp>
      <p:cxnSp>
        <p:nvCxnSpPr>
          <p:cNvPr id="61" name="Elbow Connector 60"/>
          <p:cNvCxnSpPr>
            <a:stCxn id="50" idx="3"/>
            <a:endCxn id="62" idx="1"/>
          </p:cNvCxnSpPr>
          <p:nvPr/>
        </p:nvCxnSpPr>
        <p:spPr>
          <a:xfrm flipV="1">
            <a:off x="6398588" y="3249451"/>
            <a:ext cx="1546993" cy="1880884"/>
          </a:xfrm>
          <a:prstGeom prst="bentConnector3">
            <a:avLst>
              <a:gd name="adj1" fmla="val 50000"/>
            </a:avLst>
          </a:prstGeom>
          <a:ln w="28575">
            <a:solidFill>
              <a:srgbClr val="002060"/>
            </a:solidFill>
            <a:bevel/>
            <a:headEnd type="oval"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7945581" y="2649286"/>
            <a:ext cx="3332017"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285750" indent="-285750">
              <a:buFont typeface="Wingdings" panose="05000000000000000000" pitchFamily="2" charset="2"/>
              <a:buChar char="Ø"/>
            </a:pPr>
            <a:r>
              <a:rPr lang="en-US" sz="2400" b="1" dirty="0">
                <a:ln/>
                <a:solidFill>
                  <a:schemeClr val="bg2">
                    <a:lumMod val="10000"/>
                  </a:schemeClr>
                </a:solidFill>
              </a:rPr>
              <a:t>P&amp;P – 16%</a:t>
            </a:r>
          </a:p>
          <a:p>
            <a:pPr marL="285750" indent="-285750">
              <a:buFont typeface="Wingdings" panose="05000000000000000000" pitchFamily="2" charset="2"/>
              <a:buChar char="Ø"/>
            </a:pPr>
            <a:r>
              <a:rPr lang="en-US" sz="2400" b="1" dirty="0" err="1">
                <a:ln/>
                <a:solidFill>
                  <a:schemeClr val="bg2">
                    <a:lumMod val="10000"/>
                  </a:schemeClr>
                </a:solidFill>
              </a:rPr>
              <a:t>Pelaksana</a:t>
            </a:r>
            <a:r>
              <a:rPr lang="en-US" sz="2400" b="1" dirty="0">
                <a:ln/>
                <a:solidFill>
                  <a:schemeClr val="bg2">
                    <a:lumMod val="10000"/>
                  </a:schemeClr>
                </a:solidFill>
              </a:rPr>
              <a:t> – 84%</a:t>
            </a:r>
          </a:p>
          <a:p>
            <a:r>
              <a:rPr lang="en-US" sz="2400" b="1" dirty="0">
                <a:ln/>
                <a:solidFill>
                  <a:schemeClr val="bg2">
                    <a:lumMod val="10000"/>
                  </a:schemeClr>
                </a:solidFill>
              </a:rPr>
              <a:t>     Ratio 1 : 5.3</a:t>
            </a:r>
          </a:p>
        </p:txBody>
      </p:sp>
      <p:cxnSp>
        <p:nvCxnSpPr>
          <p:cNvPr id="71" name="Elbow Connector 70"/>
          <p:cNvCxnSpPr>
            <a:endCxn id="73" idx="1"/>
          </p:cNvCxnSpPr>
          <p:nvPr/>
        </p:nvCxnSpPr>
        <p:spPr>
          <a:xfrm rot="5400000" flipH="1" flipV="1">
            <a:off x="4999022" y="2221350"/>
            <a:ext cx="2761575" cy="1584549"/>
          </a:xfrm>
          <a:prstGeom prst="bentConnector2">
            <a:avLst/>
          </a:prstGeom>
          <a:ln w="28575">
            <a:solidFill>
              <a:srgbClr val="002060"/>
            </a:solidFill>
            <a:bevel/>
            <a:headEnd type="oval"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7172084" y="1032671"/>
            <a:ext cx="5019916"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dirty="0">
                <a:ln/>
                <a:solidFill>
                  <a:schemeClr val="bg2">
                    <a:lumMod val="10000"/>
                  </a:schemeClr>
                </a:solidFill>
              </a:rPr>
              <a:t>Groupings (</a:t>
            </a:r>
            <a:r>
              <a:rPr lang="en-US" sz="2400" b="1" dirty="0" err="1">
                <a:ln/>
                <a:solidFill>
                  <a:schemeClr val="bg2">
                    <a:lumMod val="10000"/>
                  </a:schemeClr>
                </a:solidFill>
              </a:rPr>
              <a:t>kumpulan</a:t>
            </a:r>
            <a:r>
              <a:rPr lang="en-US" sz="2400" b="1" dirty="0">
                <a:ln/>
                <a:solidFill>
                  <a:schemeClr val="bg2">
                    <a:lumMod val="10000"/>
                  </a:schemeClr>
                </a:solidFill>
              </a:rPr>
              <a:t>)</a:t>
            </a:r>
          </a:p>
          <a:p>
            <a:pPr marL="285750" indent="-285750">
              <a:buFont typeface="Wingdings" panose="05000000000000000000" pitchFamily="2" charset="2"/>
              <a:buChar char="Ø"/>
            </a:pPr>
            <a:r>
              <a:rPr lang="en-US" sz="2400" b="1" dirty="0" err="1">
                <a:ln/>
                <a:solidFill>
                  <a:schemeClr val="bg2">
                    <a:lumMod val="10000"/>
                  </a:schemeClr>
                </a:solidFill>
              </a:rPr>
              <a:t>Pengurusan</a:t>
            </a:r>
            <a:r>
              <a:rPr lang="en-US" sz="2400" b="1" dirty="0">
                <a:ln/>
                <a:solidFill>
                  <a:schemeClr val="bg2">
                    <a:lumMod val="10000"/>
                  </a:schemeClr>
                </a:solidFill>
              </a:rPr>
              <a:t> &amp; </a:t>
            </a:r>
            <a:r>
              <a:rPr lang="en-US" sz="2400" b="1" dirty="0" err="1">
                <a:ln/>
                <a:solidFill>
                  <a:schemeClr val="bg2">
                    <a:lumMod val="10000"/>
                  </a:schemeClr>
                </a:solidFill>
              </a:rPr>
              <a:t>Profesional</a:t>
            </a:r>
            <a:r>
              <a:rPr lang="en-US" sz="2400" b="1" dirty="0">
                <a:ln/>
                <a:solidFill>
                  <a:schemeClr val="bg2">
                    <a:lumMod val="10000"/>
                  </a:schemeClr>
                </a:solidFill>
              </a:rPr>
              <a:t> (41- 54)</a:t>
            </a:r>
          </a:p>
          <a:p>
            <a:pPr marL="285750" indent="-285750">
              <a:buFont typeface="Wingdings" panose="05000000000000000000" pitchFamily="2" charset="2"/>
              <a:buChar char="Ø"/>
            </a:pPr>
            <a:r>
              <a:rPr lang="en-US" sz="2400" b="1" dirty="0" err="1">
                <a:ln/>
                <a:solidFill>
                  <a:schemeClr val="bg2">
                    <a:lumMod val="10000"/>
                  </a:schemeClr>
                </a:solidFill>
              </a:rPr>
              <a:t>Pelaksana</a:t>
            </a:r>
            <a:r>
              <a:rPr lang="en-US" sz="2400" b="1" dirty="0">
                <a:ln/>
                <a:solidFill>
                  <a:schemeClr val="bg2">
                    <a:lumMod val="10000"/>
                  </a:schemeClr>
                </a:solidFill>
              </a:rPr>
              <a:t> (1-40)</a:t>
            </a:r>
          </a:p>
        </p:txBody>
      </p:sp>
    </p:spTree>
    <p:extLst>
      <p:ext uri="{BB962C8B-B14F-4D97-AF65-F5344CB8AC3E}">
        <p14:creationId xmlns:p14="http://schemas.microsoft.com/office/powerpoint/2010/main" val="1911434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94446626"/>
              </p:ext>
            </p:extLst>
          </p:nvPr>
        </p:nvGraphicFramePr>
        <p:xfrm>
          <a:off x="990600" y="1143000"/>
          <a:ext cx="9982203" cy="5205569"/>
        </p:xfrm>
        <a:graphic>
          <a:graphicData uri="http://schemas.openxmlformats.org/drawingml/2006/table">
            <a:tbl>
              <a:tblPr firstRow="1" lastRow="1" bandRow="1">
                <a:tableStyleId>{BC89EF96-8CEA-46FF-86C4-4CE0E7609802}</a:tableStyleId>
              </a:tblPr>
              <a:tblGrid>
                <a:gridCol w="1426029">
                  <a:extLst>
                    <a:ext uri="{9D8B030D-6E8A-4147-A177-3AD203B41FA5}">
                      <a16:colId xmlns="" xmlns:a16="http://schemas.microsoft.com/office/drawing/2014/main" val="20000"/>
                    </a:ext>
                  </a:extLst>
                </a:gridCol>
                <a:gridCol w="1426029">
                  <a:extLst>
                    <a:ext uri="{9D8B030D-6E8A-4147-A177-3AD203B41FA5}">
                      <a16:colId xmlns="" xmlns:a16="http://schemas.microsoft.com/office/drawing/2014/main" val="20001"/>
                    </a:ext>
                  </a:extLst>
                </a:gridCol>
                <a:gridCol w="1426029">
                  <a:extLst>
                    <a:ext uri="{9D8B030D-6E8A-4147-A177-3AD203B41FA5}">
                      <a16:colId xmlns="" xmlns:a16="http://schemas.microsoft.com/office/drawing/2014/main" val="20002"/>
                    </a:ext>
                  </a:extLst>
                </a:gridCol>
                <a:gridCol w="1426029">
                  <a:extLst>
                    <a:ext uri="{9D8B030D-6E8A-4147-A177-3AD203B41FA5}">
                      <a16:colId xmlns="" xmlns:a16="http://schemas.microsoft.com/office/drawing/2014/main" val="20003"/>
                    </a:ext>
                  </a:extLst>
                </a:gridCol>
                <a:gridCol w="1426029">
                  <a:extLst>
                    <a:ext uri="{9D8B030D-6E8A-4147-A177-3AD203B41FA5}">
                      <a16:colId xmlns="" xmlns:a16="http://schemas.microsoft.com/office/drawing/2014/main" val="20004"/>
                    </a:ext>
                  </a:extLst>
                </a:gridCol>
                <a:gridCol w="1426029">
                  <a:extLst>
                    <a:ext uri="{9D8B030D-6E8A-4147-A177-3AD203B41FA5}">
                      <a16:colId xmlns="" xmlns:a16="http://schemas.microsoft.com/office/drawing/2014/main" val="20005"/>
                    </a:ext>
                  </a:extLst>
                </a:gridCol>
                <a:gridCol w="1426029">
                  <a:extLst>
                    <a:ext uri="{9D8B030D-6E8A-4147-A177-3AD203B41FA5}">
                      <a16:colId xmlns="" xmlns:a16="http://schemas.microsoft.com/office/drawing/2014/main" val="20006"/>
                    </a:ext>
                  </a:extLst>
                </a:gridCol>
              </a:tblGrid>
              <a:tr h="244064">
                <a:tc>
                  <a:txBody>
                    <a:bodyPr/>
                    <a:lstStyle/>
                    <a:p>
                      <a:pPr algn="ctr" fontAlgn="t"/>
                      <a:r>
                        <a:rPr lang="en-MY" sz="1500" b="0" i="0" u="none" strike="noStrike" dirty="0" smtClean="0">
                          <a:solidFill>
                            <a:srgbClr val="000000"/>
                          </a:solidFill>
                          <a:effectLst/>
                          <a:latin typeface="+mn-lt"/>
                        </a:rPr>
                        <a:t>Campus</a:t>
                      </a:r>
                      <a:endParaRPr lang="en-MY" sz="1500" b="0" i="0" u="none" strike="noStrike" dirty="0">
                        <a:solidFill>
                          <a:srgbClr val="000000"/>
                        </a:solidFill>
                        <a:effectLst/>
                        <a:latin typeface="+mn-lt"/>
                      </a:endParaRPr>
                    </a:p>
                  </a:txBody>
                  <a:tcPr marL="9525" marR="9525" marT="9525" marB="0"/>
                </a:tc>
                <a:tc gridSpan="2">
                  <a:txBody>
                    <a:bodyPr/>
                    <a:lstStyle/>
                    <a:p>
                      <a:pPr algn="ctr" fontAlgn="t"/>
                      <a:r>
                        <a:rPr lang="en-MY" sz="1500" u="none" strike="noStrike" dirty="0">
                          <a:effectLst/>
                          <a:latin typeface="+mn-lt"/>
                        </a:rPr>
                        <a:t>JOHOR BAHRU</a:t>
                      </a:r>
                      <a:endParaRPr lang="en-MY" sz="1500" b="0" i="0" u="none" strike="noStrike" dirty="0">
                        <a:solidFill>
                          <a:srgbClr val="000000"/>
                        </a:solidFill>
                        <a:effectLst/>
                        <a:latin typeface="+mn-lt"/>
                      </a:endParaRPr>
                    </a:p>
                  </a:txBody>
                  <a:tcPr marL="9525" marR="9525" marT="9525" marB="0"/>
                </a:tc>
                <a:tc hMerge="1">
                  <a:txBody>
                    <a:bodyPr/>
                    <a:lstStyle/>
                    <a:p>
                      <a:pPr algn="ctr" fontAlgn="t"/>
                      <a:endParaRPr lang="en-MY" sz="1400" b="0" i="0" u="none" strike="noStrike" dirty="0">
                        <a:solidFill>
                          <a:srgbClr val="000000"/>
                        </a:solidFill>
                        <a:effectLst/>
                        <a:latin typeface="Calibri"/>
                      </a:endParaRPr>
                    </a:p>
                  </a:txBody>
                  <a:tcPr marL="9525" marR="9525" marT="9525" marB="0"/>
                </a:tc>
                <a:tc gridSpan="2">
                  <a:txBody>
                    <a:bodyPr/>
                    <a:lstStyle/>
                    <a:p>
                      <a:pPr algn="ctr" fontAlgn="t"/>
                      <a:r>
                        <a:rPr lang="en-MY" sz="1500" u="none" strike="noStrike" dirty="0">
                          <a:effectLst/>
                          <a:latin typeface="+mn-lt"/>
                        </a:rPr>
                        <a:t>KUALA LUMPUR</a:t>
                      </a:r>
                      <a:endParaRPr lang="en-MY" sz="1500" b="0" i="0" u="none" strike="noStrike" dirty="0">
                        <a:solidFill>
                          <a:srgbClr val="000000"/>
                        </a:solidFill>
                        <a:effectLst/>
                        <a:latin typeface="+mn-lt"/>
                      </a:endParaRPr>
                    </a:p>
                  </a:txBody>
                  <a:tcPr marL="9525" marR="9525" marT="9525" marB="0"/>
                </a:tc>
                <a:tc hMerge="1">
                  <a:txBody>
                    <a:bodyPr/>
                    <a:lstStyle/>
                    <a:p>
                      <a:pPr algn="ctr" fontAlgn="t"/>
                      <a:endParaRPr lang="en-MY" sz="1400" b="0" i="0" u="none" strike="noStrike" dirty="0">
                        <a:solidFill>
                          <a:srgbClr val="000000"/>
                        </a:solidFill>
                        <a:effectLst/>
                        <a:latin typeface="Calibri"/>
                      </a:endParaRPr>
                    </a:p>
                  </a:txBody>
                  <a:tcPr marL="9525" marR="9525" marT="9525" marB="0"/>
                </a:tc>
                <a:tc>
                  <a:txBody>
                    <a:bodyPr/>
                    <a:lstStyle/>
                    <a:p>
                      <a:pPr algn="ctr" fontAlgn="t"/>
                      <a:r>
                        <a:rPr lang="en-MY" sz="1500" u="none" strike="noStrike">
                          <a:effectLst/>
                          <a:latin typeface="+mn-lt"/>
                        </a:rPr>
                        <a:t>PAGOH</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dirty="0" smtClean="0">
                          <a:effectLst/>
                          <a:latin typeface="+mn-lt"/>
                        </a:rPr>
                        <a:t>Total</a:t>
                      </a:r>
                      <a:endParaRPr lang="en-MY" sz="1500" b="0"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10000"/>
                  </a:ext>
                </a:extLst>
              </a:tr>
              <a:tr h="259870">
                <a:tc>
                  <a:txBody>
                    <a:bodyPr/>
                    <a:lstStyle/>
                    <a:p>
                      <a:pPr algn="ctr" fontAlgn="t"/>
                      <a:r>
                        <a:rPr lang="en-MY" sz="1500" b="1" u="none" strike="noStrike" dirty="0">
                          <a:effectLst/>
                          <a:latin typeface="+mn-lt"/>
                        </a:rPr>
                        <a:t>Scheme</a:t>
                      </a:r>
                      <a:endParaRPr lang="en-MY" sz="1500" b="1" i="0" u="none" strike="noStrike" dirty="0">
                        <a:solidFill>
                          <a:srgbClr val="000000"/>
                        </a:solidFill>
                        <a:effectLst/>
                        <a:latin typeface="+mn-lt"/>
                      </a:endParaRPr>
                    </a:p>
                  </a:txBody>
                  <a:tcPr marL="9525" marR="9525" marT="9525" marB="0"/>
                </a:tc>
                <a:tc>
                  <a:txBody>
                    <a:bodyPr/>
                    <a:lstStyle/>
                    <a:p>
                      <a:pPr algn="ctr" fontAlgn="t"/>
                      <a:r>
                        <a:rPr lang="en-MY" sz="1500" b="1" u="none" strike="noStrike" dirty="0" smtClean="0">
                          <a:effectLst/>
                          <a:latin typeface="+mn-lt"/>
                        </a:rPr>
                        <a:t>Contract</a:t>
                      </a:r>
                      <a:endParaRPr lang="en-MY" sz="1500" b="1" i="0" u="none" strike="noStrike" dirty="0">
                        <a:solidFill>
                          <a:srgbClr val="000000"/>
                        </a:solidFill>
                        <a:effectLst/>
                        <a:latin typeface="+mn-lt"/>
                      </a:endParaRPr>
                    </a:p>
                  </a:txBody>
                  <a:tcPr marL="9525" marR="9525" marT="9525" marB="0"/>
                </a:tc>
                <a:tc>
                  <a:txBody>
                    <a:bodyPr/>
                    <a:lstStyle/>
                    <a:p>
                      <a:pPr algn="ctr" fontAlgn="t"/>
                      <a:r>
                        <a:rPr lang="en-MY" sz="1500" b="1" u="none" strike="noStrike" dirty="0" smtClean="0">
                          <a:effectLst/>
                          <a:latin typeface="+mn-lt"/>
                        </a:rPr>
                        <a:t>Permanent</a:t>
                      </a:r>
                      <a:endParaRPr lang="en-MY" sz="1500" b="1" i="0" u="none" strike="noStrike" dirty="0">
                        <a:solidFill>
                          <a:srgbClr val="000000"/>
                        </a:solidFill>
                        <a:effectLst/>
                        <a:latin typeface="+mn-lt"/>
                      </a:endParaRPr>
                    </a:p>
                  </a:txBody>
                  <a:tcPr marL="9525" marR="9525" marT="9525" marB="0"/>
                </a:tc>
                <a:tc>
                  <a:txBody>
                    <a:bodyPr/>
                    <a:lstStyle/>
                    <a:p>
                      <a:pPr algn="ctr" fontAlgn="t"/>
                      <a:r>
                        <a:rPr lang="en-MY" sz="1500" b="1" u="none" strike="noStrike" dirty="0" smtClean="0">
                          <a:effectLst/>
                          <a:latin typeface="+mn-lt"/>
                        </a:rPr>
                        <a:t>Contract</a:t>
                      </a:r>
                      <a:endParaRPr lang="en-MY" sz="1500" b="1" i="0" u="none" strike="noStrike" dirty="0">
                        <a:solidFill>
                          <a:srgbClr val="000000"/>
                        </a:solidFill>
                        <a:effectLst/>
                        <a:latin typeface="+mn-lt"/>
                      </a:endParaRPr>
                    </a:p>
                  </a:txBody>
                  <a:tcPr marL="9525" marR="9525" marT="9525" marB="0"/>
                </a:tc>
                <a:tc>
                  <a:txBody>
                    <a:bodyPr/>
                    <a:lstStyle/>
                    <a:p>
                      <a:pPr algn="ctr" fontAlgn="t"/>
                      <a:r>
                        <a:rPr lang="en-MY" sz="1500" b="1" u="none" strike="noStrike" dirty="0" smtClean="0">
                          <a:effectLst/>
                          <a:latin typeface="+mn-lt"/>
                        </a:rPr>
                        <a:t>Permanent</a:t>
                      </a:r>
                      <a:endParaRPr lang="en-MY" sz="1500" b="1" i="0" u="none" strike="noStrike" dirty="0">
                        <a:solidFill>
                          <a:srgbClr val="000000"/>
                        </a:solidFill>
                        <a:effectLst/>
                        <a:latin typeface="+mn-lt"/>
                      </a:endParaRPr>
                    </a:p>
                  </a:txBody>
                  <a:tcPr marL="9525" marR="9525" marT="9525" marB="0"/>
                </a:tc>
                <a:tc>
                  <a:txBody>
                    <a:bodyPr/>
                    <a:lstStyle/>
                    <a:p>
                      <a:pPr algn="ctr" fontAlgn="t"/>
                      <a:r>
                        <a:rPr lang="en-MY" sz="1500" b="1" u="none" strike="noStrike" dirty="0" smtClean="0">
                          <a:effectLst/>
                          <a:latin typeface="+mn-lt"/>
                        </a:rPr>
                        <a:t>Permanent</a:t>
                      </a:r>
                      <a:endParaRPr lang="en-MY" sz="1500" b="1" i="0" u="none" strike="noStrike" dirty="0">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extLst>
                  <a:ext uri="{0D108BD9-81ED-4DB2-BD59-A6C34878D82A}">
                    <a16:rowId xmlns="" xmlns:a16="http://schemas.microsoft.com/office/drawing/2014/main" val="10001"/>
                  </a:ext>
                </a:extLst>
              </a:tr>
              <a:tr h="259870">
                <a:tc>
                  <a:txBody>
                    <a:bodyPr/>
                    <a:lstStyle/>
                    <a:p>
                      <a:pPr algn="ctr" fontAlgn="t"/>
                      <a:r>
                        <a:rPr lang="en-MY" sz="1500" b="1" u="none" strike="noStrike" dirty="0">
                          <a:effectLst/>
                          <a:latin typeface="+mn-lt"/>
                        </a:rPr>
                        <a:t>B</a:t>
                      </a:r>
                      <a:endParaRPr lang="en-MY" sz="1500" b="1" i="0" u="none" strike="noStrike" dirty="0">
                        <a:solidFill>
                          <a:srgbClr val="000000"/>
                        </a:solidFill>
                        <a:effectLst/>
                        <a:latin typeface="+mn-lt"/>
                      </a:endParaRPr>
                    </a:p>
                  </a:txBody>
                  <a:tcPr marL="9525" marR="9525" marT="9525" marB="0"/>
                </a:tc>
                <a:tc>
                  <a:txBody>
                    <a:bodyPr/>
                    <a:lstStyle/>
                    <a:p>
                      <a:pPr algn="ctr" fontAlgn="t"/>
                      <a:r>
                        <a:rPr lang="en-MY" sz="1500" u="none" strike="noStrike">
                          <a:effectLst/>
                          <a:latin typeface="+mn-lt"/>
                        </a:rPr>
                        <a:t>1</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29</a:t>
                      </a:r>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dirty="0">
                        <a:solidFill>
                          <a:srgbClr val="000000"/>
                        </a:solidFill>
                        <a:effectLst/>
                        <a:latin typeface="+mn-lt"/>
                      </a:endParaRPr>
                    </a:p>
                  </a:txBody>
                  <a:tcPr marL="9525" marR="9525" marT="9525" marB="0"/>
                </a:tc>
                <a:tc>
                  <a:txBody>
                    <a:bodyPr/>
                    <a:lstStyle/>
                    <a:p>
                      <a:pPr algn="ctr" fontAlgn="t"/>
                      <a:r>
                        <a:rPr lang="en-MY" sz="1500" u="none" strike="noStrike">
                          <a:effectLst/>
                          <a:latin typeface="+mn-lt"/>
                        </a:rPr>
                        <a:t>4</a:t>
                      </a:r>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r>
                        <a:rPr lang="en-MY" sz="1500" b="1" u="none" strike="noStrike" dirty="0">
                          <a:effectLst/>
                          <a:latin typeface="+mn-lt"/>
                        </a:rPr>
                        <a:t>34</a:t>
                      </a:r>
                      <a:endParaRPr lang="en-MY" sz="1500" b="1"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10002"/>
                  </a:ext>
                </a:extLst>
              </a:tr>
              <a:tr h="259870">
                <a:tc>
                  <a:txBody>
                    <a:bodyPr/>
                    <a:lstStyle/>
                    <a:p>
                      <a:pPr algn="ctr" fontAlgn="t"/>
                      <a:r>
                        <a:rPr lang="en-MY" sz="1500" b="1" u="none" strike="noStrike" dirty="0">
                          <a:effectLst/>
                          <a:latin typeface="+mn-lt"/>
                        </a:rPr>
                        <a:t>C</a:t>
                      </a:r>
                      <a:endParaRPr lang="en-MY" sz="1500" b="1" i="0" u="none" strike="noStrike" dirty="0">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134</a:t>
                      </a:r>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14</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1</a:t>
                      </a:r>
                      <a:endParaRPr lang="en-MY" sz="1500" b="0" i="0" u="none" strike="noStrike">
                        <a:solidFill>
                          <a:srgbClr val="000000"/>
                        </a:solidFill>
                        <a:effectLst/>
                        <a:latin typeface="+mn-lt"/>
                      </a:endParaRPr>
                    </a:p>
                  </a:txBody>
                  <a:tcPr marL="9525" marR="9525" marT="9525" marB="0"/>
                </a:tc>
                <a:tc>
                  <a:txBody>
                    <a:bodyPr/>
                    <a:lstStyle/>
                    <a:p>
                      <a:pPr algn="ctr" fontAlgn="t"/>
                      <a:r>
                        <a:rPr lang="en-MY" sz="1500" b="1" u="none" strike="noStrike">
                          <a:effectLst/>
                          <a:latin typeface="+mn-lt"/>
                        </a:rPr>
                        <a:t>149</a:t>
                      </a:r>
                      <a:endParaRPr lang="en-MY" sz="1500" b="1" i="0" u="none" strike="noStrike">
                        <a:solidFill>
                          <a:srgbClr val="000000"/>
                        </a:solidFill>
                        <a:effectLst/>
                        <a:latin typeface="+mn-lt"/>
                      </a:endParaRPr>
                    </a:p>
                  </a:txBody>
                  <a:tcPr marL="9525" marR="9525" marT="9525" marB="0"/>
                </a:tc>
                <a:extLst>
                  <a:ext uri="{0D108BD9-81ED-4DB2-BD59-A6C34878D82A}">
                    <a16:rowId xmlns="" xmlns:a16="http://schemas.microsoft.com/office/drawing/2014/main" val="10003"/>
                  </a:ext>
                </a:extLst>
              </a:tr>
              <a:tr h="259870">
                <a:tc>
                  <a:txBody>
                    <a:bodyPr/>
                    <a:lstStyle/>
                    <a:p>
                      <a:pPr algn="ctr" fontAlgn="t"/>
                      <a:r>
                        <a:rPr lang="en-MY" sz="1500" b="1" u="none" strike="noStrike" dirty="0">
                          <a:effectLst/>
                          <a:latin typeface="+mn-lt"/>
                        </a:rPr>
                        <a:t>D</a:t>
                      </a:r>
                      <a:endParaRPr lang="en-MY" sz="1500" b="1" i="0" u="none" strike="noStrike" dirty="0">
                        <a:solidFill>
                          <a:srgbClr val="000000"/>
                        </a:solidFill>
                        <a:effectLst/>
                        <a:latin typeface="+mn-lt"/>
                      </a:endParaRPr>
                    </a:p>
                  </a:txBody>
                  <a:tcPr marL="9525" marR="9525" marT="9525" marB="0"/>
                </a:tc>
                <a:tc>
                  <a:txBody>
                    <a:bodyPr/>
                    <a:lstStyle/>
                    <a:p>
                      <a:pPr algn="ctr" fontAlgn="t"/>
                      <a:r>
                        <a:rPr lang="en-MY" sz="1500" u="none" strike="noStrike">
                          <a:effectLst/>
                          <a:latin typeface="+mn-lt"/>
                        </a:rPr>
                        <a:t>1</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25</a:t>
                      </a:r>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dirty="0">
                        <a:solidFill>
                          <a:srgbClr val="000000"/>
                        </a:solidFill>
                        <a:effectLst/>
                        <a:latin typeface="+mn-lt"/>
                      </a:endParaRPr>
                    </a:p>
                  </a:txBody>
                  <a:tcPr marL="9525" marR="9525" marT="9525" marB="0"/>
                </a:tc>
                <a:tc>
                  <a:txBody>
                    <a:bodyPr/>
                    <a:lstStyle/>
                    <a:p>
                      <a:pPr algn="ctr" fontAlgn="t"/>
                      <a:r>
                        <a:rPr lang="en-MY" sz="1500" u="none" strike="noStrike">
                          <a:effectLst/>
                          <a:latin typeface="+mn-lt"/>
                        </a:rPr>
                        <a:t>14</a:t>
                      </a:r>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r>
                        <a:rPr lang="en-MY" sz="1500" b="1" u="none" strike="noStrike" dirty="0">
                          <a:effectLst/>
                          <a:latin typeface="+mn-lt"/>
                        </a:rPr>
                        <a:t>40</a:t>
                      </a:r>
                      <a:endParaRPr lang="en-MY" sz="1500" b="1"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10004"/>
                  </a:ext>
                </a:extLst>
              </a:tr>
              <a:tr h="259870">
                <a:tc>
                  <a:txBody>
                    <a:bodyPr/>
                    <a:lstStyle/>
                    <a:p>
                      <a:pPr algn="ctr" fontAlgn="t"/>
                      <a:r>
                        <a:rPr lang="en-MY" sz="1500" b="1" u="none" strike="noStrike" dirty="0">
                          <a:effectLst/>
                          <a:latin typeface="+mn-lt"/>
                        </a:rPr>
                        <a:t>E</a:t>
                      </a:r>
                      <a:endParaRPr lang="en-MY" sz="1500" b="1" i="0" u="none" strike="noStrike" dirty="0">
                        <a:solidFill>
                          <a:srgbClr val="000000"/>
                        </a:solidFill>
                        <a:effectLst/>
                        <a:latin typeface="+mn-lt"/>
                      </a:endParaRPr>
                    </a:p>
                  </a:txBody>
                  <a:tcPr marL="9525" marR="9525" marT="9525" marB="0"/>
                </a:tc>
                <a:tc>
                  <a:txBody>
                    <a:bodyPr/>
                    <a:lstStyle/>
                    <a:p>
                      <a:pPr algn="ctr" fontAlgn="t"/>
                      <a:r>
                        <a:rPr lang="en-MY" sz="1500" u="none" strike="noStrike" dirty="0">
                          <a:effectLst/>
                          <a:latin typeface="+mn-lt"/>
                        </a:rPr>
                        <a:t>1</a:t>
                      </a:r>
                      <a:endParaRPr lang="en-MY" sz="1500" b="0" i="0" u="none" strike="noStrike" dirty="0">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r>
                        <a:rPr lang="en-MY" sz="1500" b="1" u="none" strike="noStrike">
                          <a:effectLst/>
                          <a:latin typeface="+mn-lt"/>
                        </a:rPr>
                        <a:t>1</a:t>
                      </a:r>
                      <a:endParaRPr lang="en-MY" sz="1500" b="1" i="0" u="none" strike="noStrike">
                        <a:solidFill>
                          <a:srgbClr val="000000"/>
                        </a:solidFill>
                        <a:effectLst/>
                        <a:latin typeface="+mn-lt"/>
                      </a:endParaRPr>
                    </a:p>
                  </a:txBody>
                  <a:tcPr marL="9525" marR="9525" marT="9525" marB="0"/>
                </a:tc>
                <a:extLst>
                  <a:ext uri="{0D108BD9-81ED-4DB2-BD59-A6C34878D82A}">
                    <a16:rowId xmlns="" xmlns:a16="http://schemas.microsoft.com/office/drawing/2014/main" val="10005"/>
                  </a:ext>
                </a:extLst>
              </a:tr>
              <a:tr h="259870">
                <a:tc>
                  <a:txBody>
                    <a:bodyPr/>
                    <a:lstStyle/>
                    <a:p>
                      <a:pPr algn="ctr" fontAlgn="t"/>
                      <a:r>
                        <a:rPr lang="en-MY" sz="1500" b="1" u="none" strike="noStrike" dirty="0">
                          <a:effectLst/>
                          <a:latin typeface="+mn-lt"/>
                        </a:rPr>
                        <a:t>F</a:t>
                      </a:r>
                      <a:endParaRPr lang="en-MY" sz="1500" b="1" i="0" u="none" strike="noStrike" dirty="0">
                        <a:solidFill>
                          <a:srgbClr val="000000"/>
                        </a:solidFill>
                        <a:effectLst/>
                        <a:latin typeface="+mn-lt"/>
                      </a:endParaRPr>
                    </a:p>
                  </a:txBody>
                  <a:tcPr marL="9525" marR="9525" marT="9525" marB="0"/>
                </a:tc>
                <a:tc>
                  <a:txBody>
                    <a:bodyPr/>
                    <a:lstStyle/>
                    <a:p>
                      <a:pPr algn="ctr" fontAlgn="t"/>
                      <a:r>
                        <a:rPr lang="en-MY" sz="1500" u="none" strike="noStrike">
                          <a:effectLst/>
                          <a:latin typeface="+mn-lt"/>
                        </a:rPr>
                        <a:t>4</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147</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1</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19</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2</a:t>
                      </a:r>
                      <a:endParaRPr lang="en-MY" sz="1500" b="0" i="0" u="none" strike="noStrike">
                        <a:solidFill>
                          <a:srgbClr val="000000"/>
                        </a:solidFill>
                        <a:effectLst/>
                        <a:latin typeface="+mn-lt"/>
                      </a:endParaRPr>
                    </a:p>
                  </a:txBody>
                  <a:tcPr marL="9525" marR="9525" marT="9525" marB="0"/>
                </a:tc>
                <a:tc>
                  <a:txBody>
                    <a:bodyPr/>
                    <a:lstStyle/>
                    <a:p>
                      <a:pPr algn="ctr" fontAlgn="t"/>
                      <a:r>
                        <a:rPr lang="en-MY" sz="1500" b="1" u="none" strike="noStrike">
                          <a:effectLst/>
                          <a:latin typeface="+mn-lt"/>
                        </a:rPr>
                        <a:t>173</a:t>
                      </a:r>
                      <a:endParaRPr lang="en-MY" sz="1500" b="1" i="0" u="none" strike="noStrike">
                        <a:solidFill>
                          <a:srgbClr val="000000"/>
                        </a:solidFill>
                        <a:effectLst/>
                        <a:latin typeface="+mn-lt"/>
                      </a:endParaRPr>
                    </a:p>
                  </a:txBody>
                  <a:tcPr marL="9525" marR="9525" marT="9525" marB="0"/>
                </a:tc>
                <a:extLst>
                  <a:ext uri="{0D108BD9-81ED-4DB2-BD59-A6C34878D82A}">
                    <a16:rowId xmlns="" xmlns:a16="http://schemas.microsoft.com/office/drawing/2014/main" val="10006"/>
                  </a:ext>
                </a:extLst>
              </a:tr>
              <a:tr h="259870">
                <a:tc>
                  <a:txBody>
                    <a:bodyPr/>
                    <a:lstStyle/>
                    <a:p>
                      <a:pPr algn="ctr" fontAlgn="t"/>
                      <a:r>
                        <a:rPr lang="en-MY" sz="1500" b="1" u="none" strike="noStrike" dirty="0">
                          <a:effectLst/>
                          <a:latin typeface="+mn-lt"/>
                        </a:rPr>
                        <a:t>G</a:t>
                      </a:r>
                      <a:endParaRPr lang="en-MY" sz="1500" b="1" i="0" u="none" strike="noStrike" dirty="0">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5</a:t>
                      </a:r>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r>
                        <a:rPr lang="en-MY" sz="1500" b="1" u="none" strike="noStrike" dirty="0">
                          <a:effectLst/>
                          <a:latin typeface="+mn-lt"/>
                        </a:rPr>
                        <a:t>5</a:t>
                      </a:r>
                      <a:endParaRPr lang="en-MY" sz="1500" b="1"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10007"/>
                  </a:ext>
                </a:extLst>
              </a:tr>
              <a:tr h="259870">
                <a:tc>
                  <a:txBody>
                    <a:bodyPr/>
                    <a:lstStyle/>
                    <a:p>
                      <a:pPr algn="ctr" fontAlgn="t"/>
                      <a:r>
                        <a:rPr lang="en-MY" sz="1500" b="1" u="none" strike="noStrike">
                          <a:effectLst/>
                          <a:latin typeface="+mn-lt"/>
                        </a:rPr>
                        <a:t>H</a:t>
                      </a:r>
                      <a:endParaRPr lang="en-MY" sz="1500" b="1"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124</a:t>
                      </a:r>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70</a:t>
                      </a:r>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r>
                        <a:rPr lang="en-MY" sz="1500" b="1" u="none" strike="noStrike">
                          <a:effectLst/>
                          <a:latin typeface="+mn-lt"/>
                        </a:rPr>
                        <a:t>194</a:t>
                      </a:r>
                      <a:endParaRPr lang="en-MY" sz="1500" b="1" i="0" u="none" strike="noStrike">
                        <a:solidFill>
                          <a:srgbClr val="000000"/>
                        </a:solidFill>
                        <a:effectLst/>
                        <a:latin typeface="+mn-lt"/>
                      </a:endParaRPr>
                    </a:p>
                  </a:txBody>
                  <a:tcPr marL="9525" marR="9525" marT="9525" marB="0"/>
                </a:tc>
                <a:extLst>
                  <a:ext uri="{0D108BD9-81ED-4DB2-BD59-A6C34878D82A}">
                    <a16:rowId xmlns="" xmlns:a16="http://schemas.microsoft.com/office/drawing/2014/main" val="10008"/>
                  </a:ext>
                </a:extLst>
              </a:tr>
              <a:tr h="259870">
                <a:tc>
                  <a:txBody>
                    <a:bodyPr/>
                    <a:lstStyle/>
                    <a:p>
                      <a:pPr algn="ctr" fontAlgn="t"/>
                      <a:r>
                        <a:rPr lang="en-MY" sz="1500" b="1" u="none" strike="noStrike" dirty="0">
                          <a:effectLst/>
                          <a:latin typeface="+mn-lt"/>
                        </a:rPr>
                        <a:t>J</a:t>
                      </a:r>
                      <a:endParaRPr lang="en-MY" sz="1500" b="1" i="0" u="none" strike="noStrike" dirty="0">
                        <a:solidFill>
                          <a:srgbClr val="000000"/>
                        </a:solidFill>
                        <a:effectLst/>
                        <a:latin typeface="+mn-lt"/>
                      </a:endParaRPr>
                    </a:p>
                  </a:txBody>
                  <a:tcPr marL="9525" marR="9525" marT="9525" marB="0"/>
                </a:tc>
                <a:tc>
                  <a:txBody>
                    <a:bodyPr/>
                    <a:lstStyle/>
                    <a:p>
                      <a:pPr algn="ctr" fontAlgn="t"/>
                      <a:r>
                        <a:rPr lang="en-MY" sz="1500" u="none" strike="noStrike">
                          <a:effectLst/>
                          <a:latin typeface="+mn-lt"/>
                        </a:rPr>
                        <a:t>1</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432</a:t>
                      </a:r>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93</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13</a:t>
                      </a:r>
                      <a:endParaRPr lang="en-MY" sz="1500" b="0" i="0" u="none" strike="noStrike">
                        <a:solidFill>
                          <a:srgbClr val="000000"/>
                        </a:solidFill>
                        <a:effectLst/>
                        <a:latin typeface="+mn-lt"/>
                      </a:endParaRPr>
                    </a:p>
                  </a:txBody>
                  <a:tcPr marL="9525" marR="9525" marT="9525" marB="0"/>
                </a:tc>
                <a:tc>
                  <a:txBody>
                    <a:bodyPr/>
                    <a:lstStyle/>
                    <a:p>
                      <a:pPr algn="ctr" fontAlgn="t"/>
                      <a:r>
                        <a:rPr lang="en-MY" sz="1500" b="1" u="none" strike="noStrike">
                          <a:effectLst/>
                          <a:latin typeface="+mn-lt"/>
                        </a:rPr>
                        <a:t>539</a:t>
                      </a:r>
                      <a:endParaRPr lang="en-MY" sz="1500" b="1" i="0" u="none" strike="noStrike">
                        <a:solidFill>
                          <a:srgbClr val="000000"/>
                        </a:solidFill>
                        <a:effectLst/>
                        <a:latin typeface="+mn-lt"/>
                      </a:endParaRPr>
                    </a:p>
                  </a:txBody>
                  <a:tcPr marL="9525" marR="9525" marT="9525" marB="0"/>
                </a:tc>
                <a:extLst>
                  <a:ext uri="{0D108BD9-81ED-4DB2-BD59-A6C34878D82A}">
                    <a16:rowId xmlns="" xmlns:a16="http://schemas.microsoft.com/office/drawing/2014/main" val="10009"/>
                  </a:ext>
                </a:extLst>
              </a:tr>
              <a:tr h="259870">
                <a:tc>
                  <a:txBody>
                    <a:bodyPr/>
                    <a:lstStyle/>
                    <a:p>
                      <a:pPr algn="ctr" fontAlgn="t"/>
                      <a:r>
                        <a:rPr lang="en-MY" sz="1500" b="1" u="none" strike="noStrike" dirty="0">
                          <a:effectLst/>
                          <a:latin typeface="+mn-lt"/>
                        </a:rPr>
                        <a:t>K</a:t>
                      </a:r>
                      <a:endParaRPr lang="en-MY" sz="1500" b="1" i="0" u="none" strike="noStrike" dirty="0">
                        <a:solidFill>
                          <a:srgbClr val="000000"/>
                        </a:solidFill>
                        <a:effectLst/>
                        <a:latin typeface="+mn-lt"/>
                      </a:endParaRPr>
                    </a:p>
                  </a:txBody>
                  <a:tcPr marL="9525" marR="9525" marT="9525" marB="0"/>
                </a:tc>
                <a:tc>
                  <a:txBody>
                    <a:bodyPr/>
                    <a:lstStyle/>
                    <a:p>
                      <a:pPr algn="ctr" fontAlgn="t"/>
                      <a:r>
                        <a:rPr lang="en-MY" sz="1500" u="none" strike="noStrike">
                          <a:effectLst/>
                          <a:latin typeface="+mn-lt"/>
                        </a:rPr>
                        <a:t>4</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143</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6</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64</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2</a:t>
                      </a:r>
                      <a:endParaRPr lang="en-MY" sz="1500" b="0" i="0" u="none" strike="noStrike">
                        <a:solidFill>
                          <a:srgbClr val="000000"/>
                        </a:solidFill>
                        <a:effectLst/>
                        <a:latin typeface="+mn-lt"/>
                      </a:endParaRPr>
                    </a:p>
                  </a:txBody>
                  <a:tcPr marL="9525" marR="9525" marT="9525" marB="0"/>
                </a:tc>
                <a:tc>
                  <a:txBody>
                    <a:bodyPr/>
                    <a:lstStyle/>
                    <a:p>
                      <a:pPr algn="ctr" fontAlgn="t"/>
                      <a:r>
                        <a:rPr lang="en-MY" sz="1500" b="1" u="none" strike="noStrike">
                          <a:effectLst/>
                          <a:latin typeface="+mn-lt"/>
                        </a:rPr>
                        <a:t>219</a:t>
                      </a:r>
                      <a:endParaRPr lang="en-MY" sz="1500" b="1" i="0" u="none" strike="noStrike">
                        <a:solidFill>
                          <a:srgbClr val="000000"/>
                        </a:solidFill>
                        <a:effectLst/>
                        <a:latin typeface="+mn-lt"/>
                      </a:endParaRPr>
                    </a:p>
                  </a:txBody>
                  <a:tcPr marL="9525" marR="9525" marT="9525" marB="0"/>
                </a:tc>
                <a:extLst>
                  <a:ext uri="{0D108BD9-81ED-4DB2-BD59-A6C34878D82A}">
                    <a16:rowId xmlns="" xmlns:a16="http://schemas.microsoft.com/office/drawing/2014/main" val="10010"/>
                  </a:ext>
                </a:extLst>
              </a:tr>
              <a:tr h="259870">
                <a:tc>
                  <a:txBody>
                    <a:bodyPr/>
                    <a:lstStyle/>
                    <a:p>
                      <a:pPr algn="ctr" fontAlgn="t"/>
                      <a:r>
                        <a:rPr lang="en-MY" sz="1500" b="1" u="none" strike="noStrike" dirty="0">
                          <a:effectLst/>
                          <a:latin typeface="+mn-lt"/>
                        </a:rPr>
                        <a:t>L</a:t>
                      </a:r>
                      <a:endParaRPr lang="en-MY" sz="1500" b="1" i="0" u="none" strike="noStrike" dirty="0">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dirty="0">
                          <a:effectLst/>
                          <a:latin typeface="+mn-lt"/>
                        </a:rPr>
                        <a:t>3</a:t>
                      </a:r>
                      <a:endParaRPr lang="en-MY" sz="1500" b="0" i="0" u="none" strike="noStrike" dirty="0">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r>
                        <a:rPr lang="en-MY" sz="1500" b="1" u="none" strike="noStrike">
                          <a:effectLst/>
                          <a:latin typeface="+mn-lt"/>
                        </a:rPr>
                        <a:t>3</a:t>
                      </a:r>
                      <a:endParaRPr lang="en-MY" sz="1500" b="1" i="0" u="none" strike="noStrike">
                        <a:solidFill>
                          <a:srgbClr val="000000"/>
                        </a:solidFill>
                        <a:effectLst/>
                        <a:latin typeface="+mn-lt"/>
                      </a:endParaRPr>
                    </a:p>
                  </a:txBody>
                  <a:tcPr marL="9525" marR="9525" marT="9525" marB="0"/>
                </a:tc>
                <a:extLst>
                  <a:ext uri="{0D108BD9-81ED-4DB2-BD59-A6C34878D82A}">
                    <a16:rowId xmlns="" xmlns:a16="http://schemas.microsoft.com/office/drawing/2014/main" val="10011"/>
                  </a:ext>
                </a:extLst>
              </a:tr>
              <a:tr h="259870">
                <a:tc>
                  <a:txBody>
                    <a:bodyPr/>
                    <a:lstStyle/>
                    <a:p>
                      <a:pPr algn="ctr" fontAlgn="t"/>
                      <a:r>
                        <a:rPr lang="en-MY" sz="1500" b="1" u="none" strike="noStrike" dirty="0">
                          <a:effectLst/>
                          <a:latin typeface="+mn-lt"/>
                        </a:rPr>
                        <a:t>N</a:t>
                      </a:r>
                      <a:endParaRPr lang="en-MY" sz="1500" b="1" i="0" u="none" strike="noStrike" dirty="0">
                        <a:solidFill>
                          <a:srgbClr val="000000"/>
                        </a:solidFill>
                        <a:effectLst/>
                        <a:latin typeface="+mn-lt"/>
                      </a:endParaRPr>
                    </a:p>
                  </a:txBody>
                  <a:tcPr marL="9525" marR="9525" marT="9525" marB="0"/>
                </a:tc>
                <a:tc>
                  <a:txBody>
                    <a:bodyPr/>
                    <a:lstStyle/>
                    <a:p>
                      <a:pPr algn="ctr" fontAlgn="t"/>
                      <a:r>
                        <a:rPr lang="en-MY" sz="1500" u="none" strike="noStrike">
                          <a:effectLst/>
                          <a:latin typeface="+mn-lt"/>
                        </a:rPr>
                        <a:t>31</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1097</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8</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211</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11</a:t>
                      </a:r>
                      <a:endParaRPr lang="en-MY" sz="1500" b="0" i="0" u="none" strike="noStrike">
                        <a:solidFill>
                          <a:srgbClr val="000000"/>
                        </a:solidFill>
                        <a:effectLst/>
                        <a:latin typeface="+mn-lt"/>
                      </a:endParaRPr>
                    </a:p>
                  </a:txBody>
                  <a:tcPr marL="9525" marR="9525" marT="9525" marB="0"/>
                </a:tc>
                <a:tc>
                  <a:txBody>
                    <a:bodyPr/>
                    <a:lstStyle/>
                    <a:p>
                      <a:pPr algn="ctr" fontAlgn="t"/>
                      <a:r>
                        <a:rPr lang="en-MY" sz="1500" b="1" u="none" strike="noStrike">
                          <a:effectLst/>
                          <a:latin typeface="+mn-lt"/>
                        </a:rPr>
                        <a:t>1358</a:t>
                      </a:r>
                      <a:endParaRPr lang="en-MY" sz="1500" b="1" i="0" u="none" strike="noStrike">
                        <a:solidFill>
                          <a:srgbClr val="000000"/>
                        </a:solidFill>
                        <a:effectLst/>
                        <a:latin typeface="+mn-lt"/>
                      </a:endParaRPr>
                    </a:p>
                  </a:txBody>
                  <a:tcPr marL="9525" marR="9525" marT="9525" marB="0"/>
                </a:tc>
                <a:extLst>
                  <a:ext uri="{0D108BD9-81ED-4DB2-BD59-A6C34878D82A}">
                    <a16:rowId xmlns="" xmlns:a16="http://schemas.microsoft.com/office/drawing/2014/main" val="10012"/>
                  </a:ext>
                </a:extLst>
              </a:tr>
              <a:tr h="259870">
                <a:tc>
                  <a:txBody>
                    <a:bodyPr/>
                    <a:lstStyle/>
                    <a:p>
                      <a:pPr algn="ctr" fontAlgn="t"/>
                      <a:r>
                        <a:rPr lang="en-MY" sz="1500" b="1" u="none" strike="noStrike" dirty="0">
                          <a:effectLst/>
                          <a:latin typeface="+mn-lt"/>
                        </a:rPr>
                        <a:t>Q</a:t>
                      </a:r>
                      <a:endParaRPr lang="en-MY" sz="1500" b="1" i="0" u="none" strike="noStrike" dirty="0">
                        <a:solidFill>
                          <a:srgbClr val="000000"/>
                        </a:solidFill>
                        <a:effectLst/>
                        <a:latin typeface="+mn-lt"/>
                      </a:endParaRPr>
                    </a:p>
                  </a:txBody>
                  <a:tcPr marL="9525" marR="9525" marT="9525" marB="0"/>
                </a:tc>
                <a:tc>
                  <a:txBody>
                    <a:bodyPr/>
                    <a:lstStyle/>
                    <a:p>
                      <a:pPr algn="ctr" fontAlgn="t"/>
                      <a:r>
                        <a:rPr lang="en-MY" sz="1500" u="none" strike="noStrike">
                          <a:effectLst/>
                          <a:latin typeface="+mn-lt"/>
                        </a:rPr>
                        <a:t>2</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79</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3</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9</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23</a:t>
                      </a:r>
                      <a:endParaRPr lang="en-MY" sz="1500" b="0" i="0" u="none" strike="noStrike">
                        <a:solidFill>
                          <a:srgbClr val="000000"/>
                        </a:solidFill>
                        <a:effectLst/>
                        <a:latin typeface="+mn-lt"/>
                      </a:endParaRPr>
                    </a:p>
                  </a:txBody>
                  <a:tcPr marL="9525" marR="9525" marT="9525" marB="0"/>
                </a:tc>
                <a:tc>
                  <a:txBody>
                    <a:bodyPr/>
                    <a:lstStyle/>
                    <a:p>
                      <a:pPr algn="ctr" fontAlgn="t"/>
                      <a:r>
                        <a:rPr lang="en-MY" sz="1500" b="1" u="none" strike="noStrike" dirty="0">
                          <a:effectLst/>
                          <a:latin typeface="+mn-lt"/>
                        </a:rPr>
                        <a:t>116</a:t>
                      </a:r>
                      <a:endParaRPr lang="en-MY" sz="1500" b="1"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10013"/>
                  </a:ext>
                </a:extLst>
              </a:tr>
              <a:tr h="259870">
                <a:tc>
                  <a:txBody>
                    <a:bodyPr/>
                    <a:lstStyle/>
                    <a:p>
                      <a:pPr algn="ctr" fontAlgn="t"/>
                      <a:r>
                        <a:rPr lang="en-MY" sz="1500" b="1" u="none" strike="noStrike" dirty="0">
                          <a:effectLst/>
                          <a:latin typeface="+mn-lt"/>
                        </a:rPr>
                        <a:t>R</a:t>
                      </a:r>
                      <a:endParaRPr lang="en-MY" sz="1500" b="1" i="0" u="none" strike="noStrike" dirty="0">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5</a:t>
                      </a:r>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r>
                        <a:rPr lang="en-MY" sz="1500" b="1" u="none" strike="noStrike" dirty="0">
                          <a:effectLst/>
                          <a:latin typeface="+mn-lt"/>
                        </a:rPr>
                        <a:t>5</a:t>
                      </a:r>
                      <a:endParaRPr lang="en-MY" sz="1500" b="1"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10014"/>
                  </a:ext>
                </a:extLst>
              </a:tr>
              <a:tr h="259870">
                <a:tc>
                  <a:txBody>
                    <a:bodyPr/>
                    <a:lstStyle/>
                    <a:p>
                      <a:pPr algn="ctr" fontAlgn="t"/>
                      <a:r>
                        <a:rPr lang="en-MY" sz="1500" b="1" u="none" strike="noStrike" dirty="0">
                          <a:effectLst/>
                          <a:latin typeface="+mn-lt"/>
                        </a:rPr>
                        <a:t>S</a:t>
                      </a:r>
                      <a:endParaRPr lang="en-MY" sz="1500" b="1" i="0" u="none" strike="noStrike" dirty="0">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181</a:t>
                      </a:r>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42</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3</a:t>
                      </a:r>
                      <a:endParaRPr lang="en-MY" sz="1500" b="0" i="0" u="none" strike="noStrike">
                        <a:solidFill>
                          <a:srgbClr val="000000"/>
                        </a:solidFill>
                        <a:effectLst/>
                        <a:latin typeface="+mn-lt"/>
                      </a:endParaRPr>
                    </a:p>
                  </a:txBody>
                  <a:tcPr marL="9525" marR="9525" marT="9525" marB="0"/>
                </a:tc>
                <a:tc>
                  <a:txBody>
                    <a:bodyPr/>
                    <a:lstStyle/>
                    <a:p>
                      <a:pPr algn="ctr" fontAlgn="t"/>
                      <a:r>
                        <a:rPr lang="en-MY" sz="1500" b="1" u="none" strike="noStrike">
                          <a:effectLst/>
                          <a:latin typeface="+mn-lt"/>
                        </a:rPr>
                        <a:t>226</a:t>
                      </a:r>
                      <a:endParaRPr lang="en-MY" sz="1500" b="1" i="0" u="none" strike="noStrike">
                        <a:solidFill>
                          <a:srgbClr val="000000"/>
                        </a:solidFill>
                        <a:effectLst/>
                        <a:latin typeface="+mn-lt"/>
                      </a:endParaRPr>
                    </a:p>
                  </a:txBody>
                  <a:tcPr marL="9525" marR="9525" marT="9525" marB="0"/>
                </a:tc>
                <a:extLst>
                  <a:ext uri="{0D108BD9-81ED-4DB2-BD59-A6C34878D82A}">
                    <a16:rowId xmlns="" xmlns:a16="http://schemas.microsoft.com/office/drawing/2014/main" val="10015"/>
                  </a:ext>
                </a:extLst>
              </a:tr>
              <a:tr h="259870">
                <a:tc>
                  <a:txBody>
                    <a:bodyPr/>
                    <a:lstStyle/>
                    <a:p>
                      <a:pPr algn="ctr" fontAlgn="t"/>
                      <a:r>
                        <a:rPr lang="en-MY" sz="1500" b="1" u="none" strike="noStrike" dirty="0">
                          <a:effectLst/>
                          <a:latin typeface="+mn-lt"/>
                        </a:rPr>
                        <a:t>U</a:t>
                      </a:r>
                      <a:endParaRPr lang="en-MY" sz="1500" b="1" i="0" u="none" strike="noStrike" dirty="0">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44</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1</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11</a:t>
                      </a:r>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r>
                        <a:rPr lang="en-MY" sz="1500" b="1" u="none" strike="noStrike" dirty="0">
                          <a:effectLst/>
                          <a:latin typeface="+mn-lt"/>
                        </a:rPr>
                        <a:t>56</a:t>
                      </a:r>
                      <a:endParaRPr lang="en-MY" sz="1500" b="1"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10016"/>
                  </a:ext>
                </a:extLst>
              </a:tr>
              <a:tr h="259870">
                <a:tc>
                  <a:txBody>
                    <a:bodyPr/>
                    <a:lstStyle/>
                    <a:p>
                      <a:pPr algn="ctr" fontAlgn="t"/>
                      <a:r>
                        <a:rPr lang="en-MY" sz="1500" b="1" u="none" strike="noStrike" dirty="0">
                          <a:effectLst/>
                          <a:latin typeface="+mn-lt"/>
                        </a:rPr>
                        <a:t>V</a:t>
                      </a:r>
                      <a:endParaRPr lang="en-MY" sz="1500" b="1" i="0" u="none" strike="noStrike" dirty="0">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3</a:t>
                      </a:r>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dirty="0">
                        <a:solidFill>
                          <a:srgbClr val="000000"/>
                        </a:solidFill>
                        <a:effectLst/>
                        <a:latin typeface="+mn-lt"/>
                      </a:endParaRPr>
                    </a:p>
                  </a:txBody>
                  <a:tcPr marL="9525" marR="9525" marT="9525" marB="0"/>
                </a:tc>
                <a:tc>
                  <a:txBody>
                    <a:bodyPr/>
                    <a:lstStyle/>
                    <a:p>
                      <a:pPr algn="ctr" fontAlgn="t"/>
                      <a:r>
                        <a:rPr lang="en-MY" sz="1500" b="1" u="none" strike="noStrike" dirty="0">
                          <a:effectLst/>
                          <a:latin typeface="+mn-lt"/>
                        </a:rPr>
                        <a:t>3</a:t>
                      </a:r>
                      <a:endParaRPr lang="en-MY" sz="1500" b="1"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10017"/>
                  </a:ext>
                </a:extLst>
              </a:tr>
              <a:tr h="259870">
                <a:tc>
                  <a:txBody>
                    <a:bodyPr/>
                    <a:lstStyle/>
                    <a:p>
                      <a:pPr algn="ctr" fontAlgn="t"/>
                      <a:r>
                        <a:rPr lang="en-MY" sz="1500" b="1" u="none" strike="noStrike" dirty="0">
                          <a:effectLst/>
                          <a:latin typeface="+mn-lt"/>
                        </a:rPr>
                        <a:t>W</a:t>
                      </a:r>
                      <a:endParaRPr lang="en-MY" sz="1500" b="1" i="0" u="none" strike="noStrike" dirty="0">
                        <a:solidFill>
                          <a:srgbClr val="000000"/>
                        </a:solidFill>
                        <a:effectLst/>
                        <a:latin typeface="+mn-lt"/>
                      </a:endParaRPr>
                    </a:p>
                  </a:txBody>
                  <a:tcPr marL="9525" marR="9525" marT="9525" marB="0"/>
                </a:tc>
                <a:tc>
                  <a:txBody>
                    <a:bodyPr/>
                    <a:lstStyle/>
                    <a:p>
                      <a:pPr algn="ctr" fontAlgn="t"/>
                      <a:r>
                        <a:rPr lang="en-MY" sz="1500" u="none" strike="noStrike">
                          <a:effectLst/>
                          <a:latin typeface="+mn-lt"/>
                        </a:rPr>
                        <a:t>8</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110</a:t>
                      </a:r>
                      <a:endParaRPr lang="en-MY" sz="1500" b="0" i="0" u="none" strike="noStrike">
                        <a:solidFill>
                          <a:srgbClr val="000000"/>
                        </a:solidFill>
                        <a:effectLst/>
                        <a:latin typeface="+mn-lt"/>
                      </a:endParaRPr>
                    </a:p>
                  </a:txBody>
                  <a:tcPr marL="9525" marR="9525" marT="9525" marB="0"/>
                </a:tc>
                <a:tc>
                  <a:txBody>
                    <a:bodyPr/>
                    <a:lstStyle/>
                    <a:p>
                      <a:pPr algn="ctr" fontAlgn="t"/>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22</a:t>
                      </a:r>
                      <a:endParaRPr lang="en-MY" sz="1500" b="0" i="0" u="none" strike="noStrike">
                        <a:solidFill>
                          <a:srgbClr val="000000"/>
                        </a:solidFill>
                        <a:effectLst/>
                        <a:latin typeface="+mn-lt"/>
                      </a:endParaRPr>
                    </a:p>
                  </a:txBody>
                  <a:tcPr marL="9525" marR="9525" marT="9525" marB="0"/>
                </a:tc>
                <a:tc>
                  <a:txBody>
                    <a:bodyPr/>
                    <a:lstStyle/>
                    <a:p>
                      <a:pPr algn="ctr" fontAlgn="t"/>
                      <a:r>
                        <a:rPr lang="en-MY" sz="1500" u="none" strike="noStrike">
                          <a:effectLst/>
                          <a:latin typeface="+mn-lt"/>
                        </a:rPr>
                        <a:t>3</a:t>
                      </a:r>
                      <a:endParaRPr lang="en-MY" sz="1500" b="0" i="0" u="none" strike="noStrike">
                        <a:solidFill>
                          <a:srgbClr val="000000"/>
                        </a:solidFill>
                        <a:effectLst/>
                        <a:latin typeface="+mn-lt"/>
                      </a:endParaRPr>
                    </a:p>
                  </a:txBody>
                  <a:tcPr marL="9525" marR="9525" marT="9525" marB="0"/>
                </a:tc>
                <a:tc>
                  <a:txBody>
                    <a:bodyPr/>
                    <a:lstStyle/>
                    <a:p>
                      <a:pPr algn="ctr" fontAlgn="t"/>
                      <a:r>
                        <a:rPr lang="en-MY" sz="1500" b="1" u="none" strike="noStrike" dirty="0">
                          <a:effectLst/>
                          <a:latin typeface="+mn-lt"/>
                        </a:rPr>
                        <a:t>143</a:t>
                      </a:r>
                      <a:endParaRPr lang="en-MY" sz="1500" b="1"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10018"/>
                  </a:ext>
                </a:extLst>
              </a:tr>
              <a:tr h="259870">
                <a:tc>
                  <a:txBody>
                    <a:bodyPr/>
                    <a:lstStyle/>
                    <a:p>
                      <a:pPr algn="l" fontAlgn="t"/>
                      <a:r>
                        <a:rPr lang="en-MY" sz="1800" u="none" strike="noStrike" dirty="0">
                          <a:solidFill>
                            <a:srgbClr val="C00000"/>
                          </a:solidFill>
                          <a:effectLst/>
                          <a:latin typeface="+mn-lt"/>
                        </a:rPr>
                        <a:t>Grand Total</a:t>
                      </a:r>
                      <a:endParaRPr lang="en-MY" sz="1800" b="0" i="0" u="none" strike="noStrike" dirty="0">
                        <a:solidFill>
                          <a:srgbClr val="C00000"/>
                        </a:solidFill>
                        <a:effectLst/>
                        <a:latin typeface="+mn-lt"/>
                      </a:endParaRPr>
                    </a:p>
                  </a:txBody>
                  <a:tcPr marL="9525" marR="9525" marT="9525" marB="0"/>
                </a:tc>
                <a:tc>
                  <a:txBody>
                    <a:bodyPr/>
                    <a:lstStyle/>
                    <a:p>
                      <a:pPr algn="ctr" fontAlgn="t"/>
                      <a:r>
                        <a:rPr lang="en-MY" sz="1800" u="none" strike="noStrike" dirty="0">
                          <a:solidFill>
                            <a:srgbClr val="C00000"/>
                          </a:solidFill>
                          <a:effectLst/>
                          <a:latin typeface="+mn-lt"/>
                        </a:rPr>
                        <a:t>53</a:t>
                      </a:r>
                      <a:endParaRPr lang="en-MY" sz="1800" b="0" i="0" u="none" strike="noStrike" dirty="0">
                        <a:solidFill>
                          <a:srgbClr val="C00000"/>
                        </a:solidFill>
                        <a:effectLst/>
                        <a:latin typeface="+mn-lt"/>
                      </a:endParaRPr>
                    </a:p>
                  </a:txBody>
                  <a:tcPr marL="9525" marR="9525" marT="9525" marB="0"/>
                </a:tc>
                <a:tc>
                  <a:txBody>
                    <a:bodyPr/>
                    <a:lstStyle/>
                    <a:p>
                      <a:pPr algn="ctr" fontAlgn="t"/>
                      <a:r>
                        <a:rPr lang="en-MY" sz="1800" u="none" strike="noStrike" dirty="0">
                          <a:solidFill>
                            <a:srgbClr val="C00000"/>
                          </a:solidFill>
                          <a:effectLst/>
                          <a:latin typeface="+mn-lt"/>
                        </a:rPr>
                        <a:t>2561</a:t>
                      </a:r>
                      <a:endParaRPr lang="en-MY" sz="1800" b="0" i="0" u="none" strike="noStrike" dirty="0">
                        <a:solidFill>
                          <a:srgbClr val="C00000"/>
                        </a:solidFill>
                        <a:effectLst/>
                        <a:latin typeface="+mn-lt"/>
                      </a:endParaRPr>
                    </a:p>
                  </a:txBody>
                  <a:tcPr marL="9525" marR="9525" marT="9525" marB="0"/>
                </a:tc>
                <a:tc>
                  <a:txBody>
                    <a:bodyPr/>
                    <a:lstStyle/>
                    <a:p>
                      <a:pPr algn="ctr" fontAlgn="t"/>
                      <a:r>
                        <a:rPr lang="en-MY" sz="1800" u="none" strike="noStrike" dirty="0">
                          <a:solidFill>
                            <a:srgbClr val="C00000"/>
                          </a:solidFill>
                          <a:effectLst/>
                          <a:latin typeface="+mn-lt"/>
                        </a:rPr>
                        <a:t>19</a:t>
                      </a:r>
                      <a:endParaRPr lang="en-MY" sz="1800" b="0" i="0" u="none" strike="noStrike" dirty="0">
                        <a:solidFill>
                          <a:srgbClr val="C00000"/>
                        </a:solidFill>
                        <a:effectLst/>
                        <a:latin typeface="+mn-lt"/>
                      </a:endParaRPr>
                    </a:p>
                  </a:txBody>
                  <a:tcPr marL="9525" marR="9525" marT="9525" marB="0"/>
                </a:tc>
                <a:tc>
                  <a:txBody>
                    <a:bodyPr/>
                    <a:lstStyle/>
                    <a:p>
                      <a:pPr algn="ctr" fontAlgn="t"/>
                      <a:r>
                        <a:rPr lang="en-MY" sz="1800" u="none" strike="noStrike" dirty="0">
                          <a:solidFill>
                            <a:srgbClr val="C00000"/>
                          </a:solidFill>
                          <a:effectLst/>
                          <a:latin typeface="+mn-lt"/>
                        </a:rPr>
                        <a:t>573</a:t>
                      </a:r>
                      <a:endParaRPr lang="en-MY" sz="1800" b="0" i="0" u="none" strike="noStrike" dirty="0">
                        <a:solidFill>
                          <a:srgbClr val="C00000"/>
                        </a:solidFill>
                        <a:effectLst/>
                        <a:latin typeface="+mn-lt"/>
                      </a:endParaRPr>
                    </a:p>
                  </a:txBody>
                  <a:tcPr marL="9525" marR="9525" marT="9525" marB="0"/>
                </a:tc>
                <a:tc>
                  <a:txBody>
                    <a:bodyPr/>
                    <a:lstStyle/>
                    <a:p>
                      <a:pPr algn="ctr" fontAlgn="t"/>
                      <a:r>
                        <a:rPr lang="en-MY" sz="1800" u="none" strike="noStrike" dirty="0">
                          <a:solidFill>
                            <a:srgbClr val="C00000"/>
                          </a:solidFill>
                          <a:effectLst/>
                          <a:latin typeface="+mn-lt"/>
                        </a:rPr>
                        <a:t>58</a:t>
                      </a:r>
                      <a:endParaRPr lang="en-MY" sz="1800" b="0" i="0" u="none" strike="noStrike" dirty="0">
                        <a:solidFill>
                          <a:srgbClr val="C00000"/>
                        </a:solidFill>
                        <a:effectLst/>
                        <a:latin typeface="+mn-lt"/>
                      </a:endParaRPr>
                    </a:p>
                  </a:txBody>
                  <a:tcPr marL="9525" marR="9525" marT="9525" marB="0"/>
                </a:tc>
                <a:tc>
                  <a:txBody>
                    <a:bodyPr/>
                    <a:lstStyle/>
                    <a:p>
                      <a:pPr algn="ctr" fontAlgn="t"/>
                      <a:r>
                        <a:rPr lang="en-MY" sz="1800" u="none" strike="noStrike" dirty="0">
                          <a:solidFill>
                            <a:srgbClr val="C00000"/>
                          </a:solidFill>
                          <a:effectLst/>
                          <a:latin typeface="+mn-lt"/>
                        </a:rPr>
                        <a:t>3264</a:t>
                      </a:r>
                      <a:endParaRPr lang="en-MY" sz="1800" b="0" i="0" u="none" strike="noStrike" dirty="0">
                        <a:solidFill>
                          <a:srgbClr val="C00000"/>
                        </a:solidFill>
                        <a:effectLst/>
                        <a:latin typeface="+mn-lt"/>
                      </a:endParaRPr>
                    </a:p>
                  </a:txBody>
                  <a:tcPr marL="9525" marR="9525" marT="9525" marB="0"/>
                </a:tc>
                <a:extLst>
                  <a:ext uri="{0D108BD9-81ED-4DB2-BD59-A6C34878D82A}">
                    <a16:rowId xmlns="" xmlns:a16="http://schemas.microsoft.com/office/drawing/2014/main" val="10019"/>
                  </a:ext>
                </a:extLst>
              </a:tr>
            </a:tbl>
          </a:graphicData>
        </a:graphic>
      </p:graphicFrame>
      <p:sp>
        <p:nvSpPr>
          <p:cNvPr id="7" name="Title 1"/>
          <p:cNvSpPr>
            <a:spLocks noGrp="1"/>
          </p:cNvSpPr>
          <p:nvPr>
            <p:ph type="title"/>
          </p:nvPr>
        </p:nvSpPr>
        <p:spPr>
          <a:xfrm>
            <a:off x="1371600" y="228600"/>
            <a:ext cx="8229600" cy="715962"/>
          </a:xfrm>
        </p:spPr>
        <p:txBody>
          <a:bodyPr>
            <a:normAutofit/>
          </a:bodyPr>
          <a:lstStyle/>
          <a:p>
            <a:r>
              <a:rPr lang="en-US" b="1" dirty="0" smtClean="0"/>
              <a:t>Current PPP Landscape </a:t>
            </a:r>
            <a:endParaRPr lang="en-US" b="1" dirty="0"/>
          </a:p>
        </p:txBody>
      </p:sp>
    </p:spTree>
    <p:extLst>
      <p:ext uri="{BB962C8B-B14F-4D97-AF65-F5344CB8AC3E}">
        <p14:creationId xmlns:p14="http://schemas.microsoft.com/office/powerpoint/2010/main" val="3525864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911622188"/>
              </p:ext>
            </p:extLst>
          </p:nvPr>
        </p:nvGraphicFramePr>
        <p:xfrm>
          <a:off x="76200" y="1447800"/>
          <a:ext cx="58674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1371600" y="457200"/>
            <a:ext cx="8229600" cy="358734"/>
          </a:xfrm>
        </p:spPr>
        <p:txBody>
          <a:bodyPr>
            <a:normAutofit fontScale="90000"/>
          </a:bodyPr>
          <a:lstStyle/>
          <a:p>
            <a:pPr algn="l"/>
            <a:r>
              <a:rPr lang="en-US" b="1" dirty="0" smtClean="0"/>
              <a:t>Distribution by Scheme and Grade</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2815716953"/>
              </p:ext>
            </p:extLst>
          </p:nvPr>
        </p:nvGraphicFramePr>
        <p:xfrm>
          <a:off x="6235943" y="5506720"/>
          <a:ext cx="5879856" cy="741680"/>
        </p:xfrm>
        <a:graphic>
          <a:graphicData uri="http://schemas.openxmlformats.org/drawingml/2006/table">
            <a:tbl>
              <a:tblPr firstRow="1" bandRow="1">
                <a:tableStyleId>{BC89EF96-8CEA-46FF-86C4-4CE0E7609802}</a:tableStyleId>
              </a:tblPr>
              <a:tblGrid>
                <a:gridCol w="367491">
                  <a:extLst>
                    <a:ext uri="{9D8B030D-6E8A-4147-A177-3AD203B41FA5}">
                      <a16:colId xmlns="" xmlns:a16="http://schemas.microsoft.com/office/drawing/2014/main" val="607354168"/>
                    </a:ext>
                  </a:extLst>
                </a:gridCol>
                <a:gridCol w="367491">
                  <a:extLst>
                    <a:ext uri="{9D8B030D-6E8A-4147-A177-3AD203B41FA5}">
                      <a16:colId xmlns="" xmlns:a16="http://schemas.microsoft.com/office/drawing/2014/main" val="2978846003"/>
                    </a:ext>
                  </a:extLst>
                </a:gridCol>
                <a:gridCol w="367491">
                  <a:extLst>
                    <a:ext uri="{9D8B030D-6E8A-4147-A177-3AD203B41FA5}">
                      <a16:colId xmlns="" xmlns:a16="http://schemas.microsoft.com/office/drawing/2014/main" val="682076893"/>
                    </a:ext>
                  </a:extLst>
                </a:gridCol>
                <a:gridCol w="367491">
                  <a:extLst>
                    <a:ext uri="{9D8B030D-6E8A-4147-A177-3AD203B41FA5}">
                      <a16:colId xmlns="" xmlns:a16="http://schemas.microsoft.com/office/drawing/2014/main" val="1157851079"/>
                    </a:ext>
                  </a:extLst>
                </a:gridCol>
                <a:gridCol w="367491">
                  <a:extLst>
                    <a:ext uri="{9D8B030D-6E8A-4147-A177-3AD203B41FA5}">
                      <a16:colId xmlns="" xmlns:a16="http://schemas.microsoft.com/office/drawing/2014/main" val="1666030282"/>
                    </a:ext>
                  </a:extLst>
                </a:gridCol>
                <a:gridCol w="367491">
                  <a:extLst>
                    <a:ext uri="{9D8B030D-6E8A-4147-A177-3AD203B41FA5}">
                      <a16:colId xmlns="" xmlns:a16="http://schemas.microsoft.com/office/drawing/2014/main" val="1116702966"/>
                    </a:ext>
                  </a:extLst>
                </a:gridCol>
                <a:gridCol w="367491">
                  <a:extLst>
                    <a:ext uri="{9D8B030D-6E8A-4147-A177-3AD203B41FA5}">
                      <a16:colId xmlns="" xmlns:a16="http://schemas.microsoft.com/office/drawing/2014/main" val="2449195685"/>
                    </a:ext>
                  </a:extLst>
                </a:gridCol>
                <a:gridCol w="367491">
                  <a:extLst>
                    <a:ext uri="{9D8B030D-6E8A-4147-A177-3AD203B41FA5}">
                      <a16:colId xmlns="" xmlns:a16="http://schemas.microsoft.com/office/drawing/2014/main" val="2725249363"/>
                    </a:ext>
                  </a:extLst>
                </a:gridCol>
                <a:gridCol w="367491">
                  <a:extLst>
                    <a:ext uri="{9D8B030D-6E8A-4147-A177-3AD203B41FA5}">
                      <a16:colId xmlns="" xmlns:a16="http://schemas.microsoft.com/office/drawing/2014/main" val="162880446"/>
                    </a:ext>
                  </a:extLst>
                </a:gridCol>
                <a:gridCol w="367491">
                  <a:extLst>
                    <a:ext uri="{9D8B030D-6E8A-4147-A177-3AD203B41FA5}">
                      <a16:colId xmlns="" xmlns:a16="http://schemas.microsoft.com/office/drawing/2014/main" val="3971592851"/>
                    </a:ext>
                  </a:extLst>
                </a:gridCol>
                <a:gridCol w="367491">
                  <a:extLst>
                    <a:ext uri="{9D8B030D-6E8A-4147-A177-3AD203B41FA5}">
                      <a16:colId xmlns="" xmlns:a16="http://schemas.microsoft.com/office/drawing/2014/main" val="2203300217"/>
                    </a:ext>
                  </a:extLst>
                </a:gridCol>
                <a:gridCol w="367491">
                  <a:extLst>
                    <a:ext uri="{9D8B030D-6E8A-4147-A177-3AD203B41FA5}">
                      <a16:colId xmlns="" xmlns:a16="http://schemas.microsoft.com/office/drawing/2014/main" val="4037035159"/>
                    </a:ext>
                  </a:extLst>
                </a:gridCol>
                <a:gridCol w="367491">
                  <a:extLst>
                    <a:ext uri="{9D8B030D-6E8A-4147-A177-3AD203B41FA5}">
                      <a16:colId xmlns="" xmlns:a16="http://schemas.microsoft.com/office/drawing/2014/main" val="2763361413"/>
                    </a:ext>
                  </a:extLst>
                </a:gridCol>
                <a:gridCol w="367491">
                  <a:extLst>
                    <a:ext uri="{9D8B030D-6E8A-4147-A177-3AD203B41FA5}">
                      <a16:colId xmlns="" xmlns:a16="http://schemas.microsoft.com/office/drawing/2014/main" val="1011782833"/>
                    </a:ext>
                  </a:extLst>
                </a:gridCol>
                <a:gridCol w="367491">
                  <a:extLst>
                    <a:ext uri="{9D8B030D-6E8A-4147-A177-3AD203B41FA5}">
                      <a16:colId xmlns="" xmlns:a16="http://schemas.microsoft.com/office/drawing/2014/main" val="1736010755"/>
                    </a:ext>
                  </a:extLst>
                </a:gridCol>
                <a:gridCol w="367491">
                  <a:extLst>
                    <a:ext uri="{9D8B030D-6E8A-4147-A177-3AD203B41FA5}">
                      <a16:colId xmlns="" xmlns:a16="http://schemas.microsoft.com/office/drawing/2014/main" val="3977575956"/>
                    </a:ext>
                  </a:extLst>
                </a:gridCol>
              </a:tblGrid>
              <a:tr h="370840">
                <a:tc>
                  <a:txBody>
                    <a:bodyPr/>
                    <a:lstStyle/>
                    <a:p>
                      <a:pPr algn="ctr" fontAlgn="t"/>
                      <a:r>
                        <a:rPr lang="en-US" sz="1050" u="none" strike="noStrike" dirty="0">
                          <a:effectLst/>
                        </a:rPr>
                        <a:t>01</a:t>
                      </a:r>
                      <a:endParaRPr lang="en-US" sz="105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11</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14</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17</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dirty="0">
                          <a:effectLst/>
                        </a:rPr>
                        <a:t>19</a:t>
                      </a:r>
                      <a:endParaRPr lang="en-US" sz="105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22</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26</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29</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30</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32</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36</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41</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44</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48</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52</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54</a:t>
                      </a:r>
                      <a:endParaRPr lang="en-US" sz="105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2242105510"/>
                  </a:ext>
                </a:extLst>
              </a:tr>
              <a:tr h="370840">
                <a:tc>
                  <a:txBody>
                    <a:bodyPr/>
                    <a:lstStyle/>
                    <a:p>
                      <a:pPr algn="ctr" fontAlgn="t"/>
                      <a:r>
                        <a:rPr lang="en-US" sz="1050" u="none" strike="noStrike">
                          <a:effectLst/>
                        </a:rPr>
                        <a:t>0.1%</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20.5%</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0.7%</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0.1%</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40.7%</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12.0%</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dirty="0">
                          <a:effectLst/>
                        </a:rPr>
                        <a:t>1.3%</a:t>
                      </a:r>
                      <a:endParaRPr lang="en-US" sz="105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8.7%</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1.5%</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dirty="0">
                          <a:effectLst/>
                        </a:rPr>
                        <a:t>1.8%</a:t>
                      </a:r>
                      <a:endParaRPr lang="en-US" sz="105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0.3%</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4.0%</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dirty="0">
                          <a:effectLst/>
                        </a:rPr>
                        <a:t>4.8%</a:t>
                      </a:r>
                      <a:endParaRPr lang="en-US" sz="105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a:effectLst/>
                        </a:rPr>
                        <a:t>2.4%</a:t>
                      </a:r>
                      <a:endParaRPr lang="en-US" sz="105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dirty="0">
                          <a:effectLst/>
                        </a:rPr>
                        <a:t>0.7%</a:t>
                      </a:r>
                      <a:endParaRPr lang="en-US" sz="105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050" u="none" strike="noStrike" dirty="0">
                          <a:effectLst/>
                        </a:rPr>
                        <a:t>0.4%</a:t>
                      </a:r>
                      <a:endParaRPr lang="en-US" sz="105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2360900731"/>
                  </a:ext>
                </a:extLst>
              </a:tr>
            </a:tbl>
          </a:graphicData>
        </a:graphic>
      </p:graphicFrame>
      <p:pic>
        <p:nvPicPr>
          <p:cNvPr id="8" name="Picture 7"/>
          <p:cNvPicPr>
            <a:picLocks noChangeAspect="1"/>
          </p:cNvPicPr>
          <p:nvPr/>
        </p:nvPicPr>
        <p:blipFill>
          <a:blip r:embed="rId3"/>
          <a:stretch>
            <a:fillRect/>
          </a:stretch>
        </p:blipFill>
        <p:spPr>
          <a:xfrm>
            <a:off x="6159743" y="1447800"/>
            <a:ext cx="5879857" cy="3865245"/>
          </a:xfrm>
          <a:prstGeom prst="rect">
            <a:avLst/>
          </a:prstGeom>
        </p:spPr>
      </p:pic>
    </p:spTree>
    <p:extLst>
      <p:ext uri="{BB962C8B-B14F-4D97-AF65-F5344CB8AC3E}">
        <p14:creationId xmlns:p14="http://schemas.microsoft.com/office/powerpoint/2010/main" val="65871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174581606"/>
              </p:ext>
            </p:extLst>
          </p:nvPr>
        </p:nvGraphicFramePr>
        <p:xfrm>
          <a:off x="190500" y="1020762"/>
          <a:ext cx="92964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a:xfrm>
            <a:off x="1295400" y="152400"/>
            <a:ext cx="8229600" cy="868362"/>
          </a:xfrm>
        </p:spPr>
        <p:txBody>
          <a:bodyPr/>
          <a:lstStyle/>
          <a:p>
            <a:r>
              <a:rPr lang="en-MY" b="1" dirty="0" smtClean="0"/>
              <a:t>Academic Staff vs PPP</a:t>
            </a:r>
            <a:endParaRPr lang="en-MY" b="1" dirty="0"/>
          </a:p>
        </p:txBody>
      </p:sp>
    </p:spTree>
    <p:extLst>
      <p:ext uri="{BB962C8B-B14F-4D97-AF65-F5344CB8AC3E}">
        <p14:creationId xmlns:p14="http://schemas.microsoft.com/office/powerpoint/2010/main" val="684061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8229600" cy="533400"/>
          </a:xfrm>
        </p:spPr>
        <p:txBody>
          <a:bodyPr>
            <a:normAutofit fontScale="90000"/>
          </a:bodyPr>
          <a:lstStyle/>
          <a:p>
            <a:r>
              <a:rPr lang="en-US" b="1" dirty="0" smtClean="0"/>
              <a:t>Administrator (&gt;41) Profile </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1222802610"/>
              </p:ext>
            </p:extLst>
          </p:nvPr>
        </p:nvGraphicFramePr>
        <p:xfrm>
          <a:off x="152400" y="1143000"/>
          <a:ext cx="5562598" cy="4834663"/>
        </p:xfrm>
        <a:graphic>
          <a:graphicData uri="http://schemas.openxmlformats.org/drawingml/2006/table">
            <a:tbl>
              <a:tblPr firstRow="1" lastRow="1" bandRow="1">
                <a:tableStyleId>{93296810-A885-4BE3-A3E7-6D5BEEA58F35}</a:tableStyleId>
              </a:tblPr>
              <a:tblGrid>
                <a:gridCol w="640583">
                  <a:extLst>
                    <a:ext uri="{9D8B030D-6E8A-4147-A177-3AD203B41FA5}">
                      <a16:colId xmlns="" xmlns:a16="http://schemas.microsoft.com/office/drawing/2014/main" val="846661384"/>
                    </a:ext>
                  </a:extLst>
                </a:gridCol>
                <a:gridCol w="576527">
                  <a:extLst>
                    <a:ext uri="{9D8B030D-6E8A-4147-A177-3AD203B41FA5}">
                      <a16:colId xmlns="" xmlns:a16="http://schemas.microsoft.com/office/drawing/2014/main" val="2441938834"/>
                    </a:ext>
                  </a:extLst>
                </a:gridCol>
                <a:gridCol w="448408">
                  <a:extLst>
                    <a:ext uri="{9D8B030D-6E8A-4147-A177-3AD203B41FA5}">
                      <a16:colId xmlns="" xmlns:a16="http://schemas.microsoft.com/office/drawing/2014/main" val="3483907941"/>
                    </a:ext>
                  </a:extLst>
                </a:gridCol>
                <a:gridCol w="498234">
                  <a:extLst>
                    <a:ext uri="{9D8B030D-6E8A-4147-A177-3AD203B41FA5}">
                      <a16:colId xmlns="" xmlns:a16="http://schemas.microsoft.com/office/drawing/2014/main" val="3877945948"/>
                    </a:ext>
                  </a:extLst>
                </a:gridCol>
                <a:gridCol w="540938">
                  <a:extLst>
                    <a:ext uri="{9D8B030D-6E8A-4147-A177-3AD203B41FA5}">
                      <a16:colId xmlns="" xmlns:a16="http://schemas.microsoft.com/office/drawing/2014/main" val="1383310833"/>
                    </a:ext>
                  </a:extLst>
                </a:gridCol>
                <a:gridCol w="540938">
                  <a:extLst>
                    <a:ext uri="{9D8B030D-6E8A-4147-A177-3AD203B41FA5}">
                      <a16:colId xmlns="" xmlns:a16="http://schemas.microsoft.com/office/drawing/2014/main" val="868267497"/>
                    </a:ext>
                  </a:extLst>
                </a:gridCol>
                <a:gridCol w="540938">
                  <a:extLst>
                    <a:ext uri="{9D8B030D-6E8A-4147-A177-3AD203B41FA5}">
                      <a16:colId xmlns="" xmlns:a16="http://schemas.microsoft.com/office/drawing/2014/main" val="2586683808"/>
                    </a:ext>
                  </a:extLst>
                </a:gridCol>
                <a:gridCol w="540938">
                  <a:extLst>
                    <a:ext uri="{9D8B030D-6E8A-4147-A177-3AD203B41FA5}">
                      <a16:colId xmlns="" xmlns:a16="http://schemas.microsoft.com/office/drawing/2014/main" val="1295787014"/>
                    </a:ext>
                  </a:extLst>
                </a:gridCol>
                <a:gridCol w="669053">
                  <a:extLst>
                    <a:ext uri="{9D8B030D-6E8A-4147-A177-3AD203B41FA5}">
                      <a16:colId xmlns="" xmlns:a16="http://schemas.microsoft.com/office/drawing/2014/main" val="3066382703"/>
                    </a:ext>
                  </a:extLst>
                </a:gridCol>
                <a:gridCol w="566041">
                  <a:extLst>
                    <a:ext uri="{9D8B030D-6E8A-4147-A177-3AD203B41FA5}">
                      <a16:colId xmlns="" xmlns:a16="http://schemas.microsoft.com/office/drawing/2014/main" val="986115865"/>
                    </a:ext>
                  </a:extLst>
                </a:gridCol>
              </a:tblGrid>
              <a:tr h="558028">
                <a:tc>
                  <a:txBody>
                    <a:bodyPr/>
                    <a:lstStyle/>
                    <a:p>
                      <a:pPr algn="ctr" fontAlgn="t"/>
                      <a:r>
                        <a:rPr lang="en-US" sz="1400" u="none" strike="noStrike" dirty="0" err="1" smtClean="0">
                          <a:effectLst/>
                        </a:rPr>
                        <a:t>Sch</a:t>
                      </a:r>
                      <a:endParaRPr lang="en-US" sz="1400" b="1" i="0" u="none" strike="noStrike" dirty="0">
                        <a:solidFill>
                          <a:schemeClr val="bg1"/>
                        </a:solidFill>
                        <a:effectLst/>
                        <a:latin typeface="+mn-lt"/>
                      </a:endParaRPr>
                    </a:p>
                  </a:txBody>
                  <a:tcPr marL="9525" marR="9525" marT="9525" marB="0"/>
                </a:tc>
                <a:tc>
                  <a:txBody>
                    <a:bodyPr/>
                    <a:lstStyle/>
                    <a:p>
                      <a:pPr algn="ctr" fontAlgn="t"/>
                      <a:r>
                        <a:rPr lang="en-US" sz="1400" u="none" strike="noStrike" dirty="0">
                          <a:effectLst/>
                        </a:rPr>
                        <a:t>41</a:t>
                      </a:r>
                      <a:endParaRPr lang="en-US" sz="1400" b="1" i="0" u="none" strike="noStrike" dirty="0">
                        <a:solidFill>
                          <a:schemeClr val="bg1"/>
                        </a:solidFill>
                        <a:effectLst/>
                        <a:latin typeface="+mn-lt"/>
                      </a:endParaRPr>
                    </a:p>
                  </a:txBody>
                  <a:tcPr marL="9525" marR="9525" marT="9525" marB="0"/>
                </a:tc>
                <a:tc>
                  <a:txBody>
                    <a:bodyPr/>
                    <a:lstStyle/>
                    <a:p>
                      <a:pPr algn="ctr" fontAlgn="t"/>
                      <a:r>
                        <a:rPr lang="en-US" sz="1400" u="none" strike="noStrike" dirty="0">
                          <a:effectLst/>
                        </a:rPr>
                        <a:t>43</a:t>
                      </a:r>
                      <a:endParaRPr lang="en-US" sz="1400" b="1" i="0" u="none" strike="noStrike" dirty="0">
                        <a:solidFill>
                          <a:schemeClr val="bg1"/>
                        </a:solidFill>
                        <a:effectLst/>
                        <a:latin typeface="+mn-lt"/>
                      </a:endParaRPr>
                    </a:p>
                  </a:txBody>
                  <a:tcPr marL="9525" marR="9525" marT="9525" marB="0"/>
                </a:tc>
                <a:tc>
                  <a:txBody>
                    <a:bodyPr/>
                    <a:lstStyle/>
                    <a:p>
                      <a:pPr algn="ctr" fontAlgn="t"/>
                      <a:r>
                        <a:rPr lang="en-US" sz="1400" u="none" strike="noStrike" dirty="0">
                          <a:effectLst/>
                        </a:rPr>
                        <a:t>44</a:t>
                      </a:r>
                      <a:endParaRPr lang="en-US" sz="1400" b="1" i="0" u="none" strike="noStrike" dirty="0">
                        <a:solidFill>
                          <a:schemeClr val="bg1"/>
                        </a:solidFill>
                        <a:effectLst/>
                        <a:latin typeface="+mn-lt"/>
                      </a:endParaRPr>
                    </a:p>
                  </a:txBody>
                  <a:tcPr marL="9525" marR="9525" marT="9525" marB="0"/>
                </a:tc>
                <a:tc>
                  <a:txBody>
                    <a:bodyPr/>
                    <a:lstStyle/>
                    <a:p>
                      <a:pPr algn="ctr" fontAlgn="t"/>
                      <a:r>
                        <a:rPr lang="en-US" sz="1400" u="none" strike="noStrike" dirty="0">
                          <a:effectLst/>
                        </a:rPr>
                        <a:t>48</a:t>
                      </a:r>
                      <a:endParaRPr lang="en-US" sz="1400" b="1" i="0" u="none" strike="noStrike" dirty="0">
                        <a:solidFill>
                          <a:schemeClr val="bg1"/>
                        </a:solidFill>
                        <a:effectLst/>
                        <a:latin typeface="+mn-lt"/>
                      </a:endParaRPr>
                    </a:p>
                  </a:txBody>
                  <a:tcPr marL="9525" marR="9525" marT="9525" marB="0"/>
                </a:tc>
                <a:tc>
                  <a:txBody>
                    <a:bodyPr/>
                    <a:lstStyle/>
                    <a:p>
                      <a:pPr algn="ctr" fontAlgn="t"/>
                      <a:r>
                        <a:rPr lang="en-US" sz="1400" u="none" strike="noStrike" dirty="0">
                          <a:effectLst/>
                        </a:rPr>
                        <a:t>51</a:t>
                      </a:r>
                      <a:endParaRPr lang="en-US" sz="1400" b="1" i="0" u="none" strike="noStrike" dirty="0">
                        <a:solidFill>
                          <a:schemeClr val="bg1"/>
                        </a:solidFill>
                        <a:effectLst/>
                        <a:latin typeface="+mn-lt"/>
                      </a:endParaRPr>
                    </a:p>
                  </a:txBody>
                  <a:tcPr marL="9525" marR="9525" marT="9525" marB="0"/>
                </a:tc>
                <a:tc>
                  <a:txBody>
                    <a:bodyPr/>
                    <a:lstStyle/>
                    <a:p>
                      <a:pPr algn="ctr" fontAlgn="t"/>
                      <a:r>
                        <a:rPr lang="en-US" sz="1400" u="none" strike="noStrike" dirty="0">
                          <a:effectLst/>
                        </a:rPr>
                        <a:t>52</a:t>
                      </a:r>
                      <a:endParaRPr lang="en-US" sz="1400" b="1" i="0" u="none" strike="noStrike" dirty="0">
                        <a:solidFill>
                          <a:schemeClr val="bg1"/>
                        </a:solidFill>
                        <a:effectLst/>
                        <a:latin typeface="+mn-lt"/>
                      </a:endParaRPr>
                    </a:p>
                  </a:txBody>
                  <a:tcPr marL="9525" marR="9525" marT="9525" marB="0"/>
                </a:tc>
                <a:tc>
                  <a:txBody>
                    <a:bodyPr/>
                    <a:lstStyle/>
                    <a:p>
                      <a:pPr algn="ctr" fontAlgn="t"/>
                      <a:r>
                        <a:rPr lang="en-US" sz="1400" u="none" strike="noStrike" dirty="0">
                          <a:effectLst/>
                        </a:rPr>
                        <a:t>54</a:t>
                      </a:r>
                      <a:endParaRPr lang="en-US" sz="1400" b="1" i="0" u="none" strike="noStrike" dirty="0">
                        <a:solidFill>
                          <a:schemeClr val="bg1"/>
                        </a:solidFill>
                        <a:effectLst/>
                        <a:latin typeface="+mn-lt"/>
                      </a:endParaRPr>
                    </a:p>
                  </a:txBody>
                  <a:tcPr marL="9525" marR="9525" marT="9525" marB="0"/>
                </a:tc>
                <a:tc>
                  <a:txBody>
                    <a:bodyPr/>
                    <a:lstStyle/>
                    <a:p>
                      <a:pPr algn="ctr" fontAlgn="t"/>
                      <a:r>
                        <a:rPr lang="en-US" sz="1400" u="none" strike="noStrike" dirty="0" smtClean="0">
                          <a:effectLst/>
                        </a:rPr>
                        <a:t>VU06</a:t>
                      </a:r>
                    </a:p>
                    <a:p>
                      <a:pPr algn="ctr" fontAlgn="t"/>
                      <a:r>
                        <a:rPr lang="en-US" sz="1400" u="none" strike="noStrike" dirty="0" smtClean="0">
                          <a:effectLst/>
                        </a:rPr>
                        <a:t>/07</a:t>
                      </a:r>
                      <a:endParaRPr lang="en-US" sz="1400" b="1" i="0" u="none" strike="noStrike" dirty="0">
                        <a:solidFill>
                          <a:schemeClr val="bg1"/>
                        </a:solidFill>
                        <a:effectLst/>
                        <a:latin typeface="+mn-lt"/>
                      </a:endParaRPr>
                    </a:p>
                  </a:txBody>
                  <a:tcPr marL="9525" marR="9525" marT="9525" marB="0"/>
                </a:tc>
                <a:tc>
                  <a:txBody>
                    <a:bodyPr/>
                    <a:lstStyle/>
                    <a:p>
                      <a:pPr algn="ctr" fontAlgn="t"/>
                      <a:r>
                        <a:rPr lang="en-US" sz="1400" u="none" strike="noStrike" dirty="0" smtClean="0">
                          <a:effectLst/>
                        </a:rPr>
                        <a:t>Total</a:t>
                      </a:r>
                      <a:endParaRPr lang="en-US" sz="1400" b="1" i="0" u="none" strike="noStrike" dirty="0">
                        <a:solidFill>
                          <a:schemeClr val="bg1"/>
                        </a:solidFill>
                        <a:effectLst/>
                        <a:latin typeface="+mn-lt"/>
                      </a:endParaRPr>
                    </a:p>
                  </a:txBody>
                  <a:tcPr marL="9525" marR="9525" marT="9525" marB="0"/>
                </a:tc>
                <a:extLst>
                  <a:ext uri="{0D108BD9-81ED-4DB2-BD59-A6C34878D82A}">
                    <a16:rowId xmlns="" xmlns:a16="http://schemas.microsoft.com/office/drawing/2014/main" val="3127669456"/>
                  </a:ext>
                </a:extLst>
              </a:tr>
              <a:tr h="305073">
                <a:tc>
                  <a:txBody>
                    <a:bodyPr/>
                    <a:lstStyle/>
                    <a:p>
                      <a:pPr algn="ctr" fontAlgn="t"/>
                      <a:r>
                        <a:rPr lang="en-US" sz="1400" u="none" strike="noStrike" dirty="0">
                          <a:effectLst/>
                        </a:rPr>
                        <a:t>E</a:t>
                      </a:r>
                      <a:endParaRPr lang="en-US" sz="1400" b="1"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1</a:t>
                      </a:r>
                      <a:endParaRPr lang="en-US" sz="1400" b="0" i="0" u="none" strike="noStrike" dirty="0">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1</a:t>
                      </a:r>
                      <a:endParaRPr lang="en-US" sz="1400" b="1"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2772922145"/>
                  </a:ext>
                </a:extLst>
              </a:tr>
              <a:tr h="305073">
                <a:tc>
                  <a:txBody>
                    <a:bodyPr/>
                    <a:lstStyle/>
                    <a:p>
                      <a:pPr algn="ctr" fontAlgn="t"/>
                      <a:r>
                        <a:rPr lang="en-US" sz="1400" u="none" strike="noStrike" dirty="0">
                          <a:effectLst/>
                        </a:rPr>
                        <a:t>K</a:t>
                      </a:r>
                      <a:endParaRPr lang="en-US" sz="1400" b="1"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1</a:t>
                      </a:r>
                      <a:endParaRPr lang="en-US" sz="1400" b="0" i="0" u="none" strike="noStrike" dirty="0">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a:effectLst/>
                        </a:rPr>
                        <a:t>1</a:t>
                      </a:r>
                      <a:endParaRPr lang="en-US" sz="1400" b="0" i="0" u="none" strike="noStrike">
                        <a:solidFill>
                          <a:srgbClr val="000000"/>
                        </a:solidFill>
                        <a:effectLst/>
                        <a:latin typeface="+mn-lt"/>
                      </a:endParaRPr>
                    </a:p>
                  </a:txBody>
                  <a:tcPr marL="9525" marR="9525" marT="9525" marB="0"/>
                </a:tc>
                <a:tc>
                  <a:txBody>
                    <a:bodyPr/>
                    <a:lstStyle/>
                    <a:p>
                      <a:pPr algn="ctr" fontAlgn="t"/>
                      <a:r>
                        <a:rPr lang="en-US" sz="1400" u="none" strike="noStrike">
                          <a:effectLst/>
                        </a:rPr>
                        <a:t>1</a:t>
                      </a:r>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3</a:t>
                      </a:r>
                      <a:endParaRPr lang="en-US" sz="1400" b="1"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582758946"/>
                  </a:ext>
                </a:extLst>
              </a:tr>
              <a:tr h="305073">
                <a:tc>
                  <a:txBody>
                    <a:bodyPr/>
                    <a:lstStyle/>
                    <a:p>
                      <a:pPr algn="ctr" fontAlgn="t"/>
                      <a:r>
                        <a:rPr lang="en-US" sz="1400" u="none" strike="noStrike" dirty="0">
                          <a:effectLst/>
                        </a:rPr>
                        <a:t>L</a:t>
                      </a:r>
                      <a:endParaRPr lang="en-US" sz="1400" b="1"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2</a:t>
                      </a:r>
                      <a:endParaRPr lang="en-US" sz="1400" b="0" i="0" u="none" strike="noStrike" dirty="0">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r>
                        <a:rPr lang="en-US" sz="1400" u="none" strike="noStrike">
                          <a:effectLst/>
                        </a:rPr>
                        <a:t>1</a:t>
                      </a:r>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3</a:t>
                      </a:r>
                      <a:endParaRPr lang="en-US" sz="1400" b="1"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1977115928"/>
                  </a:ext>
                </a:extLst>
              </a:tr>
              <a:tr h="305073">
                <a:tc>
                  <a:txBody>
                    <a:bodyPr/>
                    <a:lstStyle/>
                    <a:p>
                      <a:pPr algn="ctr" fontAlgn="t"/>
                      <a:r>
                        <a:rPr lang="en-US" sz="1400" u="none" strike="noStrike" dirty="0">
                          <a:effectLst/>
                        </a:rPr>
                        <a:t>B</a:t>
                      </a:r>
                      <a:endParaRPr lang="en-US" sz="1400" b="1" i="0" u="none" strike="noStrike" dirty="0">
                        <a:solidFill>
                          <a:srgbClr val="000000"/>
                        </a:solidFill>
                        <a:effectLst/>
                        <a:latin typeface="+mn-lt"/>
                      </a:endParaRPr>
                    </a:p>
                  </a:txBody>
                  <a:tcPr marL="9525" marR="9525" marT="9525" marB="0"/>
                </a:tc>
                <a:tc>
                  <a:txBody>
                    <a:bodyPr/>
                    <a:lstStyle/>
                    <a:p>
                      <a:pPr algn="ctr" fontAlgn="t"/>
                      <a:r>
                        <a:rPr lang="en-US" sz="1400" u="none" strike="noStrike">
                          <a:effectLst/>
                        </a:rPr>
                        <a:t>2</a:t>
                      </a:r>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2</a:t>
                      </a:r>
                      <a:endParaRPr lang="en-US" sz="1400" b="0" i="0" u="none" strike="noStrike" dirty="0">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4</a:t>
                      </a:r>
                      <a:endParaRPr lang="en-US" sz="1400" b="1"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2592592704"/>
                  </a:ext>
                </a:extLst>
              </a:tr>
              <a:tr h="305073">
                <a:tc>
                  <a:txBody>
                    <a:bodyPr/>
                    <a:lstStyle/>
                    <a:p>
                      <a:pPr algn="ctr" fontAlgn="t"/>
                      <a:r>
                        <a:rPr lang="en-US" sz="1400" u="none" strike="noStrike" dirty="0">
                          <a:effectLst/>
                        </a:rPr>
                        <a:t>U</a:t>
                      </a:r>
                      <a:endParaRPr lang="en-US" sz="1400" b="1" i="0" u="none" strike="noStrike" dirty="0">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r>
                        <a:rPr lang="en-US" sz="1400" u="none" strike="noStrike" dirty="0">
                          <a:effectLst/>
                        </a:rPr>
                        <a:t>4</a:t>
                      </a:r>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1</a:t>
                      </a:r>
                      <a:endParaRPr lang="en-US" sz="1400" b="0" i="0" u="none" strike="noStrike" dirty="0">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a:effectLst/>
                        </a:rPr>
                        <a:t>1</a:t>
                      </a:r>
                      <a:endParaRPr lang="en-US" sz="1400" b="0" i="0" u="none" strike="noStrike">
                        <a:solidFill>
                          <a:srgbClr val="000000"/>
                        </a:solidFill>
                        <a:effectLst/>
                        <a:latin typeface="+mn-lt"/>
                      </a:endParaRPr>
                    </a:p>
                  </a:txBody>
                  <a:tcPr marL="9525" marR="9525" marT="9525" marB="0"/>
                </a:tc>
                <a:tc>
                  <a:txBody>
                    <a:bodyPr/>
                    <a:lstStyle/>
                    <a:p>
                      <a:pPr algn="ctr" fontAlgn="t"/>
                      <a:r>
                        <a:rPr lang="en-US" sz="1400" u="none" strike="noStrike">
                          <a:effectLst/>
                        </a:rPr>
                        <a:t>1</a:t>
                      </a:r>
                      <a:endParaRPr lang="en-US" sz="1400" b="0" i="0" u="none" strike="noStrike">
                        <a:solidFill>
                          <a:srgbClr val="000000"/>
                        </a:solidFill>
                        <a:effectLst/>
                        <a:latin typeface="+mn-lt"/>
                      </a:endParaRPr>
                    </a:p>
                  </a:txBody>
                  <a:tcPr marL="9525" marR="9525" marT="9525" marB="0"/>
                </a:tc>
                <a:tc>
                  <a:txBody>
                    <a:bodyPr/>
                    <a:lstStyle/>
                    <a:p>
                      <a:pPr algn="ctr" fontAlgn="t"/>
                      <a:r>
                        <a:rPr lang="en-US" sz="1400" u="none" strike="noStrike">
                          <a:effectLst/>
                        </a:rPr>
                        <a:t>2</a:t>
                      </a:r>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9</a:t>
                      </a:r>
                      <a:endParaRPr lang="en-US" sz="1400" b="1"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2195052564"/>
                  </a:ext>
                </a:extLst>
              </a:tr>
              <a:tr h="305073">
                <a:tc>
                  <a:txBody>
                    <a:bodyPr/>
                    <a:lstStyle/>
                    <a:p>
                      <a:pPr algn="ctr" fontAlgn="t"/>
                      <a:r>
                        <a:rPr lang="en-US" sz="1400" u="none" strike="noStrike" dirty="0">
                          <a:effectLst/>
                        </a:rPr>
                        <a:t>C</a:t>
                      </a:r>
                      <a:endParaRPr lang="en-US" sz="1400" b="1" i="0" u="none" strike="noStrike" dirty="0">
                        <a:solidFill>
                          <a:srgbClr val="000000"/>
                        </a:solidFill>
                        <a:effectLst/>
                        <a:latin typeface="+mn-lt"/>
                      </a:endParaRPr>
                    </a:p>
                  </a:txBody>
                  <a:tcPr marL="9525" marR="9525" marT="9525" marB="0"/>
                </a:tc>
                <a:tc>
                  <a:txBody>
                    <a:bodyPr/>
                    <a:lstStyle/>
                    <a:p>
                      <a:pPr algn="ctr" fontAlgn="t"/>
                      <a:r>
                        <a:rPr lang="en-US" sz="1400" u="none" strike="noStrike">
                          <a:effectLst/>
                        </a:rPr>
                        <a:t>8</a:t>
                      </a:r>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r>
                        <a:rPr lang="en-US" sz="1400" u="none" strike="noStrike" dirty="0">
                          <a:effectLst/>
                        </a:rPr>
                        <a:t>11</a:t>
                      </a:r>
                      <a:endParaRPr lang="en-US" sz="1400" b="0" i="0" u="none" strike="noStrike" dirty="0">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19</a:t>
                      </a:r>
                      <a:endParaRPr lang="en-US" sz="1400" b="1"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1020604838"/>
                  </a:ext>
                </a:extLst>
              </a:tr>
              <a:tr h="305073">
                <a:tc>
                  <a:txBody>
                    <a:bodyPr/>
                    <a:lstStyle/>
                    <a:p>
                      <a:pPr algn="ctr" fontAlgn="t"/>
                      <a:r>
                        <a:rPr lang="en-US" sz="1400" u="none" strike="noStrike" dirty="0">
                          <a:effectLst/>
                        </a:rPr>
                        <a:t>W</a:t>
                      </a:r>
                      <a:endParaRPr lang="en-US" sz="1400" b="1" i="0" u="none" strike="noStrike" dirty="0">
                        <a:solidFill>
                          <a:srgbClr val="000000"/>
                        </a:solidFill>
                        <a:effectLst/>
                        <a:latin typeface="+mn-lt"/>
                      </a:endParaRPr>
                    </a:p>
                  </a:txBody>
                  <a:tcPr marL="9525" marR="9525" marT="9525" marB="0"/>
                </a:tc>
                <a:tc>
                  <a:txBody>
                    <a:bodyPr/>
                    <a:lstStyle/>
                    <a:p>
                      <a:pPr algn="ctr" fontAlgn="t"/>
                      <a:r>
                        <a:rPr lang="en-US" sz="1400" u="none" strike="noStrike">
                          <a:effectLst/>
                        </a:rPr>
                        <a:t>18</a:t>
                      </a:r>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r>
                        <a:rPr lang="en-US" sz="1400" u="none" strike="noStrike" dirty="0">
                          <a:effectLst/>
                        </a:rPr>
                        <a:t>9</a:t>
                      </a:r>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4</a:t>
                      </a:r>
                      <a:endParaRPr lang="en-US" sz="1400" b="0" i="0" u="none" strike="noStrike" dirty="0">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a:effectLst/>
                        </a:rPr>
                        <a:t>3</a:t>
                      </a:r>
                      <a:endParaRPr lang="en-US" sz="1400" b="0" i="0" u="none" strike="noStrike">
                        <a:solidFill>
                          <a:srgbClr val="000000"/>
                        </a:solidFill>
                        <a:effectLst/>
                        <a:latin typeface="+mn-lt"/>
                      </a:endParaRPr>
                    </a:p>
                  </a:txBody>
                  <a:tcPr marL="9525" marR="9525" marT="9525" marB="0"/>
                </a:tc>
                <a:tc>
                  <a:txBody>
                    <a:bodyPr/>
                    <a:lstStyle/>
                    <a:p>
                      <a:pPr algn="ctr" fontAlgn="t"/>
                      <a:r>
                        <a:rPr lang="en-US" sz="1400" u="none" strike="noStrike">
                          <a:effectLst/>
                        </a:rPr>
                        <a:t>2</a:t>
                      </a:r>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36</a:t>
                      </a:r>
                      <a:endParaRPr lang="en-US" sz="1400" b="1"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468055842"/>
                  </a:ext>
                </a:extLst>
              </a:tr>
              <a:tr h="305073">
                <a:tc>
                  <a:txBody>
                    <a:bodyPr/>
                    <a:lstStyle/>
                    <a:p>
                      <a:pPr algn="ctr" fontAlgn="t"/>
                      <a:r>
                        <a:rPr lang="en-US" sz="1400" u="none" strike="noStrike" dirty="0">
                          <a:effectLst/>
                        </a:rPr>
                        <a:t>J</a:t>
                      </a:r>
                      <a:endParaRPr lang="en-US" sz="1400" b="1" i="0" u="none" strike="noStrike" dirty="0">
                        <a:solidFill>
                          <a:srgbClr val="000000"/>
                        </a:solidFill>
                        <a:effectLst/>
                        <a:latin typeface="+mn-lt"/>
                      </a:endParaRPr>
                    </a:p>
                  </a:txBody>
                  <a:tcPr marL="9525" marR="9525" marT="9525" marB="0"/>
                </a:tc>
                <a:tc>
                  <a:txBody>
                    <a:bodyPr/>
                    <a:lstStyle/>
                    <a:p>
                      <a:pPr algn="ctr" fontAlgn="t"/>
                      <a:r>
                        <a:rPr lang="en-US" sz="1400" u="none" strike="noStrike">
                          <a:effectLst/>
                        </a:rPr>
                        <a:t>18</a:t>
                      </a:r>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r>
                        <a:rPr lang="en-US" sz="1400" u="none" strike="noStrike">
                          <a:effectLst/>
                        </a:rPr>
                        <a:t>18</a:t>
                      </a:r>
                      <a:endParaRPr lang="en-US" sz="1400" b="0" i="0" u="none" strike="noStrike">
                        <a:solidFill>
                          <a:srgbClr val="000000"/>
                        </a:solidFill>
                        <a:effectLst/>
                        <a:latin typeface="+mn-lt"/>
                      </a:endParaRPr>
                    </a:p>
                  </a:txBody>
                  <a:tcPr marL="9525" marR="9525" marT="9525" marB="0"/>
                </a:tc>
                <a:tc>
                  <a:txBody>
                    <a:bodyPr/>
                    <a:lstStyle/>
                    <a:p>
                      <a:pPr algn="ctr" fontAlgn="t"/>
                      <a:r>
                        <a:rPr lang="en-US" sz="1400" u="none" strike="noStrike" dirty="0">
                          <a:effectLst/>
                        </a:rPr>
                        <a:t>9</a:t>
                      </a:r>
                      <a:endParaRPr lang="en-US" sz="1400" b="0" i="0" u="none" strike="noStrike" dirty="0">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1</a:t>
                      </a:r>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a:effectLst/>
                        </a:rPr>
                        <a:t>1</a:t>
                      </a:r>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47</a:t>
                      </a:r>
                      <a:endParaRPr lang="en-US" sz="1400" b="1"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1060823757"/>
                  </a:ext>
                </a:extLst>
              </a:tr>
              <a:tr h="305073">
                <a:tc>
                  <a:txBody>
                    <a:bodyPr/>
                    <a:lstStyle/>
                    <a:p>
                      <a:pPr algn="ctr" fontAlgn="t"/>
                      <a:r>
                        <a:rPr lang="en-US" sz="1400" u="none" strike="noStrike" dirty="0">
                          <a:effectLst/>
                        </a:rPr>
                        <a:t>F</a:t>
                      </a:r>
                      <a:endParaRPr lang="en-US" sz="1400" b="1" i="0" u="none" strike="noStrike" dirty="0">
                        <a:solidFill>
                          <a:srgbClr val="000000"/>
                        </a:solidFill>
                        <a:effectLst/>
                        <a:latin typeface="+mn-lt"/>
                      </a:endParaRPr>
                    </a:p>
                  </a:txBody>
                  <a:tcPr marL="9525" marR="9525" marT="9525" marB="0"/>
                </a:tc>
                <a:tc>
                  <a:txBody>
                    <a:bodyPr/>
                    <a:lstStyle/>
                    <a:p>
                      <a:pPr algn="ctr" fontAlgn="t"/>
                      <a:r>
                        <a:rPr lang="en-US" sz="1400" u="none" strike="noStrike">
                          <a:effectLst/>
                        </a:rPr>
                        <a:t>8</a:t>
                      </a:r>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r>
                        <a:rPr lang="en-US" sz="1400" u="none" strike="noStrike">
                          <a:effectLst/>
                        </a:rPr>
                        <a:t>38</a:t>
                      </a:r>
                      <a:endParaRPr lang="en-US" sz="1400" b="0" i="0" u="none" strike="noStrike">
                        <a:solidFill>
                          <a:srgbClr val="000000"/>
                        </a:solidFill>
                        <a:effectLst/>
                        <a:latin typeface="+mn-lt"/>
                      </a:endParaRPr>
                    </a:p>
                  </a:txBody>
                  <a:tcPr marL="9525" marR="9525" marT="9525" marB="0"/>
                </a:tc>
                <a:tc>
                  <a:txBody>
                    <a:bodyPr/>
                    <a:lstStyle/>
                    <a:p>
                      <a:pPr algn="ctr" fontAlgn="t"/>
                      <a:r>
                        <a:rPr lang="en-US" sz="1400" u="none" strike="noStrike" dirty="0">
                          <a:effectLst/>
                        </a:rPr>
                        <a:t>2</a:t>
                      </a:r>
                      <a:endParaRPr lang="en-US" sz="1400" b="0" i="0" u="none" strike="noStrike" dirty="0">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4</a:t>
                      </a:r>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1</a:t>
                      </a:r>
                      <a:endParaRPr lang="en-US" sz="1400" b="0" i="0" u="none" strike="noStrike" dirty="0">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53</a:t>
                      </a:r>
                      <a:endParaRPr lang="en-US" sz="1400" b="1"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2132703077"/>
                  </a:ext>
                </a:extLst>
              </a:tr>
              <a:tr h="305073">
                <a:tc>
                  <a:txBody>
                    <a:bodyPr/>
                    <a:lstStyle/>
                    <a:p>
                      <a:pPr algn="ctr" fontAlgn="t"/>
                      <a:r>
                        <a:rPr lang="en-US" sz="1400" u="none" strike="noStrike" dirty="0">
                          <a:effectLst/>
                        </a:rPr>
                        <a:t>S</a:t>
                      </a:r>
                      <a:endParaRPr lang="en-US" sz="1400" b="1" i="0" u="none" strike="noStrike" dirty="0">
                        <a:solidFill>
                          <a:srgbClr val="000000"/>
                        </a:solidFill>
                        <a:effectLst/>
                        <a:latin typeface="+mn-lt"/>
                      </a:endParaRPr>
                    </a:p>
                  </a:txBody>
                  <a:tcPr marL="9525" marR="9525" marT="9525" marB="0"/>
                </a:tc>
                <a:tc>
                  <a:txBody>
                    <a:bodyPr/>
                    <a:lstStyle/>
                    <a:p>
                      <a:pPr algn="ctr" fontAlgn="t"/>
                      <a:r>
                        <a:rPr lang="en-US" sz="1400" u="none" strike="noStrike">
                          <a:effectLst/>
                        </a:rPr>
                        <a:t>25</a:t>
                      </a:r>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r>
                        <a:rPr lang="en-US" sz="1400" u="none" strike="noStrike">
                          <a:effectLst/>
                        </a:rPr>
                        <a:t>32</a:t>
                      </a:r>
                      <a:endParaRPr lang="en-US" sz="1400" b="0" i="0" u="none" strike="noStrike">
                        <a:solidFill>
                          <a:srgbClr val="000000"/>
                        </a:solidFill>
                        <a:effectLst/>
                        <a:latin typeface="+mn-lt"/>
                      </a:endParaRPr>
                    </a:p>
                  </a:txBody>
                  <a:tcPr marL="9525" marR="9525" marT="9525" marB="0"/>
                </a:tc>
                <a:tc>
                  <a:txBody>
                    <a:bodyPr/>
                    <a:lstStyle/>
                    <a:p>
                      <a:pPr algn="ctr" fontAlgn="t"/>
                      <a:r>
                        <a:rPr lang="en-US" sz="1400" u="none" strike="noStrike">
                          <a:effectLst/>
                        </a:rPr>
                        <a:t>11</a:t>
                      </a:r>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4</a:t>
                      </a:r>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2</a:t>
                      </a:r>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smtClean="0">
                          <a:effectLst/>
                        </a:rPr>
                        <a:t>1</a:t>
                      </a:r>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smtClean="0">
                          <a:effectLst/>
                        </a:rPr>
                        <a:t>75</a:t>
                      </a:r>
                      <a:endParaRPr lang="en-US" sz="1400" b="1"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1023954122"/>
                  </a:ext>
                </a:extLst>
              </a:tr>
              <a:tr h="305073">
                <a:tc>
                  <a:txBody>
                    <a:bodyPr/>
                    <a:lstStyle/>
                    <a:p>
                      <a:pPr algn="ctr" fontAlgn="t"/>
                      <a:r>
                        <a:rPr lang="en-US" sz="1400" u="none" strike="noStrike" dirty="0">
                          <a:effectLst/>
                        </a:rPr>
                        <a:t>Q</a:t>
                      </a:r>
                      <a:endParaRPr lang="en-US" sz="1400" b="1" i="0" u="none" strike="noStrike" dirty="0">
                        <a:solidFill>
                          <a:srgbClr val="000000"/>
                        </a:solidFill>
                        <a:effectLst/>
                        <a:latin typeface="+mn-lt"/>
                      </a:endParaRPr>
                    </a:p>
                  </a:txBody>
                  <a:tcPr marL="9525" marR="9525" marT="9525" marB="0"/>
                </a:tc>
                <a:tc>
                  <a:txBody>
                    <a:bodyPr/>
                    <a:lstStyle/>
                    <a:p>
                      <a:pPr algn="ctr" fontAlgn="t"/>
                      <a:r>
                        <a:rPr lang="en-US" sz="1400" u="none" strike="noStrike">
                          <a:effectLst/>
                        </a:rPr>
                        <a:t>75</a:t>
                      </a:r>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r>
                        <a:rPr lang="en-US" sz="1400" u="none" strike="noStrike">
                          <a:effectLst/>
                        </a:rPr>
                        <a:t>30</a:t>
                      </a:r>
                      <a:endParaRPr lang="en-US" sz="1400" b="0" i="0" u="none" strike="noStrike">
                        <a:solidFill>
                          <a:srgbClr val="000000"/>
                        </a:solidFill>
                        <a:effectLst/>
                        <a:latin typeface="+mn-lt"/>
                      </a:endParaRPr>
                    </a:p>
                  </a:txBody>
                  <a:tcPr marL="9525" marR="9525" marT="9525" marB="0"/>
                </a:tc>
                <a:tc>
                  <a:txBody>
                    <a:bodyPr/>
                    <a:lstStyle/>
                    <a:p>
                      <a:pPr algn="ctr" fontAlgn="t"/>
                      <a:r>
                        <a:rPr lang="en-US" sz="1400" u="none" strike="noStrike">
                          <a:effectLst/>
                        </a:rPr>
                        <a:t>2</a:t>
                      </a:r>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107</a:t>
                      </a:r>
                      <a:endParaRPr lang="en-US" sz="1400" b="1"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627879733"/>
                  </a:ext>
                </a:extLst>
              </a:tr>
              <a:tr h="484587">
                <a:tc>
                  <a:txBody>
                    <a:bodyPr/>
                    <a:lstStyle/>
                    <a:p>
                      <a:pPr algn="ctr" fontAlgn="t"/>
                      <a:r>
                        <a:rPr lang="en-US" sz="1400" u="none" strike="noStrike" dirty="0">
                          <a:effectLst/>
                        </a:rPr>
                        <a:t>N</a:t>
                      </a:r>
                      <a:endParaRPr lang="en-US" sz="1400" b="1" i="0" u="none" strike="noStrike" dirty="0">
                        <a:solidFill>
                          <a:srgbClr val="000000"/>
                        </a:solidFill>
                        <a:effectLst/>
                        <a:latin typeface="+mn-lt"/>
                      </a:endParaRPr>
                    </a:p>
                  </a:txBody>
                  <a:tcPr marL="9525" marR="9525" marT="9525" marB="0"/>
                </a:tc>
                <a:tc>
                  <a:txBody>
                    <a:bodyPr/>
                    <a:lstStyle/>
                    <a:p>
                      <a:pPr algn="ctr" fontAlgn="t"/>
                      <a:r>
                        <a:rPr lang="en-US" sz="1400" u="none" strike="noStrike">
                          <a:effectLst/>
                        </a:rPr>
                        <a:t>54</a:t>
                      </a:r>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r>
                        <a:rPr lang="en-US" sz="1400" u="none" strike="noStrike">
                          <a:effectLst/>
                        </a:rPr>
                        <a:t>65</a:t>
                      </a:r>
                      <a:endParaRPr lang="en-US" sz="1400" b="0" i="0" u="none" strike="noStrike">
                        <a:solidFill>
                          <a:srgbClr val="000000"/>
                        </a:solidFill>
                        <a:effectLst/>
                        <a:latin typeface="+mn-lt"/>
                      </a:endParaRPr>
                    </a:p>
                  </a:txBody>
                  <a:tcPr marL="9525" marR="9525" marT="9525" marB="0"/>
                </a:tc>
                <a:tc>
                  <a:txBody>
                    <a:bodyPr/>
                    <a:lstStyle/>
                    <a:p>
                      <a:pPr algn="ctr" fontAlgn="t"/>
                      <a:r>
                        <a:rPr lang="en-US" sz="1400" u="none" strike="noStrike">
                          <a:effectLst/>
                        </a:rPr>
                        <a:t>32</a:t>
                      </a:r>
                      <a:endParaRPr lang="en-US" sz="1400" b="0" i="0" u="none" strike="noStrike">
                        <a:solidFill>
                          <a:srgbClr val="000000"/>
                        </a:solidFill>
                        <a:effectLst/>
                        <a:latin typeface="+mn-lt"/>
                      </a:endParaRPr>
                    </a:p>
                  </a:txBody>
                  <a:tcPr marL="9525" marR="9525" marT="9525" marB="0"/>
                </a:tc>
                <a:tc>
                  <a:txBody>
                    <a:bodyPr/>
                    <a:lstStyle/>
                    <a:p>
                      <a:pPr algn="ctr" fontAlgn="t"/>
                      <a:endParaRPr lang="en-US" sz="1400" b="0" i="0" u="none" strike="noStrike">
                        <a:solidFill>
                          <a:srgbClr val="000000"/>
                        </a:solidFill>
                        <a:effectLst/>
                        <a:latin typeface="+mn-lt"/>
                      </a:endParaRPr>
                    </a:p>
                  </a:txBody>
                  <a:tcPr marL="9525" marR="9525" marT="9525" marB="0"/>
                </a:tc>
                <a:tc>
                  <a:txBody>
                    <a:bodyPr/>
                    <a:lstStyle/>
                    <a:p>
                      <a:pPr algn="ctr" fontAlgn="t"/>
                      <a:r>
                        <a:rPr lang="en-US" sz="1400" u="none" strike="noStrike" dirty="0">
                          <a:effectLst/>
                        </a:rPr>
                        <a:t>9</a:t>
                      </a:r>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5</a:t>
                      </a:r>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smtClean="0">
                          <a:effectLst/>
                        </a:rPr>
                        <a:t>2</a:t>
                      </a:r>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smtClean="0">
                          <a:effectLst/>
                        </a:rPr>
                        <a:t>167</a:t>
                      </a:r>
                      <a:endParaRPr lang="en-US" sz="1400" b="1"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1974207664"/>
                  </a:ext>
                </a:extLst>
              </a:tr>
              <a:tr h="431495">
                <a:tc>
                  <a:txBody>
                    <a:bodyPr/>
                    <a:lstStyle/>
                    <a:p>
                      <a:pPr algn="ctr" fontAlgn="t"/>
                      <a:r>
                        <a:rPr lang="en-US" sz="1400" u="none" strike="noStrike" dirty="0">
                          <a:effectLst/>
                        </a:rPr>
                        <a:t>Grand Total</a:t>
                      </a:r>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212</a:t>
                      </a:r>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4</a:t>
                      </a:r>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207</a:t>
                      </a:r>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61</a:t>
                      </a:r>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1</a:t>
                      </a:r>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22</a:t>
                      </a:r>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a:effectLst/>
                        </a:rPr>
                        <a:t>14</a:t>
                      </a:r>
                      <a:endParaRPr lang="en-US" sz="1400" b="0" i="0" u="none" strike="noStrike" dirty="0">
                        <a:solidFill>
                          <a:srgbClr val="000000"/>
                        </a:solidFill>
                        <a:effectLst/>
                        <a:latin typeface="+mn-lt"/>
                      </a:endParaRPr>
                    </a:p>
                  </a:txBody>
                  <a:tcPr marL="9525" marR="9525" marT="9525" marB="0"/>
                </a:tc>
                <a:tc>
                  <a:txBody>
                    <a:bodyPr/>
                    <a:lstStyle/>
                    <a:p>
                      <a:pPr algn="ctr" fontAlgn="t"/>
                      <a:r>
                        <a:rPr lang="en-US" sz="1400" u="none" strike="noStrike" dirty="0" smtClean="0">
                          <a:effectLst/>
                        </a:rPr>
                        <a:t>3</a:t>
                      </a:r>
                      <a:endParaRPr lang="en-US" sz="1400" b="0" i="0" u="none" strike="noStrike" dirty="0">
                        <a:solidFill>
                          <a:schemeClr val="bg1"/>
                        </a:solidFill>
                        <a:effectLst/>
                        <a:latin typeface="+mn-lt"/>
                      </a:endParaRPr>
                    </a:p>
                  </a:txBody>
                  <a:tcPr marL="9525" marR="9525" marT="9525" marB="0"/>
                </a:tc>
                <a:tc>
                  <a:txBody>
                    <a:bodyPr/>
                    <a:lstStyle/>
                    <a:p>
                      <a:pPr algn="ctr" fontAlgn="t"/>
                      <a:r>
                        <a:rPr lang="en-US" sz="1400" u="none" strike="noStrike" dirty="0" smtClean="0">
                          <a:effectLst/>
                        </a:rPr>
                        <a:t>524</a:t>
                      </a:r>
                      <a:endParaRPr lang="en-US" sz="1400" b="0" i="0" u="none" strike="noStrike" dirty="0">
                        <a:solidFill>
                          <a:srgbClr val="000000"/>
                        </a:solidFill>
                        <a:effectLst/>
                        <a:latin typeface="+mn-lt"/>
                      </a:endParaRPr>
                    </a:p>
                  </a:txBody>
                  <a:tcPr marL="9525" marR="9525" marT="9525" marB="0"/>
                </a:tc>
                <a:extLst>
                  <a:ext uri="{0D108BD9-81ED-4DB2-BD59-A6C34878D82A}">
                    <a16:rowId xmlns="" xmlns:a16="http://schemas.microsoft.com/office/drawing/2014/main" val="687267684"/>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1934584214"/>
              </p:ext>
            </p:extLst>
          </p:nvPr>
        </p:nvGraphicFramePr>
        <p:xfrm>
          <a:off x="6019800" y="2590800"/>
          <a:ext cx="5867401" cy="3581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0082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47800" y="381000"/>
            <a:ext cx="8229600" cy="533400"/>
          </a:xfrm>
        </p:spPr>
        <p:txBody>
          <a:bodyPr>
            <a:normAutofit fontScale="90000"/>
          </a:bodyPr>
          <a:lstStyle/>
          <a:p>
            <a:r>
              <a:rPr lang="en-US" b="1" dirty="0" smtClean="0"/>
              <a:t>Administrator (&gt;41) Profile </a:t>
            </a:r>
            <a:endParaRPr lang="en-US" b="1" dirty="0"/>
          </a:p>
        </p:txBody>
      </p:sp>
      <p:graphicFrame>
        <p:nvGraphicFramePr>
          <p:cNvPr id="7" name="Chart 6"/>
          <p:cNvGraphicFramePr>
            <a:graphicFrameLocks/>
          </p:cNvGraphicFramePr>
          <p:nvPr>
            <p:extLst>
              <p:ext uri="{D42A27DB-BD31-4B8C-83A1-F6EECF244321}">
                <p14:modId xmlns:p14="http://schemas.microsoft.com/office/powerpoint/2010/main" val="1395503360"/>
              </p:ext>
            </p:extLst>
          </p:nvPr>
        </p:nvGraphicFramePr>
        <p:xfrm>
          <a:off x="685800" y="1295400"/>
          <a:ext cx="10439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725504" y="6216134"/>
            <a:ext cx="5466496" cy="369332"/>
          </a:xfrm>
          <a:prstGeom prst="rect">
            <a:avLst/>
          </a:prstGeom>
          <a:noFill/>
        </p:spPr>
        <p:txBody>
          <a:bodyPr wrap="none" rtlCol="0">
            <a:spAutoFit/>
          </a:bodyPr>
          <a:lstStyle/>
          <a:p>
            <a:r>
              <a:rPr lang="en-US" dirty="0" smtClean="0"/>
              <a:t>Distribution is very random. Must have clear career path</a:t>
            </a:r>
            <a:endParaRPr lang="en-US" dirty="0"/>
          </a:p>
        </p:txBody>
      </p:sp>
    </p:spTree>
    <p:extLst>
      <p:ext uri="{BB962C8B-B14F-4D97-AF65-F5344CB8AC3E}">
        <p14:creationId xmlns:p14="http://schemas.microsoft.com/office/powerpoint/2010/main" val="541028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752475"/>
            <a:ext cx="11979275" cy="535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751748770"/>
              </p:ext>
            </p:extLst>
          </p:nvPr>
        </p:nvGraphicFramePr>
        <p:xfrm>
          <a:off x="1295400" y="9525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332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49351"/>
            <a:ext cx="10221480" cy="6894628"/>
          </a:xfrm>
          <a:prstGeom prst="rect">
            <a:avLst/>
          </a:prstGeom>
        </p:spPr>
      </p:pic>
      <p:sp>
        <p:nvSpPr>
          <p:cNvPr id="5" name="TextBox 4"/>
          <p:cNvSpPr txBox="1"/>
          <p:nvPr/>
        </p:nvSpPr>
        <p:spPr>
          <a:xfrm>
            <a:off x="2102261" y="6354573"/>
            <a:ext cx="7625735" cy="390704"/>
          </a:xfrm>
          <a:prstGeom prst="rect">
            <a:avLst/>
          </a:prstGeom>
          <a:noFill/>
        </p:spPr>
        <p:txBody>
          <a:bodyPr wrap="square" rtlCol="0">
            <a:spAutoFit/>
          </a:bodyPr>
          <a:lstStyle/>
          <a:p>
            <a:r>
              <a:rPr lang="en-US" sz="977" dirty="0">
                <a:latin typeface="Avenir Book"/>
                <a:cs typeface="Avenir Book"/>
              </a:rPr>
              <a:t>Source: </a:t>
            </a:r>
            <a:r>
              <a:rPr lang="en-GB" sz="977" dirty="0" err="1">
                <a:latin typeface="Avenir Book"/>
                <a:cs typeface="Avenir Book"/>
              </a:rPr>
              <a:t>Mohd</a:t>
            </a:r>
            <a:r>
              <a:rPr lang="en-GB" sz="977" dirty="0">
                <a:latin typeface="Avenir Book"/>
                <a:cs typeface="Avenir Book"/>
              </a:rPr>
              <a:t> </a:t>
            </a:r>
            <a:r>
              <a:rPr lang="en-GB" sz="977" dirty="0" err="1">
                <a:latin typeface="Avenir Book"/>
                <a:cs typeface="Avenir Book"/>
              </a:rPr>
              <a:t>Salleh</a:t>
            </a:r>
            <a:r>
              <a:rPr lang="en-GB" sz="977" dirty="0">
                <a:latin typeface="Avenir Book"/>
                <a:cs typeface="Avenir Book"/>
              </a:rPr>
              <a:t> </a:t>
            </a:r>
            <a:r>
              <a:rPr lang="en-GB" sz="977" dirty="0" err="1">
                <a:latin typeface="Avenir Book"/>
                <a:cs typeface="Avenir Book"/>
              </a:rPr>
              <a:t>Jaafar</a:t>
            </a:r>
            <a:r>
              <a:rPr lang="en-US" sz="977" dirty="0">
                <a:latin typeface="Avenir Book"/>
                <a:cs typeface="Avenir Book"/>
              </a:rPr>
              <a:t> . (2017). </a:t>
            </a:r>
            <a:r>
              <a:rPr lang="en-GB" sz="977" i="1" dirty="0">
                <a:latin typeface="Avenir Book"/>
                <a:cs typeface="Avenir Book"/>
              </a:rPr>
              <a:t>Transforming Malaysian Higher Education: 2025 and Beyond</a:t>
            </a:r>
            <a:r>
              <a:rPr lang="en-US" sz="977" dirty="0">
                <a:latin typeface="Avenir Book"/>
                <a:cs typeface="Avenir Book"/>
              </a:rPr>
              <a:t>. </a:t>
            </a:r>
          </a:p>
          <a:p>
            <a:r>
              <a:rPr lang="en-US" sz="977" dirty="0">
                <a:latin typeface="Avenir Book"/>
                <a:cs typeface="Avenir Book"/>
              </a:rPr>
              <a:t>Seminar </a:t>
            </a:r>
            <a:r>
              <a:rPr lang="en-US" sz="977" dirty="0" err="1">
                <a:latin typeface="Avenir Book"/>
                <a:cs typeface="Avenir Book"/>
              </a:rPr>
              <a:t>Pelan</a:t>
            </a:r>
            <a:r>
              <a:rPr lang="en-US" sz="977" dirty="0">
                <a:latin typeface="Avenir Book"/>
                <a:cs typeface="Avenir Book"/>
              </a:rPr>
              <a:t> Global UTM 2012-2020 (</a:t>
            </a:r>
            <a:r>
              <a:rPr lang="en-US" sz="977" dirty="0" err="1">
                <a:latin typeface="Avenir Book"/>
                <a:cs typeface="Avenir Book"/>
              </a:rPr>
              <a:t>Fasa</a:t>
            </a:r>
            <a:r>
              <a:rPr lang="en-US" sz="977" dirty="0">
                <a:latin typeface="Avenir Book"/>
                <a:cs typeface="Avenir Book"/>
              </a:rPr>
              <a:t> III: 2018-2020), Seminar Hall CICT,  </a:t>
            </a:r>
            <a:r>
              <a:rPr lang="en-US" sz="977" dirty="0" err="1">
                <a:latin typeface="Avenir Book"/>
                <a:cs typeface="Avenir Book"/>
              </a:rPr>
              <a:t>Universiti</a:t>
            </a:r>
            <a:r>
              <a:rPr lang="en-US" sz="977" dirty="0">
                <a:latin typeface="Avenir Book"/>
                <a:cs typeface="Avenir Book"/>
              </a:rPr>
              <a:t> </a:t>
            </a:r>
            <a:r>
              <a:rPr lang="en-US" sz="977" dirty="0" err="1">
                <a:latin typeface="Avenir Book"/>
                <a:cs typeface="Avenir Book"/>
              </a:rPr>
              <a:t>Teknologi</a:t>
            </a:r>
            <a:r>
              <a:rPr lang="en-US" sz="977" dirty="0">
                <a:latin typeface="Avenir Book"/>
                <a:cs typeface="Avenir Book"/>
              </a:rPr>
              <a:t> Malaysia (UTM)</a:t>
            </a:r>
          </a:p>
        </p:txBody>
      </p:sp>
      <p:sp>
        <p:nvSpPr>
          <p:cNvPr id="6" name="Title 3"/>
          <p:cNvSpPr>
            <a:spLocks noGrp="1"/>
          </p:cNvSpPr>
          <p:nvPr>
            <p:ph type="title"/>
          </p:nvPr>
        </p:nvSpPr>
        <p:spPr>
          <a:xfrm>
            <a:off x="1403146" y="228600"/>
            <a:ext cx="8324850" cy="646331"/>
          </a:xfrm>
        </p:spPr>
        <p:txBody>
          <a:bodyPr/>
          <a:lstStyle/>
          <a:p>
            <a:r>
              <a:rPr lang="en-MY" sz="3200" b="1" dirty="0" smtClean="0">
                <a:solidFill>
                  <a:srgbClr val="C00000"/>
                </a:solidFill>
              </a:rPr>
              <a:t>Environmental Scanning</a:t>
            </a:r>
            <a:endParaRPr lang="en-MY" sz="3200" b="1" dirty="0">
              <a:solidFill>
                <a:srgbClr val="C00000"/>
              </a:solidFill>
            </a:endParaRPr>
          </a:p>
        </p:txBody>
      </p:sp>
    </p:spTree>
    <p:extLst>
      <p:ext uri="{BB962C8B-B14F-4D97-AF65-F5344CB8AC3E}">
        <p14:creationId xmlns:p14="http://schemas.microsoft.com/office/powerpoint/2010/main" val="440753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feld 467"/>
          <p:cNvSpPr txBox="1">
            <a:spLocks noChangeArrowheads="1"/>
          </p:cNvSpPr>
          <p:nvPr/>
        </p:nvSpPr>
        <p:spPr bwMode="gray">
          <a:xfrm>
            <a:off x="2037232" y="116903"/>
            <a:ext cx="9187921" cy="24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65138"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65138"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65138"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65138"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562" b="1" dirty="0">
                <a:solidFill>
                  <a:schemeClr val="bg1"/>
                </a:solidFill>
                <a:latin typeface="Avenir Heavy" charset="0"/>
                <a:ea typeface="MS PGothic" charset="0"/>
                <a:cs typeface="MS PGothic" charset="0"/>
              </a:rPr>
              <a:t>ENVIRONMENTAL SCANNING</a:t>
            </a:r>
          </a:p>
        </p:txBody>
      </p:sp>
      <p:sp>
        <p:nvSpPr>
          <p:cNvPr id="7" name="TextBox 6"/>
          <p:cNvSpPr txBox="1"/>
          <p:nvPr/>
        </p:nvSpPr>
        <p:spPr>
          <a:xfrm>
            <a:off x="2620798" y="6194720"/>
            <a:ext cx="8020787" cy="390704"/>
          </a:xfrm>
          <a:prstGeom prst="rect">
            <a:avLst/>
          </a:prstGeom>
          <a:noFill/>
        </p:spPr>
        <p:txBody>
          <a:bodyPr wrap="square" rtlCol="0">
            <a:spAutoFit/>
          </a:bodyPr>
          <a:lstStyle/>
          <a:p>
            <a:r>
              <a:rPr lang="en-US" sz="977" dirty="0">
                <a:latin typeface="Avenir Book"/>
                <a:cs typeface="Avenir Book"/>
              </a:rPr>
              <a:t>Source: Abdul Rahim </a:t>
            </a:r>
            <a:r>
              <a:rPr lang="en-US" sz="977" dirty="0" err="1">
                <a:latin typeface="Avenir Book"/>
                <a:cs typeface="Avenir Book"/>
              </a:rPr>
              <a:t>Hashim</a:t>
            </a:r>
            <a:r>
              <a:rPr lang="en-US" sz="977" dirty="0">
                <a:latin typeface="Avenir Book"/>
                <a:cs typeface="Avenir Book"/>
              </a:rPr>
              <a:t>. (2017). </a:t>
            </a:r>
            <a:r>
              <a:rPr lang="en-US" sz="977" i="1" dirty="0">
                <a:latin typeface="Avenir Book"/>
                <a:cs typeface="Avenir Book"/>
              </a:rPr>
              <a:t>Preparing graduates for the 4</a:t>
            </a:r>
            <a:r>
              <a:rPr lang="en-US" sz="977" i="1" baseline="30000" dirty="0">
                <a:latin typeface="Avenir Book"/>
                <a:cs typeface="Avenir Book"/>
              </a:rPr>
              <a:t>th</a:t>
            </a:r>
            <a:r>
              <a:rPr lang="en-US" sz="977" i="1" dirty="0">
                <a:latin typeface="Avenir Book"/>
                <a:cs typeface="Avenir Book"/>
              </a:rPr>
              <a:t> Industrial Revolution</a:t>
            </a:r>
            <a:r>
              <a:rPr lang="en-US" sz="977" dirty="0">
                <a:latin typeface="Avenir Book"/>
                <a:cs typeface="Avenir Book"/>
              </a:rPr>
              <a:t>. </a:t>
            </a:r>
          </a:p>
          <a:p>
            <a:r>
              <a:rPr lang="en-US" sz="977" dirty="0">
                <a:latin typeface="Avenir Book"/>
                <a:cs typeface="Avenir Book"/>
              </a:rPr>
              <a:t>Plenary forum presented at the 7th World Engineering Education Forum 2017, Kuala Lumpur, Malaysia.</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357336"/>
            <a:ext cx="9404504" cy="5864066"/>
          </a:xfrm>
          <a:prstGeom prst="rect">
            <a:avLst/>
          </a:prstGeom>
        </p:spPr>
      </p:pic>
    </p:spTree>
    <p:extLst>
      <p:ext uri="{BB962C8B-B14F-4D97-AF65-F5344CB8AC3E}">
        <p14:creationId xmlns:p14="http://schemas.microsoft.com/office/powerpoint/2010/main" val="3003855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clrChange>
              <a:clrFrom>
                <a:srgbClr val="EDF6FD"/>
              </a:clrFrom>
              <a:clrTo>
                <a:srgbClr val="EDF6FD">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7978" y="1042251"/>
            <a:ext cx="11981378" cy="535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447800" y="312738"/>
            <a:ext cx="8229600" cy="639762"/>
          </a:xfrm>
        </p:spPr>
        <p:txBody>
          <a:bodyPr>
            <a:noAutofit/>
          </a:bodyPr>
          <a:lstStyle/>
          <a:p>
            <a:r>
              <a:rPr lang="en-MY" b="1" dirty="0" smtClean="0">
                <a:solidFill>
                  <a:srgbClr val="FF0000"/>
                </a:solidFill>
              </a:rPr>
              <a:t>Content</a:t>
            </a:r>
            <a:endParaRPr lang="en-MY" b="1" dirty="0">
              <a:solidFill>
                <a:srgbClr val="FF0000"/>
              </a:solidFill>
            </a:endParaRPr>
          </a:p>
        </p:txBody>
      </p:sp>
      <p:graphicFrame>
        <p:nvGraphicFramePr>
          <p:cNvPr id="4" name="Diagram 3"/>
          <p:cNvGraphicFramePr/>
          <p:nvPr>
            <p:extLst>
              <p:ext uri="{D42A27DB-BD31-4B8C-83A1-F6EECF244321}">
                <p14:modId xmlns:p14="http://schemas.microsoft.com/office/powerpoint/2010/main" val="2800684167"/>
              </p:ext>
            </p:extLst>
          </p:nvPr>
        </p:nvGraphicFramePr>
        <p:xfrm>
          <a:off x="1295400" y="1143000"/>
          <a:ext cx="8128000" cy="52281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23116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381000"/>
            <a:ext cx="11125200" cy="6019800"/>
            <a:chOff x="1524000" y="857250"/>
            <a:chExt cx="9144000" cy="5118100"/>
          </a:xfrm>
        </p:grpSpPr>
        <p:grpSp>
          <p:nvGrpSpPr>
            <p:cNvPr id="35841" name="Group 2"/>
            <p:cNvGrpSpPr>
              <a:grpSpLocks/>
            </p:cNvGrpSpPr>
            <p:nvPr/>
          </p:nvGrpSpPr>
          <p:grpSpPr bwMode="auto">
            <a:xfrm>
              <a:off x="1593850" y="2984500"/>
              <a:ext cx="8997950" cy="2990850"/>
              <a:chOff x="69850" y="2101850"/>
              <a:chExt cx="8997950" cy="2990181"/>
            </a:xfrm>
          </p:grpSpPr>
          <p:sp>
            <p:nvSpPr>
              <p:cNvPr id="298" name="Rectangle 297"/>
              <p:cNvSpPr>
                <a:spLocks noChangeArrowheads="1"/>
              </p:cNvSpPr>
              <p:nvPr/>
            </p:nvSpPr>
            <p:spPr bwMode="auto">
              <a:xfrm>
                <a:off x="6300788" y="3619161"/>
                <a:ext cx="2736850" cy="1417321"/>
              </a:xfrm>
              <a:prstGeom prst="rect">
                <a:avLst/>
              </a:prstGeom>
              <a:solidFill>
                <a:schemeClr val="accent5">
                  <a:lumMod val="50000"/>
                </a:scheme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endParaRPr>
              </a:p>
            </p:txBody>
          </p:sp>
          <p:sp>
            <p:nvSpPr>
              <p:cNvPr id="156" name="Rectangle 155"/>
              <p:cNvSpPr>
                <a:spLocks noChangeArrowheads="1"/>
              </p:cNvSpPr>
              <p:nvPr/>
            </p:nvSpPr>
            <p:spPr bwMode="auto">
              <a:xfrm>
                <a:off x="3503613" y="3620748"/>
                <a:ext cx="2736850" cy="1417320"/>
              </a:xfrm>
              <a:prstGeom prst="rect">
                <a:avLst/>
              </a:prstGeom>
              <a:solidFill>
                <a:srgbClr val="215968"/>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endParaRPr>
              </a:p>
            </p:txBody>
          </p:sp>
          <p:sp>
            <p:nvSpPr>
              <p:cNvPr id="136" name="Rectangle 135"/>
              <p:cNvSpPr>
                <a:spLocks noChangeArrowheads="1"/>
              </p:cNvSpPr>
              <p:nvPr/>
            </p:nvSpPr>
            <p:spPr bwMode="auto">
              <a:xfrm>
                <a:off x="695325" y="2135181"/>
                <a:ext cx="2736850" cy="1417320"/>
              </a:xfrm>
              <a:prstGeom prst="rect">
                <a:avLst/>
              </a:prstGeom>
              <a:solidFill>
                <a:srgbClr val="215968"/>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endParaRPr>
              </a:p>
            </p:txBody>
          </p:sp>
          <p:sp>
            <p:nvSpPr>
              <p:cNvPr id="35934" name="TextBox 6"/>
              <p:cNvSpPr txBox="1">
                <a:spLocks noChangeArrowheads="1"/>
              </p:cNvSpPr>
              <p:nvPr/>
            </p:nvSpPr>
            <p:spPr bwMode="auto">
              <a:xfrm>
                <a:off x="467544" y="2729737"/>
                <a:ext cx="3168352" cy="83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sz="1500" b="1">
                    <a:solidFill>
                      <a:srgbClr val="FFFFFF"/>
                    </a:solidFill>
                    <a:latin typeface="Avenir Heavy" charset="0"/>
                    <a:ea typeface="ＭＳ Ｐゴシック" charset="-128"/>
                  </a:rPr>
                  <a:t>Widened and </a:t>
                </a:r>
              </a:p>
              <a:p>
                <a:pPr algn="ctr"/>
                <a:r>
                  <a:rPr lang="en-US" altLang="en-US" sz="1500" b="1">
                    <a:solidFill>
                      <a:srgbClr val="FFFFFF"/>
                    </a:solidFill>
                    <a:latin typeface="Avenir Heavy" charset="0"/>
                    <a:ea typeface="ＭＳ Ｐゴシック" charset="-128"/>
                  </a:rPr>
                  <a:t>Democratised Access </a:t>
                </a:r>
              </a:p>
              <a:p>
                <a:pPr algn="ctr"/>
                <a:r>
                  <a:rPr lang="en-US" altLang="en-US" sz="900">
                    <a:solidFill>
                      <a:srgbClr val="FFFFFF"/>
                    </a:solidFill>
                    <a:latin typeface="Avenir Book" charset="0"/>
                    <a:ea typeface="ＭＳ Ｐゴシック" charset="-128"/>
                  </a:rPr>
                  <a:t>Intensified TNE, flexible education, </a:t>
                </a:r>
              </a:p>
              <a:p>
                <a:pPr algn="ctr"/>
                <a:r>
                  <a:rPr lang="en-US" altLang="en-US" sz="900">
                    <a:solidFill>
                      <a:srgbClr val="FFFFFF"/>
                    </a:solidFill>
                    <a:latin typeface="Avenir Book" charset="0"/>
                    <a:ea typeface="ＭＳ Ｐゴシック" charset="-128"/>
                  </a:rPr>
                  <a:t>increased and diversified financial support, equity</a:t>
                </a:r>
              </a:p>
            </p:txBody>
          </p:sp>
          <p:sp>
            <p:nvSpPr>
              <p:cNvPr id="146" name="Rectangle 145"/>
              <p:cNvSpPr>
                <a:spLocks noChangeArrowheads="1"/>
              </p:cNvSpPr>
              <p:nvPr/>
            </p:nvSpPr>
            <p:spPr bwMode="auto">
              <a:xfrm>
                <a:off x="3503613" y="2135181"/>
                <a:ext cx="2736850" cy="1417320"/>
              </a:xfrm>
              <a:prstGeom prst="rect">
                <a:avLst/>
              </a:prstGeom>
              <a:solidFill>
                <a:srgbClr val="215968"/>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endParaRPr>
              </a:p>
            </p:txBody>
          </p:sp>
          <p:sp>
            <p:nvSpPr>
              <p:cNvPr id="147" name="Rectangle 146"/>
              <p:cNvSpPr>
                <a:spLocks noChangeArrowheads="1"/>
              </p:cNvSpPr>
              <p:nvPr/>
            </p:nvSpPr>
            <p:spPr bwMode="auto">
              <a:xfrm>
                <a:off x="6302375" y="2135181"/>
                <a:ext cx="2735263" cy="1417320"/>
              </a:xfrm>
              <a:prstGeom prst="rect">
                <a:avLst/>
              </a:prstGeom>
              <a:solidFill>
                <a:srgbClr val="215968"/>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endParaRPr>
              </a:p>
            </p:txBody>
          </p:sp>
          <p:sp>
            <p:nvSpPr>
              <p:cNvPr id="150" name="Rectangle 149"/>
              <p:cNvSpPr>
                <a:spLocks noChangeArrowheads="1"/>
              </p:cNvSpPr>
              <p:nvPr/>
            </p:nvSpPr>
            <p:spPr bwMode="auto">
              <a:xfrm>
                <a:off x="700088" y="3615986"/>
                <a:ext cx="2736850" cy="1418908"/>
              </a:xfrm>
              <a:prstGeom prst="rect">
                <a:avLst/>
              </a:prstGeom>
              <a:solidFill>
                <a:srgbClr val="215968"/>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endParaRPr>
              </a:p>
            </p:txBody>
          </p:sp>
          <p:sp>
            <p:nvSpPr>
              <p:cNvPr id="35938" name="TextBox 12"/>
              <p:cNvSpPr txBox="1">
                <a:spLocks noChangeArrowheads="1"/>
              </p:cNvSpPr>
              <p:nvPr/>
            </p:nvSpPr>
            <p:spPr bwMode="auto">
              <a:xfrm>
                <a:off x="695324" y="4183682"/>
                <a:ext cx="2736851" cy="89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sz="1500" b="1">
                    <a:solidFill>
                      <a:srgbClr val="FFFFFF"/>
                    </a:solidFill>
                    <a:latin typeface="Avenir Heavy" charset="0"/>
                    <a:ea typeface="ＭＳ Ｐゴシック" charset="-128"/>
                  </a:rPr>
                  <a:t>Translational </a:t>
                </a:r>
              </a:p>
              <a:p>
                <a:pPr algn="ctr"/>
                <a:r>
                  <a:rPr lang="en-US" altLang="en-US" sz="1500" b="1">
                    <a:solidFill>
                      <a:srgbClr val="FFFFFF"/>
                    </a:solidFill>
                    <a:latin typeface="Avenir Heavy" charset="0"/>
                    <a:ea typeface="ＭＳ Ｐゴシック" charset="-128"/>
                  </a:rPr>
                  <a:t>Research University </a:t>
                </a:r>
              </a:p>
              <a:p>
                <a:pPr algn="ctr"/>
                <a:r>
                  <a:rPr lang="en-US" altLang="en-US" sz="1100">
                    <a:solidFill>
                      <a:srgbClr val="FFFFFF"/>
                    </a:solidFill>
                    <a:latin typeface="Avenir Book" charset="0"/>
                    <a:ea typeface="ＭＳ Ｐゴシック" charset="-128"/>
                  </a:rPr>
                  <a:t>Beyond MyRA, high impact, </a:t>
                </a:r>
              </a:p>
              <a:p>
                <a:pPr algn="ctr"/>
                <a:r>
                  <a:rPr lang="en-US" altLang="en-US" sz="1100">
                    <a:solidFill>
                      <a:srgbClr val="FFFFFF"/>
                    </a:solidFill>
                    <a:latin typeface="Avenir Book" charset="0"/>
                    <a:ea typeface="ＭＳ Ｐゴシック" charset="-128"/>
                  </a:rPr>
                  <a:t>beyond borders</a:t>
                </a:r>
              </a:p>
            </p:txBody>
          </p:sp>
          <p:sp>
            <p:nvSpPr>
              <p:cNvPr id="35939" name="TextBox 14"/>
              <p:cNvSpPr txBox="1">
                <a:spLocks noChangeArrowheads="1"/>
              </p:cNvSpPr>
              <p:nvPr/>
            </p:nvSpPr>
            <p:spPr bwMode="auto">
              <a:xfrm>
                <a:off x="3503613" y="2711450"/>
                <a:ext cx="2736850" cy="89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sz="1500" b="1">
                    <a:solidFill>
                      <a:srgbClr val="FFFFFF"/>
                    </a:solidFill>
                    <a:latin typeface="Avenir Heavy" charset="0"/>
                    <a:ea typeface="ＭＳ Ｐゴシック" charset="-128"/>
                  </a:rPr>
                  <a:t>Holistic, Entrepreneurial and Balanced Graduates</a:t>
                </a:r>
              </a:p>
              <a:p>
                <a:pPr algn="ctr"/>
                <a:r>
                  <a:rPr lang="en-US" altLang="en-US" sz="1100">
                    <a:solidFill>
                      <a:srgbClr val="FFFFFF"/>
                    </a:solidFill>
                    <a:latin typeface="Avenir Book" charset="0"/>
                    <a:ea typeface="ＭＳ Ｐゴシック" charset="-128"/>
                  </a:rPr>
                  <a:t>95% graduates being employed or become entrepreneurs </a:t>
                </a:r>
              </a:p>
            </p:txBody>
          </p:sp>
          <p:sp>
            <p:nvSpPr>
              <p:cNvPr id="35940" name="TextBox 15"/>
              <p:cNvSpPr txBox="1">
                <a:spLocks noChangeArrowheads="1"/>
              </p:cNvSpPr>
              <p:nvPr/>
            </p:nvSpPr>
            <p:spPr bwMode="auto">
              <a:xfrm>
                <a:off x="3503613" y="4168775"/>
                <a:ext cx="2736850" cy="83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sz="1500" b="1">
                    <a:solidFill>
                      <a:srgbClr val="FFFFFF"/>
                    </a:solidFill>
                    <a:latin typeface="Avenir Heavy" charset="0"/>
                    <a:ea typeface="ＭＳ Ｐゴシック" charset="-128"/>
                  </a:rPr>
                  <a:t>University 4.0</a:t>
                </a:r>
              </a:p>
              <a:p>
                <a:pPr algn="ctr"/>
                <a:r>
                  <a:rPr lang="en-US" altLang="en-US" sz="1100">
                    <a:solidFill>
                      <a:srgbClr val="FFFFFF"/>
                    </a:solidFill>
                    <a:latin typeface="Avenir Book" charset="0"/>
                    <a:ea typeface="ＭＳ Ｐゴシック" charset="-128"/>
                  </a:rPr>
                  <a:t>Humanising 4IR using 21st century curriculum to empower people</a:t>
                </a:r>
              </a:p>
              <a:p>
                <a:pPr algn="ctr"/>
                <a:r>
                  <a:rPr lang="en-US" altLang="en-US" sz="1100">
                    <a:solidFill>
                      <a:srgbClr val="FFFFFF"/>
                    </a:solidFill>
                    <a:latin typeface="Avenir Book" charset="0"/>
                    <a:ea typeface="ＭＳ Ｐゴシック" charset="-128"/>
                  </a:rPr>
                  <a:t>via digital economy</a:t>
                </a:r>
              </a:p>
            </p:txBody>
          </p:sp>
          <p:grpSp>
            <p:nvGrpSpPr>
              <p:cNvPr id="118" name="Gruppieren 38"/>
              <p:cNvGrpSpPr/>
              <p:nvPr/>
            </p:nvGrpSpPr>
            <p:grpSpPr bwMode="auto">
              <a:xfrm>
                <a:off x="7400184" y="2221981"/>
                <a:ext cx="634775" cy="459878"/>
                <a:chOff x="728663" y="3459163"/>
                <a:chExt cx="539750" cy="409575"/>
              </a:xfrm>
              <a:solidFill>
                <a:schemeClr val="bg1"/>
              </a:solidFill>
            </p:grpSpPr>
            <p:sp>
              <p:nvSpPr>
                <p:cNvPr id="119" name="Freeform 31"/>
                <p:cNvSpPr>
                  <a:spLocks/>
                </p:cNvSpPr>
                <p:nvPr/>
              </p:nvSpPr>
              <p:spPr bwMode="auto">
                <a:xfrm>
                  <a:off x="728663" y="3459163"/>
                  <a:ext cx="438150" cy="404813"/>
                </a:xfrm>
                <a:custGeom>
                  <a:avLst/>
                  <a:gdLst>
                    <a:gd name="T0" fmla="*/ 24 w 369"/>
                    <a:gd name="T1" fmla="*/ 201 h 341"/>
                    <a:gd name="T2" fmla="*/ 3 w 369"/>
                    <a:gd name="T3" fmla="*/ 193 h 341"/>
                    <a:gd name="T4" fmla="*/ 0 w 369"/>
                    <a:gd name="T5" fmla="*/ 188 h 341"/>
                    <a:gd name="T6" fmla="*/ 0 w 369"/>
                    <a:gd name="T7" fmla="*/ 29 h 341"/>
                    <a:gd name="T8" fmla="*/ 42 w 369"/>
                    <a:gd name="T9" fmla="*/ 44 h 341"/>
                    <a:gd name="T10" fmla="*/ 94 w 369"/>
                    <a:gd name="T11" fmla="*/ 39 h 341"/>
                    <a:gd name="T12" fmla="*/ 157 w 369"/>
                    <a:gd name="T13" fmla="*/ 8 h 341"/>
                    <a:gd name="T14" fmla="*/ 212 w 369"/>
                    <a:gd name="T15" fmla="*/ 21 h 341"/>
                    <a:gd name="T16" fmla="*/ 180 w 369"/>
                    <a:gd name="T17" fmla="*/ 40 h 341"/>
                    <a:gd name="T18" fmla="*/ 147 w 369"/>
                    <a:gd name="T19" fmla="*/ 62 h 341"/>
                    <a:gd name="T20" fmla="*/ 133 w 369"/>
                    <a:gd name="T21" fmla="*/ 111 h 341"/>
                    <a:gd name="T22" fmla="*/ 171 w 369"/>
                    <a:gd name="T23" fmla="*/ 143 h 341"/>
                    <a:gd name="T24" fmla="*/ 196 w 369"/>
                    <a:gd name="T25" fmla="*/ 138 h 341"/>
                    <a:gd name="T26" fmla="*/ 238 w 369"/>
                    <a:gd name="T27" fmla="*/ 119 h 341"/>
                    <a:gd name="T28" fmla="*/ 276 w 369"/>
                    <a:gd name="T29" fmla="*/ 125 h 341"/>
                    <a:gd name="T30" fmla="*/ 358 w 369"/>
                    <a:gd name="T31" fmla="*/ 211 h 341"/>
                    <a:gd name="T32" fmla="*/ 358 w 369"/>
                    <a:gd name="T33" fmla="*/ 244 h 341"/>
                    <a:gd name="T34" fmla="*/ 332 w 369"/>
                    <a:gd name="T35" fmla="*/ 242 h 341"/>
                    <a:gd name="T36" fmla="*/ 306 w 369"/>
                    <a:gd name="T37" fmla="*/ 216 h 341"/>
                    <a:gd name="T38" fmla="*/ 298 w 369"/>
                    <a:gd name="T39" fmla="*/ 210 h 341"/>
                    <a:gd name="T40" fmla="*/ 297 w 369"/>
                    <a:gd name="T41" fmla="*/ 211 h 341"/>
                    <a:gd name="T42" fmla="*/ 302 w 369"/>
                    <a:gd name="T43" fmla="*/ 220 h 341"/>
                    <a:gd name="T44" fmla="*/ 324 w 369"/>
                    <a:gd name="T45" fmla="*/ 244 h 341"/>
                    <a:gd name="T46" fmla="*/ 332 w 369"/>
                    <a:gd name="T47" fmla="*/ 258 h 341"/>
                    <a:gd name="T48" fmla="*/ 323 w 369"/>
                    <a:gd name="T49" fmla="*/ 280 h 341"/>
                    <a:gd name="T50" fmla="*/ 297 w 369"/>
                    <a:gd name="T51" fmla="*/ 276 h 341"/>
                    <a:gd name="T52" fmla="*/ 272 w 369"/>
                    <a:gd name="T53" fmla="*/ 250 h 341"/>
                    <a:gd name="T54" fmla="*/ 259 w 369"/>
                    <a:gd name="T55" fmla="*/ 238 h 341"/>
                    <a:gd name="T56" fmla="*/ 257 w 369"/>
                    <a:gd name="T57" fmla="*/ 240 h 341"/>
                    <a:gd name="T58" fmla="*/ 264 w 369"/>
                    <a:gd name="T59" fmla="*/ 249 h 341"/>
                    <a:gd name="T60" fmla="*/ 289 w 369"/>
                    <a:gd name="T61" fmla="*/ 278 h 341"/>
                    <a:gd name="T62" fmla="*/ 290 w 369"/>
                    <a:gd name="T63" fmla="*/ 302 h 341"/>
                    <a:gd name="T64" fmla="*/ 269 w 369"/>
                    <a:gd name="T65" fmla="*/ 310 h 341"/>
                    <a:gd name="T66" fmla="*/ 258 w 369"/>
                    <a:gd name="T67" fmla="*/ 303 h 341"/>
                    <a:gd name="T68" fmla="*/ 232 w 369"/>
                    <a:gd name="T69" fmla="*/ 276 h 341"/>
                    <a:gd name="T70" fmla="*/ 223 w 369"/>
                    <a:gd name="T71" fmla="*/ 268 h 341"/>
                    <a:gd name="T72" fmla="*/ 221 w 369"/>
                    <a:gd name="T73" fmla="*/ 270 h 341"/>
                    <a:gd name="T74" fmla="*/ 225 w 369"/>
                    <a:gd name="T75" fmla="*/ 277 h 341"/>
                    <a:gd name="T76" fmla="*/ 246 w 369"/>
                    <a:gd name="T77" fmla="*/ 300 h 341"/>
                    <a:gd name="T78" fmla="*/ 252 w 369"/>
                    <a:gd name="T79" fmla="*/ 323 h 341"/>
                    <a:gd name="T80" fmla="*/ 222 w 369"/>
                    <a:gd name="T81" fmla="*/ 332 h 341"/>
                    <a:gd name="T82" fmla="*/ 208 w 369"/>
                    <a:gd name="T83" fmla="*/ 309 h 341"/>
                    <a:gd name="T84" fmla="*/ 183 w 369"/>
                    <a:gd name="T85" fmla="*/ 268 h 341"/>
                    <a:gd name="T86" fmla="*/ 174 w 369"/>
                    <a:gd name="T87" fmla="*/ 259 h 341"/>
                    <a:gd name="T88" fmla="*/ 152 w 369"/>
                    <a:gd name="T89" fmla="*/ 234 h 341"/>
                    <a:gd name="T90" fmla="*/ 144 w 369"/>
                    <a:gd name="T91" fmla="*/ 226 h 341"/>
                    <a:gd name="T92" fmla="*/ 122 w 369"/>
                    <a:gd name="T93" fmla="*/ 202 h 341"/>
                    <a:gd name="T94" fmla="*/ 115 w 369"/>
                    <a:gd name="T95" fmla="*/ 195 h 341"/>
                    <a:gd name="T96" fmla="*/ 74 w 369"/>
                    <a:gd name="T97" fmla="*/ 166 h 341"/>
                    <a:gd name="T98" fmla="*/ 28 w 369"/>
                    <a:gd name="T99" fmla="*/ 194 h 341"/>
                    <a:gd name="T100" fmla="*/ 24 w 369"/>
                    <a:gd name="T101" fmla="*/ 20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9" h="341">
                      <a:moveTo>
                        <a:pt x="24" y="201"/>
                      </a:moveTo>
                      <a:cubicBezTo>
                        <a:pt x="17" y="199"/>
                        <a:pt x="10" y="196"/>
                        <a:pt x="3" y="193"/>
                      </a:cubicBezTo>
                      <a:cubicBezTo>
                        <a:pt x="2" y="193"/>
                        <a:pt x="0" y="190"/>
                        <a:pt x="0" y="188"/>
                      </a:cubicBezTo>
                      <a:cubicBezTo>
                        <a:pt x="0" y="136"/>
                        <a:pt x="0" y="83"/>
                        <a:pt x="0" y="29"/>
                      </a:cubicBezTo>
                      <a:cubicBezTo>
                        <a:pt x="14" y="34"/>
                        <a:pt x="28" y="39"/>
                        <a:pt x="42" y="44"/>
                      </a:cubicBezTo>
                      <a:cubicBezTo>
                        <a:pt x="60" y="52"/>
                        <a:pt x="77" y="50"/>
                        <a:pt x="94" y="39"/>
                      </a:cubicBezTo>
                      <a:cubicBezTo>
                        <a:pt x="114" y="27"/>
                        <a:pt x="135" y="16"/>
                        <a:pt x="157" y="8"/>
                      </a:cubicBezTo>
                      <a:cubicBezTo>
                        <a:pt x="177" y="0"/>
                        <a:pt x="195" y="6"/>
                        <a:pt x="212" y="21"/>
                      </a:cubicBezTo>
                      <a:cubicBezTo>
                        <a:pt x="201" y="28"/>
                        <a:pt x="190" y="34"/>
                        <a:pt x="180" y="40"/>
                      </a:cubicBezTo>
                      <a:cubicBezTo>
                        <a:pt x="169" y="47"/>
                        <a:pt x="157" y="54"/>
                        <a:pt x="147" y="62"/>
                      </a:cubicBezTo>
                      <a:cubicBezTo>
                        <a:pt x="132" y="75"/>
                        <a:pt x="128" y="92"/>
                        <a:pt x="133" y="111"/>
                      </a:cubicBezTo>
                      <a:cubicBezTo>
                        <a:pt x="138" y="130"/>
                        <a:pt x="151" y="142"/>
                        <a:pt x="171" y="143"/>
                      </a:cubicBezTo>
                      <a:cubicBezTo>
                        <a:pt x="179" y="144"/>
                        <a:pt x="188" y="141"/>
                        <a:pt x="196" y="138"/>
                      </a:cubicBezTo>
                      <a:cubicBezTo>
                        <a:pt x="210" y="132"/>
                        <a:pt x="224" y="125"/>
                        <a:pt x="238" y="119"/>
                      </a:cubicBezTo>
                      <a:cubicBezTo>
                        <a:pt x="254" y="111"/>
                        <a:pt x="264" y="113"/>
                        <a:pt x="276" y="125"/>
                      </a:cubicBezTo>
                      <a:cubicBezTo>
                        <a:pt x="304" y="154"/>
                        <a:pt x="331" y="182"/>
                        <a:pt x="358" y="211"/>
                      </a:cubicBezTo>
                      <a:cubicBezTo>
                        <a:pt x="369" y="222"/>
                        <a:pt x="369" y="236"/>
                        <a:pt x="358" y="244"/>
                      </a:cubicBezTo>
                      <a:cubicBezTo>
                        <a:pt x="350" y="250"/>
                        <a:pt x="341" y="250"/>
                        <a:pt x="332" y="242"/>
                      </a:cubicBezTo>
                      <a:cubicBezTo>
                        <a:pt x="323" y="233"/>
                        <a:pt x="315" y="224"/>
                        <a:pt x="306" y="216"/>
                      </a:cubicBezTo>
                      <a:cubicBezTo>
                        <a:pt x="304" y="214"/>
                        <a:pt x="301" y="212"/>
                        <a:pt x="298" y="210"/>
                      </a:cubicBezTo>
                      <a:cubicBezTo>
                        <a:pt x="298" y="210"/>
                        <a:pt x="297" y="211"/>
                        <a:pt x="297" y="211"/>
                      </a:cubicBezTo>
                      <a:cubicBezTo>
                        <a:pt x="298" y="214"/>
                        <a:pt x="300" y="217"/>
                        <a:pt x="302" y="220"/>
                      </a:cubicBezTo>
                      <a:cubicBezTo>
                        <a:pt x="309" y="228"/>
                        <a:pt x="317" y="236"/>
                        <a:pt x="324" y="244"/>
                      </a:cubicBezTo>
                      <a:cubicBezTo>
                        <a:pt x="327" y="248"/>
                        <a:pt x="330" y="253"/>
                        <a:pt x="332" y="258"/>
                      </a:cubicBezTo>
                      <a:cubicBezTo>
                        <a:pt x="334" y="266"/>
                        <a:pt x="330" y="275"/>
                        <a:pt x="323" y="280"/>
                      </a:cubicBezTo>
                      <a:cubicBezTo>
                        <a:pt x="315" y="285"/>
                        <a:pt x="305" y="283"/>
                        <a:pt x="297" y="276"/>
                      </a:cubicBezTo>
                      <a:cubicBezTo>
                        <a:pt x="289" y="267"/>
                        <a:pt x="281" y="258"/>
                        <a:pt x="272" y="250"/>
                      </a:cubicBezTo>
                      <a:cubicBezTo>
                        <a:pt x="268" y="246"/>
                        <a:pt x="264" y="242"/>
                        <a:pt x="259" y="238"/>
                      </a:cubicBezTo>
                      <a:cubicBezTo>
                        <a:pt x="259" y="238"/>
                        <a:pt x="258" y="239"/>
                        <a:pt x="257" y="240"/>
                      </a:cubicBezTo>
                      <a:cubicBezTo>
                        <a:pt x="259" y="243"/>
                        <a:pt x="261" y="246"/>
                        <a:pt x="264" y="249"/>
                      </a:cubicBezTo>
                      <a:cubicBezTo>
                        <a:pt x="272" y="259"/>
                        <a:pt x="281" y="268"/>
                        <a:pt x="289" y="278"/>
                      </a:cubicBezTo>
                      <a:cubicBezTo>
                        <a:pt x="295" y="286"/>
                        <a:pt x="295" y="295"/>
                        <a:pt x="290" y="302"/>
                      </a:cubicBezTo>
                      <a:cubicBezTo>
                        <a:pt x="284" y="310"/>
                        <a:pt x="277" y="312"/>
                        <a:pt x="269" y="310"/>
                      </a:cubicBezTo>
                      <a:cubicBezTo>
                        <a:pt x="265" y="309"/>
                        <a:pt x="261" y="306"/>
                        <a:pt x="258" y="303"/>
                      </a:cubicBezTo>
                      <a:cubicBezTo>
                        <a:pt x="249" y="294"/>
                        <a:pt x="241" y="285"/>
                        <a:pt x="232" y="276"/>
                      </a:cubicBezTo>
                      <a:cubicBezTo>
                        <a:pt x="229" y="273"/>
                        <a:pt x="226" y="271"/>
                        <a:pt x="223" y="268"/>
                      </a:cubicBezTo>
                      <a:cubicBezTo>
                        <a:pt x="222" y="269"/>
                        <a:pt x="221" y="269"/>
                        <a:pt x="221" y="270"/>
                      </a:cubicBezTo>
                      <a:cubicBezTo>
                        <a:pt x="222" y="272"/>
                        <a:pt x="223" y="275"/>
                        <a:pt x="225" y="277"/>
                      </a:cubicBezTo>
                      <a:cubicBezTo>
                        <a:pt x="232" y="285"/>
                        <a:pt x="239" y="292"/>
                        <a:pt x="246" y="300"/>
                      </a:cubicBezTo>
                      <a:cubicBezTo>
                        <a:pt x="252" y="306"/>
                        <a:pt x="254" y="314"/>
                        <a:pt x="252" y="323"/>
                      </a:cubicBezTo>
                      <a:cubicBezTo>
                        <a:pt x="248" y="336"/>
                        <a:pt x="232" y="341"/>
                        <a:pt x="222" y="332"/>
                      </a:cubicBezTo>
                      <a:cubicBezTo>
                        <a:pt x="214" y="327"/>
                        <a:pt x="208" y="320"/>
                        <a:pt x="208" y="309"/>
                      </a:cubicBezTo>
                      <a:cubicBezTo>
                        <a:pt x="209" y="290"/>
                        <a:pt x="199" y="277"/>
                        <a:pt x="183" y="268"/>
                      </a:cubicBezTo>
                      <a:cubicBezTo>
                        <a:pt x="179" y="266"/>
                        <a:pt x="176" y="262"/>
                        <a:pt x="174" y="259"/>
                      </a:cubicBezTo>
                      <a:cubicBezTo>
                        <a:pt x="170" y="248"/>
                        <a:pt x="163" y="240"/>
                        <a:pt x="152" y="234"/>
                      </a:cubicBezTo>
                      <a:cubicBezTo>
                        <a:pt x="149" y="232"/>
                        <a:pt x="146" y="229"/>
                        <a:pt x="144" y="226"/>
                      </a:cubicBezTo>
                      <a:cubicBezTo>
                        <a:pt x="140" y="215"/>
                        <a:pt x="133" y="208"/>
                        <a:pt x="122" y="202"/>
                      </a:cubicBezTo>
                      <a:cubicBezTo>
                        <a:pt x="120" y="201"/>
                        <a:pt x="117" y="198"/>
                        <a:pt x="115" y="195"/>
                      </a:cubicBezTo>
                      <a:cubicBezTo>
                        <a:pt x="108" y="177"/>
                        <a:pt x="94" y="167"/>
                        <a:pt x="74" y="166"/>
                      </a:cubicBezTo>
                      <a:cubicBezTo>
                        <a:pt x="54" y="166"/>
                        <a:pt x="38" y="175"/>
                        <a:pt x="28" y="194"/>
                      </a:cubicBezTo>
                      <a:cubicBezTo>
                        <a:pt x="27" y="196"/>
                        <a:pt x="26" y="198"/>
                        <a:pt x="2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120" name="Freeform 32"/>
                <p:cNvSpPr>
                  <a:spLocks/>
                </p:cNvSpPr>
                <p:nvPr/>
              </p:nvSpPr>
              <p:spPr bwMode="auto">
                <a:xfrm>
                  <a:off x="901700" y="3459163"/>
                  <a:ext cx="366713" cy="234950"/>
                </a:xfrm>
                <a:custGeom>
                  <a:avLst/>
                  <a:gdLst>
                    <a:gd name="T0" fmla="*/ 310 w 310"/>
                    <a:gd name="T1" fmla="*/ 45 h 198"/>
                    <a:gd name="T2" fmla="*/ 310 w 310"/>
                    <a:gd name="T3" fmla="*/ 68 h 198"/>
                    <a:gd name="T4" fmla="*/ 310 w 310"/>
                    <a:gd name="T5" fmla="*/ 180 h 198"/>
                    <a:gd name="T6" fmla="*/ 302 w 310"/>
                    <a:gd name="T7" fmla="*/ 190 h 198"/>
                    <a:gd name="T8" fmla="*/ 263 w 310"/>
                    <a:gd name="T9" fmla="*/ 196 h 198"/>
                    <a:gd name="T10" fmla="*/ 232 w 310"/>
                    <a:gd name="T11" fmla="*/ 185 h 198"/>
                    <a:gd name="T12" fmla="*/ 144 w 310"/>
                    <a:gd name="T13" fmla="*/ 94 h 198"/>
                    <a:gd name="T14" fmla="*/ 104 w 310"/>
                    <a:gd name="T15" fmla="*/ 88 h 198"/>
                    <a:gd name="T16" fmla="*/ 45 w 310"/>
                    <a:gd name="T17" fmla="*/ 119 h 198"/>
                    <a:gd name="T18" fmla="*/ 8 w 310"/>
                    <a:gd name="T19" fmla="*/ 110 h 198"/>
                    <a:gd name="T20" fmla="*/ 20 w 310"/>
                    <a:gd name="T21" fmla="*/ 72 h 198"/>
                    <a:gd name="T22" fmla="*/ 123 w 310"/>
                    <a:gd name="T23" fmla="*/ 11 h 198"/>
                    <a:gd name="T24" fmla="*/ 171 w 310"/>
                    <a:gd name="T25" fmla="*/ 14 h 198"/>
                    <a:gd name="T26" fmla="*/ 214 w 310"/>
                    <a:gd name="T27" fmla="*/ 52 h 198"/>
                    <a:gd name="T28" fmla="*/ 244 w 310"/>
                    <a:gd name="T29" fmla="*/ 60 h 198"/>
                    <a:gd name="T30" fmla="*/ 310 w 310"/>
                    <a:gd name="T31" fmla="*/ 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198">
                      <a:moveTo>
                        <a:pt x="310" y="45"/>
                      </a:moveTo>
                      <a:cubicBezTo>
                        <a:pt x="310" y="53"/>
                        <a:pt x="310" y="60"/>
                        <a:pt x="310" y="68"/>
                      </a:cubicBezTo>
                      <a:cubicBezTo>
                        <a:pt x="310" y="105"/>
                        <a:pt x="310" y="142"/>
                        <a:pt x="310" y="180"/>
                      </a:cubicBezTo>
                      <a:cubicBezTo>
                        <a:pt x="310" y="186"/>
                        <a:pt x="309" y="189"/>
                        <a:pt x="302" y="190"/>
                      </a:cubicBezTo>
                      <a:cubicBezTo>
                        <a:pt x="289" y="191"/>
                        <a:pt x="276" y="194"/>
                        <a:pt x="263" y="196"/>
                      </a:cubicBezTo>
                      <a:cubicBezTo>
                        <a:pt x="251" y="198"/>
                        <a:pt x="241" y="194"/>
                        <a:pt x="232" y="185"/>
                      </a:cubicBezTo>
                      <a:cubicBezTo>
                        <a:pt x="203" y="154"/>
                        <a:pt x="173" y="124"/>
                        <a:pt x="144" y="94"/>
                      </a:cubicBezTo>
                      <a:cubicBezTo>
                        <a:pt x="131" y="81"/>
                        <a:pt x="121" y="79"/>
                        <a:pt x="104" y="88"/>
                      </a:cubicBezTo>
                      <a:cubicBezTo>
                        <a:pt x="84" y="98"/>
                        <a:pt x="65" y="109"/>
                        <a:pt x="45" y="119"/>
                      </a:cubicBezTo>
                      <a:cubicBezTo>
                        <a:pt x="30" y="127"/>
                        <a:pt x="15" y="124"/>
                        <a:pt x="8" y="110"/>
                      </a:cubicBezTo>
                      <a:cubicBezTo>
                        <a:pt x="0" y="96"/>
                        <a:pt x="5" y="81"/>
                        <a:pt x="20" y="72"/>
                      </a:cubicBezTo>
                      <a:cubicBezTo>
                        <a:pt x="54" y="52"/>
                        <a:pt x="89" y="32"/>
                        <a:pt x="123" y="11"/>
                      </a:cubicBezTo>
                      <a:cubicBezTo>
                        <a:pt x="140" y="1"/>
                        <a:pt x="155" y="0"/>
                        <a:pt x="171" y="14"/>
                      </a:cubicBezTo>
                      <a:cubicBezTo>
                        <a:pt x="185" y="27"/>
                        <a:pt x="200" y="39"/>
                        <a:pt x="214" y="52"/>
                      </a:cubicBezTo>
                      <a:cubicBezTo>
                        <a:pt x="223" y="60"/>
                        <a:pt x="232" y="63"/>
                        <a:pt x="244" y="60"/>
                      </a:cubicBezTo>
                      <a:cubicBezTo>
                        <a:pt x="265" y="55"/>
                        <a:pt x="287" y="50"/>
                        <a:pt x="31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121" name="Freeform 33"/>
                <p:cNvSpPr>
                  <a:spLocks/>
                </p:cNvSpPr>
                <p:nvPr/>
              </p:nvSpPr>
              <p:spPr bwMode="auto">
                <a:xfrm>
                  <a:off x="774700" y="3676650"/>
                  <a:ext cx="179388" cy="192088"/>
                </a:xfrm>
                <a:custGeom>
                  <a:avLst/>
                  <a:gdLst>
                    <a:gd name="T0" fmla="*/ 36 w 152"/>
                    <a:gd name="T1" fmla="*/ 60 h 162"/>
                    <a:gd name="T2" fmla="*/ 25 w 152"/>
                    <a:gd name="T3" fmla="*/ 63 h 162"/>
                    <a:gd name="T4" fmla="*/ 1 w 152"/>
                    <a:gd name="T5" fmla="*/ 45 h 162"/>
                    <a:gd name="T6" fmla="*/ 24 w 152"/>
                    <a:gd name="T7" fmla="*/ 7 h 162"/>
                    <a:gd name="T8" fmla="*/ 59 w 152"/>
                    <a:gd name="T9" fmla="*/ 34 h 162"/>
                    <a:gd name="T10" fmla="*/ 82 w 152"/>
                    <a:gd name="T11" fmla="*/ 45 h 162"/>
                    <a:gd name="T12" fmla="*/ 91 w 152"/>
                    <a:gd name="T13" fmla="*/ 68 h 162"/>
                    <a:gd name="T14" fmla="*/ 117 w 152"/>
                    <a:gd name="T15" fmla="*/ 102 h 162"/>
                    <a:gd name="T16" fmla="*/ 119 w 152"/>
                    <a:gd name="T17" fmla="*/ 103 h 162"/>
                    <a:gd name="T18" fmla="*/ 147 w 152"/>
                    <a:gd name="T19" fmla="*/ 115 h 162"/>
                    <a:gd name="T20" fmla="*/ 142 w 152"/>
                    <a:gd name="T21" fmla="*/ 148 h 162"/>
                    <a:gd name="T22" fmla="*/ 115 w 152"/>
                    <a:gd name="T23" fmla="*/ 161 h 162"/>
                    <a:gd name="T24" fmla="*/ 93 w 152"/>
                    <a:gd name="T25" fmla="*/ 133 h 162"/>
                    <a:gd name="T26" fmla="*/ 96 w 152"/>
                    <a:gd name="T27" fmla="*/ 124 h 162"/>
                    <a:gd name="T28" fmla="*/ 66 w 152"/>
                    <a:gd name="T29" fmla="*/ 122 h 162"/>
                    <a:gd name="T30" fmla="*/ 65 w 152"/>
                    <a:gd name="T31" fmla="*/ 92 h 162"/>
                    <a:gd name="T32" fmla="*/ 36 w 152"/>
                    <a:gd name="T33" fmla="*/ 90 h 162"/>
                    <a:gd name="T34" fmla="*/ 36 w 152"/>
                    <a:gd name="T35"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62">
                      <a:moveTo>
                        <a:pt x="36" y="60"/>
                      </a:moveTo>
                      <a:cubicBezTo>
                        <a:pt x="31" y="61"/>
                        <a:pt x="28" y="62"/>
                        <a:pt x="25" y="63"/>
                      </a:cubicBezTo>
                      <a:cubicBezTo>
                        <a:pt x="12" y="65"/>
                        <a:pt x="2" y="58"/>
                        <a:pt x="1" y="45"/>
                      </a:cubicBezTo>
                      <a:cubicBezTo>
                        <a:pt x="0" y="31"/>
                        <a:pt x="11" y="13"/>
                        <a:pt x="24" y="7"/>
                      </a:cubicBezTo>
                      <a:cubicBezTo>
                        <a:pt x="39" y="0"/>
                        <a:pt x="62" y="9"/>
                        <a:pt x="59" y="34"/>
                      </a:cubicBezTo>
                      <a:cubicBezTo>
                        <a:pt x="67" y="38"/>
                        <a:pt x="76" y="39"/>
                        <a:pt x="82" y="45"/>
                      </a:cubicBezTo>
                      <a:cubicBezTo>
                        <a:pt x="87" y="50"/>
                        <a:pt x="88" y="60"/>
                        <a:pt x="91" y="68"/>
                      </a:cubicBezTo>
                      <a:cubicBezTo>
                        <a:pt x="113" y="71"/>
                        <a:pt x="121" y="80"/>
                        <a:pt x="117" y="102"/>
                      </a:cubicBezTo>
                      <a:cubicBezTo>
                        <a:pt x="118" y="103"/>
                        <a:pt x="118" y="103"/>
                        <a:pt x="119" y="103"/>
                      </a:cubicBezTo>
                      <a:cubicBezTo>
                        <a:pt x="132" y="102"/>
                        <a:pt x="141" y="106"/>
                        <a:pt x="147" y="115"/>
                      </a:cubicBezTo>
                      <a:cubicBezTo>
                        <a:pt x="152" y="125"/>
                        <a:pt x="150" y="139"/>
                        <a:pt x="142" y="148"/>
                      </a:cubicBezTo>
                      <a:cubicBezTo>
                        <a:pt x="135" y="156"/>
                        <a:pt x="125" y="160"/>
                        <a:pt x="115" y="161"/>
                      </a:cubicBezTo>
                      <a:cubicBezTo>
                        <a:pt x="97" y="162"/>
                        <a:pt x="87" y="149"/>
                        <a:pt x="93" y="133"/>
                      </a:cubicBezTo>
                      <a:cubicBezTo>
                        <a:pt x="94" y="130"/>
                        <a:pt x="95" y="127"/>
                        <a:pt x="96" y="124"/>
                      </a:cubicBezTo>
                      <a:cubicBezTo>
                        <a:pt x="85" y="125"/>
                        <a:pt x="75" y="131"/>
                        <a:pt x="66" y="122"/>
                      </a:cubicBezTo>
                      <a:cubicBezTo>
                        <a:pt x="57" y="113"/>
                        <a:pt x="62" y="103"/>
                        <a:pt x="65" y="92"/>
                      </a:cubicBezTo>
                      <a:cubicBezTo>
                        <a:pt x="55" y="94"/>
                        <a:pt x="45" y="99"/>
                        <a:pt x="36" y="90"/>
                      </a:cubicBezTo>
                      <a:cubicBezTo>
                        <a:pt x="28" y="80"/>
                        <a:pt x="32" y="71"/>
                        <a:pt x="3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grpSp>
          <p:sp>
            <p:nvSpPr>
              <p:cNvPr id="158" name="Rectangle 157"/>
              <p:cNvSpPr/>
              <p:nvPr/>
            </p:nvSpPr>
            <p:spPr bwMode="auto">
              <a:xfrm>
                <a:off x="671513" y="2101850"/>
                <a:ext cx="8396287" cy="2972723"/>
              </a:xfrm>
              <a:prstGeom prst="rect">
                <a:avLst/>
              </a:prstGeom>
              <a:noFill/>
              <a:ln w="19050" cmpd="sng">
                <a:solidFill>
                  <a:schemeClr val="accent5">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lIns="91418" tIns="45709" rIns="91418" bIns="45709" anchor="ctr"/>
              <a:lstStyle/>
              <a:p>
                <a:pPr algn="ctr">
                  <a:defRPr/>
                </a:pPr>
                <a:endParaRPr lang="en-US">
                  <a:latin typeface="Avenir Book"/>
                  <a:cs typeface="Avenir Book"/>
                </a:endParaRPr>
              </a:p>
            </p:txBody>
          </p:sp>
          <p:sp>
            <p:nvSpPr>
              <p:cNvPr id="162" name="TextBox 161"/>
              <p:cNvSpPr txBox="1"/>
              <p:nvPr/>
            </p:nvSpPr>
            <p:spPr bwMode="auto">
              <a:xfrm>
                <a:off x="69850" y="2101851"/>
                <a:ext cx="569342" cy="2990180"/>
              </a:xfrm>
              <a:prstGeom prst="rect">
                <a:avLst/>
              </a:prstGeom>
              <a:solidFill>
                <a:schemeClr val="accent5">
                  <a:lumMod val="20000"/>
                  <a:lumOff val="80000"/>
                </a:schemeClr>
              </a:solidFill>
            </p:spPr>
            <p:txBody>
              <a:bodyPr vert="vert270" lIns="91418" tIns="45709" rIns="91418" bIns="45709">
                <a:spAutoFit/>
              </a:bodyPr>
              <a:lstStyle/>
              <a:p>
                <a:pPr algn="ctr">
                  <a:defRPr/>
                </a:pPr>
                <a:r>
                  <a:rPr lang="en-US" sz="1250" i="1" dirty="0">
                    <a:solidFill>
                      <a:schemeClr val="accent4">
                        <a:lumMod val="50000"/>
                      </a:schemeClr>
                    </a:solidFill>
                    <a:latin typeface="Avenir Black"/>
                    <a:ea typeface="MS PGothic" charset="0"/>
                    <a:cs typeface="Avenir Black"/>
                  </a:rPr>
                  <a:t>Total Unified Effort toward</a:t>
                </a:r>
              </a:p>
              <a:p>
                <a:pPr algn="ctr">
                  <a:defRPr/>
                </a:pPr>
                <a:r>
                  <a:rPr lang="en-US" sz="1250" i="1" dirty="0">
                    <a:solidFill>
                      <a:schemeClr val="accent4">
                        <a:lumMod val="50000"/>
                      </a:schemeClr>
                    </a:solidFill>
                    <a:latin typeface="Avenir Black"/>
                    <a:ea typeface="MS PGothic" charset="0"/>
                    <a:cs typeface="Avenir Black"/>
                  </a:rPr>
                  <a:t>Universal Prosperity and Well-Being</a:t>
                </a:r>
              </a:p>
            </p:txBody>
          </p:sp>
          <p:grpSp>
            <p:nvGrpSpPr>
              <p:cNvPr id="173" name="Gruppieren 179"/>
              <p:cNvGrpSpPr/>
              <p:nvPr/>
            </p:nvGrpSpPr>
            <p:grpSpPr>
              <a:xfrm>
                <a:off x="4533936" y="2255152"/>
                <a:ext cx="686136" cy="460614"/>
                <a:chOff x="4129088" y="-950913"/>
                <a:chExt cx="5646737" cy="3014663"/>
              </a:xfrm>
              <a:solidFill>
                <a:srgbClr val="FFFFFF"/>
              </a:solidFill>
            </p:grpSpPr>
            <p:sp>
              <p:nvSpPr>
                <p:cNvPr id="174" name="Freeform 5"/>
                <p:cNvSpPr>
                  <a:spLocks noEditPoints="1"/>
                </p:cNvSpPr>
                <p:nvPr/>
              </p:nvSpPr>
              <p:spPr bwMode="auto">
                <a:xfrm>
                  <a:off x="4129088" y="-950913"/>
                  <a:ext cx="5646737" cy="3014663"/>
                </a:xfrm>
                <a:custGeom>
                  <a:avLst/>
                  <a:gdLst>
                    <a:gd name="T0" fmla="*/ 0 w 1503"/>
                    <a:gd name="T1" fmla="*/ 175 h 801"/>
                    <a:gd name="T2" fmla="*/ 150 w 1503"/>
                    <a:gd name="T3" fmla="*/ 138 h 801"/>
                    <a:gd name="T4" fmla="*/ 367 w 1503"/>
                    <a:gd name="T5" fmla="*/ 89 h 801"/>
                    <a:gd name="T6" fmla="*/ 716 w 1503"/>
                    <a:gd name="T7" fmla="*/ 10 h 801"/>
                    <a:gd name="T8" fmla="*/ 831 w 1503"/>
                    <a:gd name="T9" fmla="*/ 19 h 801"/>
                    <a:gd name="T10" fmla="*/ 1361 w 1503"/>
                    <a:gd name="T11" fmla="*/ 188 h 801"/>
                    <a:gd name="T12" fmla="*/ 1503 w 1503"/>
                    <a:gd name="T13" fmla="*/ 240 h 801"/>
                    <a:gd name="T14" fmla="*/ 1228 w 1503"/>
                    <a:gd name="T15" fmla="*/ 334 h 801"/>
                    <a:gd name="T16" fmla="*/ 782 w 1503"/>
                    <a:gd name="T17" fmla="*/ 491 h 801"/>
                    <a:gd name="T18" fmla="*/ 733 w 1503"/>
                    <a:gd name="T19" fmla="*/ 491 h 801"/>
                    <a:gd name="T20" fmla="*/ 394 w 1503"/>
                    <a:gd name="T21" fmla="*/ 354 h 801"/>
                    <a:gd name="T22" fmla="*/ 280 w 1503"/>
                    <a:gd name="T23" fmla="*/ 308 h 801"/>
                    <a:gd name="T24" fmla="*/ 281 w 1503"/>
                    <a:gd name="T25" fmla="*/ 560 h 801"/>
                    <a:gd name="T26" fmla="*/ 291 w 1503"/>
                    <a:gd name="T27" fmla="*/ 694 h 801"/>
                    <a:gd name="T28" fmla="*/ 252 w 1503"/>
                    <a:gd name="T29" fmla="*/ 801 h 801"/>
                    <a:gd name="T30" fmla="*/ 208 w 1503"/>
                    <a:gd name="T31" fmla="*/ 715 h 801"/>
                    <a:gd name="T32" fmla="*/ 211 w 1503"/>
                    <a:gd name="T33" fmla="*/ 595 h 801"/>
                    <a:gd name="T34" fmla="*/ 212 w 1503"/>
                    <a:gd name="T35" fmla="*/ 585 h 801"/>
                    <a:gd name="T36" fmla="*/ 218 w 1503"/>
                    <a:gd name="T37" fmla="*/ 295 h 801"/>
                    <a:gd name="T38" fmla="*/ 200 w 1503"/>
                    <a:gd name="T39" fmla="*/ 275 h 801"/>
                    <a:gd name="T40" fmla="*/ 13 w 1503"/>
                    <a:gd name="T41" fmla="*/ 184 h 801"/>
                    <a:gd name="T42" fmla="*/ 0 w 1503"/>
                    <a:gd name="T43" fmla="*/ 175 h 801"/>
                    <a:gd name="T44" fmla="*/ 693 w 1503"/>
                    <a:gd name="T45" fmla="*/ 209 h 801"/>
                    <a:gd name="T46" fmla="*/ 666 w 1503"/>
                    <a:gd name="T47" fmla="*/ 185 h 801"/>
                    <a:gd name="T48" fmla="*/ 566 w 1503"/>
                    <a:gd name="T49" fmla="*/ 204 h 801"/>
                    <a:gd name="T50" fmla="*/ 336 w 1503"/>
                    <a:gd name="T51" fmla="*/ 242 h 801"/>
                    <a:gd name="T52" fmla="*/ 257 w 1503"/>
                    <a:gd name="T53" fmla="*/ 257 h 801"/>
                    <a:gd name="T54" fmla="*/ 257 w 1503"/>
                    <a:gd name="T55" fmla="*/ 267 h 801"/>
                    <a:gd name="T56" fmla="*/ 316 w 1503"/>
                    <a:gd name="T57" fmla="*/ 277 h 801"/>
                    <a:gd name="T58" fmla="*/ 693 w 1503"/>
                    <a:gd name="T59" fmla="*/ 209 h 801"/>
                    <a:gd name="T60" fmla="*/ 763 w 1503"/>
                    <a:gd name="T61" fmla="*/ 205 h 801"/>
                    <a:gd name="T62" fmla="*/ 799 w 1503"/>
                    <a:gd name="T63" fmla="*/ 183 h 801"/>
                    <a:gd name="T64" fmla="*/ 764 w 1503"/>
                    <a:gd name="T65" fmla="*/ 154 h 801"/>
                    <a:gd name="T66" fmla="*/ 727 w 1503"/>
                    <a:gd name="T67" fmla="*/ 180 h 801"/>
                    <a:gd name="T68" fmla="*/ 763 w 1503"/>
                    <a:gd name="T69" fmla="*/ 205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3" h="801">
                      <a:moveTo>
                        <a:pt x="0" y="175"/>
                      </a:moveTo>
                      <a:cubicBezTo>
                        <a:pt x="53" y="162"/>
                        <a:pt x="102" y="149"/>
                        <a:pt x="150" y="138"/>
                      </a:cubicBezTo>
                      <a:cubicBezTo>
                        <a:pt x="223" y="121"/>
                        <a:pt x="295" y="105"/>
                        <a:pt x="367" y="89"/>
                      </a:cubicBezTo>
                      <a:cubicBezTo>
                        <a:pt x="484" y="63"/>
                        <a:pt x="601" y="40"/>
                        <a:pt x="716" y="10"/>
                      </a:cubicBezTo>
                      <a:cubicBezTo>
                        <a:pt x="758" y="0"/>
                        <a:pt x="793" y="7"/>
                        <a:pt x="831" y="19"/>
                      </a:cubicBezTo>
                      <a:cubicBezTo>
                        <a:pt x="1007" y="76"/>
                        <a:pt x="1184" y="132"/>
                        <a:pt x="1361" y="188"/>
                      </a:cubicBezTo>
                      <a:cubicBezTo>
                        <a:pt x="1409" y="203"/>
                        <a:pt x="1456" y="219"/>
                        <a:pt x="1503" y="240"/>
                      </a:cubicBezTo>
                      <a:cubicBezTo>
                        <a:pt x="1412" y="271"/>
                        <a:pt x="1319" y="302"/>
                        <a:pt x="1228" y="334"/>
                      </a:cubicBezTo>
                      <a:cubicBezTo>
                        <a:pt x="1079" y="386"/>
                        <a:pt x="931" y="439"/>
                        <a:pt x="782" y="491"/>
                      </a:cubicBezTo>
                      <a:cubicBezTo>
                        <a:pt x="767" y="496"/>
                        <a:pt x="747" y="497"/>
                        <a:pt x="733" y="491"/>
                      </a:cubicBezTo>
                      <a:cubicBezTo>
                        <a:pt x="620" y="447"/>
                        <a:pt x="507" y="400"/>
                        <a:pt x="394" y="354"/>
                      </a:cubicBezTo>
                      <a:cubicBezTo>
                        <a:pt x="359" y="339"/>
                        <a:pt x="323" y="325"/>
                        <a:pt x="280" y="308"/>
                      </a:cubicBezTo>
                      <a:cubicBezTo>
                        <a:pt x="280" y="395"/>
                        <a:pt x="279" y="478"/>
                        <a:pt x="281" y="560"/>
                      </a:cubicBezTo>
                      <a:cubicBezTo>
                        <a:pt x="281" y="605"/>
                        <a:pt x="285" y="650"/>
                        <a:pt x="291" y="694"/>
                      </a:cubicBezTo>
                      <a:cubicBezTo>
                        <a:pt x="297" y="737"/>
                        <a:pt x="271" y="767"/>
                        <a:pt x="252" y="801"/>
                      </a:cubicBezTo>
                      <a:cubicBezTo>
                        <a:pt x="224" y="779"/>
                        <a:pt x="212" y="746"/>
                        <a:pt x="208" y="715"/>
                      </a:cubicBezTo>
                      <a:cubicBezTo>
                        <a:pt x="204" y="675"/>
                        <a:pt x="210" y="635"/>
                        <a:pt x="211" y="595"/>
                      </a:cubicBezTo>
                      <a:cubicBezTo>
                        <a:pt x="211" y="591"/>
                        <a:pt x="212" y="588"/>
                        <a:pt x="212" y="585"/>
                      </a:cubicBezTo>
                      <a:cubicBezTo>
                        <a:pt x="215" y="488"/>
                        <a:pt x="217" y="392"/>
                        <a:pt x="218" y="295"/>
                      </a:cubicBezTo>
                      <a:cubicBezTo>
                        <a:pt x="218" y="289"/>
                        <a:pt x="208" y="279"/>
                        <a:pt x="200" y="275"/>
                      </a:cubicBezTo>
                      <a:cubicBezTo>
                        <a:pt x="138" y="244"/>
                        <a:pt x="76" y="215"/>
                        <a:pt x="13" y="184"/>
                      </a:cubicBezTo>
                      <a:cubicBezTo>
                        <a:pt x="10" y="183"/>
                        <a:pt x="8" y="181"/>
                        <a:pt x="0" y="175"/>
                      </a:cubicBezTo>
                      <a:close/>
                      <a:moveTo>
                        <a:pt x="693" y="209"/>
                      </a:moveTo>
                      <a:cubicBezTo>
                        <a:pt x="695" y="188"/>
                        <a:pt x="684" y="181"/>
                        <a:pt x="666" y="185"/>
                      </a:cubicBezTo>
                      <a:cubicBezTo>
                        <a:pt x="633" y="190"/>
                        <a:pt x="600" y="198"/>
                        <a:pt x="566" y="204"/>
                      </a:cubicBezTo>
                      <a:cubicBezTo>
                        <a:pt x="490" y="217"/>
                        <a:pt x="413" y="229"/>
                        <a:pt x="336" y="242"/>
                      </a:cubicBezTo>
                      <a:cubicBezTo>
                        <a:pt x="310" y="246"/>
                        <a:pt x="284" y="252"/>
                        <a:pt x="257" y="257"/>
                      </a:cubicBezTo>
                      <a:cubicBezTo>
                        <a:pt x="257" y="260"/>
                        <a:pt x="257" y="264"/>
                        <a:pt x="257" y="267"/>
                      </a:cubicBezTo>
                      <a:cubicBezTo>
                        <a:pt x="277" y="271"/>
                        <a:pt x="298" y="281"/>
                        <a:pt x="316" y="277"/>
                      </a:cubicBezTo>
                      <a:cubicBezTo>
                        <a:pt x="442" y="256"/>
                        <a:pt x="567" y="232"/>
                        <a:pt x="693" y="209"/>
                      </a:cubicBezTo>
                      <a:close/>
                      <a:moveTo>
                        <a:pt x="763" y="205"/>
                      </a:moveTo>
                      <a:cubicBezTo>
                        <a:pt x="781" y="206"/>
                        <a:pt x="798" y="207"/>
                        <a:pt x="799" y="183"/>
                      </a:cubicBezTo>
                      <a:cubicBezTo>
                        <a:pt x="799" y="160"/>
                        <a:pt x="781" y="154"/>
                        <a:pt x="764" y="154"/>
                      </a:cubicBezTo>
                      <a:cubicBezTo>
                        <a:pt x="747" y="153"/>
                        <a:pt x="727" y="161"/>
                        <a:pt x="727" y="180"/>
                      </a:cubicBezTo>
                      <a:cubicBezTo>
                        <a:pt x="727" y="200"/>
                        <a:pt x="744" y="208"/>
                        <a:pt x="763"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175" name="Freeform 6"/>
                <p:cNvSpPr>
                  <a:spLocks/>
                </p:cNvSpPr>
                <p:nvPr/>
              </p:nvSpPr>
              <p:spPr bwMode="auto">
                <a:xfrm>
                  <a:off x="5568950" y="482600"/>
                  <a:ext cx="2817812" cy="1531938"/>
                </a:xfrm>
                <a:custGeom>
                  <a:avLst/>
                  <a:gdLst>
                    <a:gd name="T0" fmla="*/ 0 w 750"/>
                    <a:gd name="T1" fmla="*/ 0 h 407"/>
                    <a:gd name="T2" fmla="*/ 182 w 750"/>
                    <a:gd name="T3" fmla="*/ 85 h 407"/>
                    <a:gd name="T4" fmla="*/ 363 w 750"/>
                    <a:gd name="T5" fmla="*/ 170 h 407"/>
                    <a:gd name="T6" fmla="*/ 384 w 750"/>
                    <a:gd name="T7" fmla="*/ 170 h 407"/>
                    <a:gd name="T8" fmla="*/ 734 w 750"/>
                    <a:gd name="T9" fmla="*/ 27 h 407"/>
                    <a:gd name="T10" fmla="*/ 750 w 750"/>
                    <a:gd name="T11" fmla="*/ 23 h 407"/>
                    <a:gd name="T12" fmla="*/ 750 w 750"/>
                    <a:gd name="T13" fmla="*/ 285 h 407"/>
                    <a:gd name="T14" fmla="*/ 432 w 750"/>
                    <a:gd name="T15" fmla="*/ 396 h 407"/>
                    <a:gd name="T16" fmla="*/ 237 w 750"/>
                    <a:gd name="T17" fmla="*/ 365 h 407"/>
                    <a:gd name="T18" fmla="*/ 47 w 750"/>
                    <a:gd name="T19" fmla="*/ 276 h 407"/>
                    <a:gd name="T20" fmla="*/ 13 w 750"/>
                    <a:gd name="T21" fmla="*/ 212 h 407"/>
                    <a:gd name="T22" fmla="*/ 7 w 750"/>
                    <a:gd name="T23" fmla="*/ 61 h 407"/>
                    <a:gd name="T24" fmla="*/ 0 w 750"/>
                    <a:gd name="T25"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0" h="407">
                      <a:moveTo>
                        <a:pt x="0" y="0"/>
                      </a:moveTo>
                      <a:cubicBezTo>
                        <a:pt x="65" y="30"/>
                        <a:pt x="123" y="58"/>
                        <a:pt x="182" y="85"/>
                      </a:cubicBezTo>
                      <a:cubicBezTo>
                        <a:pt x="242" y="113"/>
                        <a:pt x="303" y="142"/>
                        <a:pt x="363" y="170"/>
                      </a:cubicBezTo>
                      <a:cubicBezTo>
                        <a:pt x="369" y="172"/>
                        <a:pt x="378" y="172"/>
                        <a:pt x="384" y="170"/>
                      </a:cubicBezTo>
                      <a:cubicBezTo>
                        <a:pt x="501" y="123"/>
                        <a:pt x="617" y="75"/>
                        <a:pt x="734" y="27"/>
                      </a:cubicBezTo>
                      <a:cubicBezTo>
                        <a:pt x="739" y="25"/>
                        <a:pt x="744" y="25"/>
                        <a:pt x="750" y="23"/>
                      </a:cubicBezTo>
                      <a:cubicBezTo>
                        <a:pt x="750" y="110"/>
                        <a:pt x="750" y="196"/>
                        <a:pt x="750" y="285"/>
                      </a:cubicBezTo>
                      <a:cubicBezTo>
                        <a:pt x="646" y="325"/>
                        <a:pt x="546" y="378"/>
                        <a:pt x="432" y="396"/>
                      </a:cubicBezTo>
                      <a:cubicBezTo>
                        <a:pt x="363" y="407"/>
                        <a:pt x="299" y="392"/>
                        <a:pt x="237" y="365"/>
                      </a:cubicBezTo>
                      <a:cubicBezTo>
                        <a:pt x="173" y="337"/>
                        <a:pt x="111" y="304"/>
                        <a:pt x="47" y="276"/>
                      </a:cubicBezTo>
                      <a:cubicBezTo>
                        <a:pt x="15" y="263"/>
                        <a:pt x="15" y="237"/>
                        <a:pt x="13" y="212"/>
                      </a:cubicBezTo>
                      <a:cubicBezTo>
                        <a:pt x="10" y="161"/>
                        <a:pt x="9" y="111"/>
                        <a:pt x="7" y="61"/>
                      </a:cubicBezTo>
                      <a:cubicBezTo>
                        <a:pt x="6" y="42"/>
                        <a:pt x="3" y="2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grpSp>
          <p:grpSp>
            <p:nvGrpSpPr>
              <p:cNvPr id="257" name="Gruppieren 203"/>
              <p:cNvGrpSpPr/>
              <p:nvPr/>
            </p:nvGrpSpPr>
            <p:grpSpPr>
              <a:xfrm>
                <a:off x="1797445" y="2224953"/>
                <a:ext cx="508469" cy="505581"/>
                <a:chOff x="10155238" y="1941513"/>
                <a:chExt cx="279400" cy="277813"/>
              </a:xfrm>
              <a:solidFill>
                <a:srgbClr val="FFFFFF"/>
              </a:solidFill>
            </p:grpSpPr>
            <p:sp>
              <p:nvSpPr>
                <p:cNvPr id="258" name="Freeform 186"/>
                <p:cNvSpPr>
                  <a:spLocks noEditPoints="1"/>
                </p:cNvSpPr>
                <p:nvPr/>
              </p:nvSpPr>
              <p:spPr bwMode="auto">
                <a:xfrm>
                  <a:off x="10260013" y="1941513"/>
                  <a:ext cx="174625" cy="277813"/>
                </a:xfrm>
                <a:custGeom>
                  <a:avLst/>
                  <a:gdLst>
                    <a:gd name="T0" fmla="*/ 18 w 69"/>
                    <a:gd name="T1" fmla="*/ 0 h 110"/>
                    <a:gd name="T2" fmla="*/ 16 w 69"/>
                    <a:gd name="T3" fmla="*/ 0 h 110"/>
                    <a:gd name="T4" fmla="*/ 16 w 69"/>
                    <a:gd name="T5" fmla="*/ 0 h 110"/>
                    <a:gd name="T6" fmla="*/ 16 w 69"/>
                    <a:gd name="T7" fmla="*/ 0 h 110"/>
                    <a:gd name="T8" fmla="*/ 16 w 69"/>
                    <a:gd name="T9" fmla="*/ 0 h 110"/>
                    <a:gd name="T10" fmla="*/ 17 w 69"/>
                    <a:gd name="T11" fmla="*/ 109 h 110"/>
                    <a:gd name="T12" fmla="*/ 17 w 69"/>
                    <a:gd name="T13" fmla="*/ 110 h 110"/>
                    <a:gd name="T14" fmla="*/ 69 w 69"/>
                    <a:gd name="T15" fmla="*/ 55 h 110"/>
                    <a:gd name="T16" fmla="*/ 69 w 69"/>
                    <a:gd name="T17" fmla="*/ 54 h 110"/>
                    <a:gd name="T18" fmla="*/ 65 w 69"/>
                    <a:gd name="T19" fmla="*/ 55 h 110"/>
                    <a:gd name="T20" fmla="*/ 56 w 69"/>
                    <a:gd name="T21" fmla="*/ 55 h 110"/>
                    <a:gd name="T22" fmla="*/ 65 w 69"/>
                    <a:gd name="T23" fmla="*/ 55 h 110"/>
                    <a:gd name="T24" fmla="*/ 55 w 69"/>
                    <a:gd name="T25" fmla="*/ 41 h 110"/>
                    <a:gd name="T26" fmla="*/ 63 w 69"/>
                    <a:gd name="T27" fmla="*/ 45 h 110"/>
                    <a:gd name="T28" fmla="*/ 59 w 69"/>
                    <a:gd name="T29" fmla="*/ 29 h 110"/>
                    <a:gd name="T30" fmla="*/ 41 w 69"/>
                    <a:gd name="T31" fmla="*/ 11 h 110"/>
                    <a:gd name="T32" fmla="*/ 34 w 69"/>
                    <a:gd name="T33" fmla="*/ 73 h 110"/>
                    <a:gd name="T34" fmla="*/ 45 w 69"/>
                    <a:gd name="T35" fmla="*/ 84 h 110"/>
                    <a:gd name="T36" fmla="*/ 34 w 69"/>
                    <a:gd name="T37" fmla="*/ 73 h 110"/>
                    <a:gd name="T38" fmla="*/ 45 w 69"/>
                    <a:gd name="T39" fmla="*/ 25 h 110"/>
                    <a:gd name="T40" fmla="*/ 34 w 69"/>
                    <a:gd name="T41" fmla="*/ 37 h 110"/>
                    <a:gd name="T42" fmla="*/ 35 w 69"/>
                    <a:gd name="T43" fmla="*/ 68 h 110"/>
                    <a:gd name="T44" fmla="*/ 35 w 69"/>
                    <a:gd name="T45" fmla="*/ 41 h 110"/>
                    <a:gd name="T46" fmla="*/ 52 w 69"/>
                    <a:gd name="T47" fmla="*/ 55 h 110"/>
                    <a:gd name="T48" fmla="*/ 35 w 69"/>
                    <a:gd name="T49" fmla="*/ 68 h 110"/>
                    <a:gd name="T50" fmla="*/ 30 w 69"/>
                    <a:gd name="T51" fmla="*/ 15 h 110"/>
                    <a:gd name="T52" fmla="*/ 41 w 69"/>
                    <a:gd name="T53" fmla="*/ 18 h 110"/>
                    <a:gd name="T54" fmla="*/ 25 w 69"/>
                    <a:gd name="T55" fmla="*/ 14 h 110"/>
                    <a:gd name="T56" fmla="*/ 10 w 69"/>
                    <a:gd name="T57" fmla="*/ 14 h 110"/>
                    <a:gd name="T58" fmla="*/ 8 w 69"/>
                    <a:gd name="T59" fmla="*/ 19 h 110"/>
                    <a:gd name="T60" fmla="*/ 27 w 69"/>
                    <a:gd name="T61" fmla="*/ 19 h 110"/>
                    <a:gd name="T62" fmla="*/ 18 w 69"/>
                    <a:gd name="T63" fmla="*/ 36 h 110"/>
                    <a:gd name="T64" fmla="*/ 8 w 69"/>
                    <a:gd name="T65" fmla="*/ 19 h 110"/>
                    <a:gd name="T66" fmla="*/ 5 w 69"/>
                    <a:gd name="T67" fmla="*/ 41 h 110"/>
                    <a:gd name="T68" fmla="*/ 30 w 69"/>
                    <a:gd name="T69" fmla="*/ 41 h 110"/>
                    <a:gd name="T70" fmla="*/ 30 w 69"/>
                    <a:gd name="T71" fmla="*/ 68 h 110"/>
                    <a:gd name="T72" fmla="*/ 5 w 69"/>
                    <a:gd name="T73" fmla="*/ 68 h 110"/>
                    <a:gd name="T74" fmla="*/ 5 w 69"/>
                    <a:gd name="T75" fmla="*/ 73 h 110"/>
                    <a:gd name="T76" fmla="*/ 30 w 69"/>
                    <a:gd name="T77" fmla="*/ 73 h 110"/>
                    <a:gd name="T78" fmla="*/ 18 w 69"/>
                    <a:gd name="T79" fmla="*/ 91 h 110"/>
                    <a:gd name="T80" fmla="*/ 5 w 69"/>
                    <a:gd name="T81" fmla="*/ 73 h 110"/>
                    <a:gd name="T82" fmla="*/ 10 w 69"/>
                    <a:gd name="T83" fmla="*/ 95 h 110"/>
                    <a:gd name="T84" fmla="*/ 25 w 69"/>
                    <a:gd name="T85" fmla="*/ 95 h 110"/>
                    <a:gd name="T86" fmla="*/ 26 w 69"/>
                    <a:gd name="T87" fmla="*/ 103 h 110"/>
                    <a:gd name="T88" fmla="*/ 41 w 69"/>
                    <a:gd name="T89" fmla="*/ 91 h 110"/>
                    <a:gd name="T90" fmla="*/ 41 w 69"/>
                    <a:gd name="T91" fmla="*/ 98 h 110"/>
                    <a:gd name="T92" fmla="*/ 58 w 69"/>
                    <a:gd name="T93" fmla="*/ 80 h 110"/>
                    <a:gd name="T94" fmla="*/ 52 w 69"/>
                    <a:gd name="T95" fmla="*/ 79 h 110"/>
                    <a:gd name="T96" fmla="*/ 63 w 69"/>
                    <a:gd name="T97" fmla="*/ 6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 h="110">
                      <a:moveTo>
                        <a:pt x="69" y="54"/>
                      </a:moveTo>
                      <a:cubicBezTo>
                        <a:pt x="69" y="24"/>
                        <a:pt x="46" y="0"/>
                        <a:pt x="18" y="0"/>
                      </a:cubicBezTo>
                      <a:cubicBezTo>
                        <a:pt x="17" y="0"/>
                        <a:pt x="17" y="0"/>
                        <a:pt x="16" y="0"/>
                      </a:cubicBezTo>
                      <a:cubicBezTo>
                        <a:pt x="16" y="0"/>
                        <a:pt x="16" y="0"/>
                        <a:pt x="16" y="0"/>
                      </a:cubicBezTo>
                      <a:cubicBezTo>
                        <a:pt x="16" y="0"/>
                        <a:pt x="16" y="0"/>
                        <a:pt x="16" y="0"/>
                      </a:cubicBezTo>
                      <a:cubicBezTo>
                        <a:pt x="16" y="0"/>
                        <a:pt x="16" y="0"/>
                        <a:pt x="16" y="0"/>
                      </a:cubicBezTo>
                      <a:cubicBezTo>
                        <a:pt x="16" y="0"/>
                        <a:pt x="16" y="0"/>
                        <a:pt x="16" y="0"/>
                      </a:cubicBezTo>
                      <a:cubicBezTo>
                        <a:pt x="16" y="0"/>
                        <a:pt x="16" y="0"/>
                        <a:pt x="16" y="0"/>
                      </a:cubicBezTo>
                      <a:cubicBezTo>
                        <a:pt x="16" y="0"/>
                        <a:pt x="16" y="0"/>
                        <a:pt x="16" y="0"/>
                      </a:cubicBezTo>
                      <a:cubicBezTo>
                        <a:pt x="16" y="0"/>
                        <a:pt x="16" y="0"/>
                        <a:pt x="16" y="0"/>
                      </a:cubicBezTo>
                      <a:cubicBezTo>
                        <a:pt x="6" y="2"/>
                        <a:pt x="0" y="29"/>
                        <a:pt x="0" y="55"/>
                      </a:cubicBezTo>
                      <a:cubicBezTo>
                        <a:pt x="0" y="81"/>
                        <a:pt x="6" y="108"/>
                        <a:pt x="17" y="109"/>
                      </a:cubicBezTo>
                      <a:cubicBezTo>
                        <a:pt x="17" y="110"/>
                        <a:pt x="17" y="110"/>
                        <a:pt x="17" y="110"/>
                      </a:cubicBezTo>
                      <a:cubicBezTo>
                        <a:pt x="17" y="110"/>
                        <a:pt x="17" y="110"/>
                        <a:pt x="17" y="110"/>
                      </a:cubicBezTo>
                      <a:cubicBezTo>
                        <a:pt x="17" y="110"/>
                        <a:pt x="17" y="110"/>
                        <a:pt x="18" y="110"/>
                      </a:cubicBezTo>
                      <a:cubicBezTo>
                        <a:pt x="46" y="110"/>
                        <a:pt x="69" y="85"/>
                        <a:pt x="69" y="55"/>
                      </a:cubicBezTo>
                      <a:cubicBezTo>
                        <a:pt x="69" y="55"/>
                        <a:pt x="69" y="55"/>
                        <a:pt x="69" y="55"/>
                      </a:cubicBezTo>
                      <a:cubicBezTo>
                        <a:pt x="69" y="55"/>
                        <a:pt x="69" y="55"/>
                        <a:pt x="69" y="54"/>
                      </a:cubicBezTo>
                      <a:close/>
                      <a:moveTo>
                        <a:pt x="65" y="55"/>
                      </a:moveTo>
                      <a:cubicBezTo>
                        <a:pt x="65" y="55"/>
                        <a:pt x="65" y="55"/>
                        <a:pt x="65" y="55"/>
                      </a:cubicBezTo>
                      <a:cubicBezTo>
                        <a:pt x="65" y="57"/>
                        <a:pt x="62" y="60"/>
                        <a:pt x="56" y="63"/>
                      </a:cubicBezTo>
                      <a:cubicBezTo>
                        <a:pt x="56" y="60"/>
                        <a:pt x="56" y="57"/>
                        <a:pt x="56" y="55"/>
                      </a:cubicBezTo>
                      <a:cubicBezTo>
                        <a:pt x="56" y="52"/>
                        <a:pt x="56" y="49"/>
                        <a:pt x="56" y="47"/>
                      </a:cubicBezTo>
                      <a:cubicBezTo>
                        <a:pt x="62" y="49"/>
                        <a:pt x="65" y="52"/>
                        <a:pt x="65" y="55"/>
                      </a:cubicBezTo>
                      <a:cubicBezTo>
                        <a:pt x="65" y="55"/>
                        <a:pt x="65" y="55"/>
                        <a:pt x="65" y="55"/>
                      </a:cubicBezTo>
                      <a:close/>
                      <a:moveTo>
                        <a:pt x="55" y="41"/>
                      </a:moveTo>
                      <a:cubicBezTo>
                        <a:pt x="54" y="37"/>
                        <a:pt x="53" y="33"/>
                        <a:pt x="52" y="30"/>
                      </a:cubicBezTo>
                      <a:cubicBezTo>
                        <a:pt x="57" y="34"/>
                        <a:pt x="61" y="39"/>
                        <a:pt x="63" y="45"/>
                      </a:cubicBezTo>
                      <a:cubicBezTo>
                        <a:pt x="61" y="44"/>
                        <a:pt x="58" y="42"/>
                        <a:pt x="55" y="41"/>
                      </a:cubicBezTo>
                      <a:close/>
                      <a:moveTo>
                        <a:pt x="59" y="29"/>
                      </a:moveTo>
                      <a:cubicBezTo>
                        <a:pt x="56" y="27"/>
                        <a:pt x="52" y="24"/>
                        <a:pt x="49" y="22"/>
                      </a:cubicBezTo>
                      <a:cubicBezTo>
                        <a:pt x="46" y="18"/>
                        <a:pt x="44" y="14"/>
                        <a:pt x="41" y="11"/>
                      </a:cubicBezTo>
                      <a:cubicBezTo>
                        <a:pt x="48" y="16"/>
                        <a:pt x="54" y="22"/>
                        <a:pt x="59" y="29"/>
                      </a:cubicBezTo>
                      <a:close/>
                      <a:moveTo>
                        <a:pt x="34" y="73"/>
                      </a:moveTo>
                      <a:cubicBezTo>
                        <a:pt x="40" y="72"/>
                        <a:pt x="45" y="71"/>
                        <a:pt x="50" y="70"/>
                      </a:cubicBezTo>
                      <a:cubicBezTo>
                        <a:pt x="49" y="75"/>
                        <a:pt x="47" y="80"/>
                        <a:pt x="45" y="84"/>
                      </a:cubicBezTo>
                      <a:cubicBezTo>
                        <a:pt x="41" y="86"/>
                        <a:pt x="37" y="88"/>
                        <a:pt x="32" y="89"/>
                      </a:cubicBezTo>
                      <a:cubicBezTo>
                        <a:pt x="33" y="84"/>
                        <a:pt x="34" y="79"/>
                        <a:pt x="34" y="73"/>
                      </a:cubicBezTo>
                      <a:close/>
                      <a:moveTo>
                        <a:pt x="32" y="20"/>
                      </a:moveTo>
                      <a:cubicBezTo>
                        <a:pt x="37" y="21"/>
                        <a:pt x="41" y="23"/>
                        <a:pt x="45" y="25"/>
                      </a:cubicBezTo>
                      <a:cubicBezTo>
                        <a:pt x="47" y="30"/>
                        <a:pt x="49" y="34"/>
                        <a:pt x="50" y="40"/>
                      </a:cubicBezTo>
                      <a:cubicBezTo>
                        <a:pt x="45" y="38"/>
                        <a:pt x="40" y="37"/>
                        <a:pt x="34" y="37"/>
                      </a:cubicBezTo>
                      <a:cubicBezTo>
                        <a:pt x="34" y="31"/>
                        <a:pt x="33" y="25"/>
                        <a:pt x="32" y="20"/>
                      </a:cubicBezTo>
                      <a:close/>
                      <a:moveTo>
                        <a:pt x="35" y="68"/>
                      </a:moveTo>
                      <a:cubicBezTo>
                        <a:pt x="35" y="63"/>
                        <a:pt x="35" y="59"/>
                        <a:pt x="35" y="55"/>
                      </a:cubicBezTo>
                      <a:cubicBezTo>
                        <a:pt x="35" y="50"/>
                        <a:pt x="35" y="46"/>
                        <a:pt x="35" y="41"/>
                      </a:cubicBezTo>
                      <a:cubicBezTo>
                        <a:pt x="41" y="42"/>
                        <a:pt x="47" y="44"/>
                        <a:pt x="51" y="45"/>
                      </a:cubicBezTo>
                      <a:cubicBezTo>
                        <a:pt x="52" y="48"/>
                        <a:pt x="52" y="51"/>
                        <a:pt x="52" y="55"/>
                      </a:cubicBezTo>
                      <a:cubicBezTo>
                        <a:pt x="52" y="58"/>
                        <a:pt x="52" y="61"/>
                        <a:pt x="51" y="64"/>
                      </a:cubicBezTo>
                      <a:cubicBezTo>
                        <a:pt x="47" y="66"/>
                        <a:pt x="41" y="67"/>
                        <a:pt x="35" y="68"/>
                      </a:cubicBezTo>
                      <a:close/>
                      <a:moveTo>
                        <a:pt x="41" y="18"/>
                      </a:moveTo>
                      <a:cubicBezTo>
                        <a:pt x="38" y="17"/>
                        <a:pt x="34" y="16"/>
                        <a:pt x="30" y="15"/>
                      </a:cubicBezTo>
                      <a:cubicBezTo>
                        <a:pt x="29" y="11"/>
                        <a:pt x="28" y="8"/>
                        <a:pt x="26" y="6"/>
                      </a:cubicBezTo>
                      <a:cubicBezTo>
                        <a:pt x="32" y="8"/>
                        <a:pt x="37" y="12"/>
                        <a:pt x="41" y="18"/>
                      </a:cubicBezTo>
                      <a:close/>
                      <a:moveTo>
                        <a:pt x="18" y="4"/>
                      </a:moveTo>
                      <a:cubicBezTo>
                        <a:pt x="20" y="4"/>
                        <a:pt x="23" y="8"/>
                        <a:pt x="25" y="14"/>
                      </a:cubicBezTo>
                      <a:cubicBezTo>
                        <a:pt x="23" y="14"/>
                        <a:pt x="20" y="14"/>
                        <a:pt x="18" y="14"/>
                      </a:cubicBezTo>
                      <a:cubicBezTo>
                        <a:pt x="15" y="14"/>
                        <a:pt x="13" y="14"/>
                        <a:pt x="10" y="14"/>
                      </a:cubicBezTo>
                      <a:cubicBezTo>
                        <a:pt x="13" y="8"/>
                        <a:pt x="15" y="4"/>
                        <a:pt x="18" y="4"/>
                      </a:cubicBezTo>
                      <a:close/>
                      <a:moveTo>
                        <a:pt x="8" y="19"/>
                      </a:moveTo>
                      <a:cubicBezTo>
                        <a:pt x="11" y="19"/>
                        <a:pt x="14" y="18"/>
                        <a:pt x="18" y="18"/>
                      </a:cubicBezTo>
                      <a:cubicBezTo>
                        <a:pt x="21" y="18"/>
                        <a:pt x="24" y="19"/>
                        <a:pt x="27" y="19"/>
                      </a:cubicBezTo>
                      <a:cubicBezTo>
                        <a:pt x="28" y="24"/>
                        <a:pt x="29" y="30"/>
                        <a:pt x="30" y="36"/>
                      </a:cubicBezTo>
                      <a:cubicBezTo>
                        <a:pt x="26" y="36"/>
                        <a:pt x="22" y="36"/>
                        <a:pt x="18" y="36"/>
                      </a:cubicBezTo>
                      <a:cubicBezTo>
                        <a:pt x="13" y="36"/>
                        <a:pt x="9" y="36"/>
                        <a:pt x="5" y="36"/>
                      </a:cubicBezTo>
                      <a:cubicBezTo>
                        <a:pt x="6" y="30"/>
                        <a:pt x="7" y="24"/>
                        <a:pt x="8" y="19"/>
                      </a:cubicBezTo>
                      <a:close/>
                      <a:moveTo>
                        <a:pt x="4" y="55"/>
                      </a:moveTo>
                      <a:cubicBezTo>
                        <a:pt x="4" y="50"/>
                        <a:pt x="4" y="45"/>
                        <a:pt x="5" y="41"/>
                      </a:cubicBezTo>
                      <a:cubicBezTo>
                        <a:pt x="9" y="41"/>
                        <a:pt x="13" y="40"/>
                        <a:pt x="18" y="40"/>
                      </a:cubicBezTo>
                      <a:cubicBezTo>
                        <a:pt x="22" y="40"/>
                        <a:pt x="26" y="41"/>
                        <a:pt x="30" y="41"/>
                      </a:cubicBezTo>
                      <a:cubicBezTo>
                        <a:pt x="31" y="45"/>
                        <a:pt x="31" y="50"/>
                        <a:pt x="31" y="55"/>
                      </a:cubicBezTo>
                      <a:cubicBezTo>
                        <a:pt x="31" y="59"/>
                        <a:pt x="31" y="64"/>
                        <a:pt x="30" y="68"/>
                      </a:cubicBezTo>
                      <a:cubicBezTo>
                        <a:pt x="26" y="69"/>
                        <a:pt x="22" y="69"/>
                        <a:pt x="18" y="69"/>
                      </a:cubicBezTo>
                      <a:cubicBezTo>
                        <a:pt x="13" y="69"/>
                        <a:pt x="9" y="69"/>
                        <a:pt x="5" y="68"/>
                      </a:cubicBezTo>
                      <a:cubicBezTo>
                        <a:pt x="4" y="64"/>
                        <a:pt x="4" y="59"/>
                        <a:pt x="4" y="55"/>
                      </a:cubicBezTo>
                      <a:close/>
                      <a:moveTo>
                        <a:pt x="5" y="73"/>
                      </a:moveTo>
                      <a:cubicBezTo>
                        <a:pt x="9" y="73"/>
                        <a:pt x="13" y="74"/>
                        <a:pt x="18" y="74"/>
                      </a:cubicBezTo>
                      <a:cubicBezTo>
                        <a:pt x="22" y="74"/>
                        <a:pt x="26" y="73"/>
                        <a:pt x="30" y="73"/>
                      </a:cubicBezTo>
                      <a:cubicBezTo>
                        <a:pt x="29" y="80"/>
                        <a:pt x="28" y="85"/>
                        <a:pt x="27" y="90"/>
                      </a:cubicBezTo>
                      <a:cubicBezTo>
                        <a:pt x="24" y="91"/>
                        <a:pt x="21" y="91"/>
                        <a:pt x="18" y="91"/>
                      </a:cubicBezTo>
                      <a:cubicBezTo>
                        <a:pt x="14" y="91"/>
                        <a:pt x="11" y="91"/>
                        <a:pt x="8" y="90"/>
                      </a:cubicBezTo>
                      <a:cubicBezTo>
                        <a:pt x="7" y="85"/>
                        <a:pt x="6" y="80"/>
                        <a:pt x="5" y="73"/>
                      </a:cubicBezTo>
                      <a:close/>
                      <a:moveTo>
                        <a:pt x="18" y="105"/>
                      </a:moveTo>
                      <a:cubicBezTo>
                        <a:pt x="15" y="105"/>
                        <a:pt x="13" y="101"/>
                        <a:pt x="10" y="95"/>
                      </a:cubicBezTo>
                      <a:cubicBezTo>
                        <a:pt x="13" y="95"/>
                        <a:pt x="15" y="96"/>
                        <a:pt x="18" y="96"/>
                      </a:cubicBezTo>
                      <a:cubicBezTo>
                        <a:pt x="20" y="96"/>
                        <a:pt x="23" y="95"/>
                        <a:pt x="25" y="95"/>
                      </a:cubicBezTo>
                      <a:cubicBezTo>
                        <a:pt x="23" y="101"/>
                        <a:pt x="20" y="105"/>
                        <a:pt x="18" y="105"/>
                      </a:cubicBezTo>
                      <a:close/>
                      <a:moveTo>
                        <a:pt x="26" y="103"/>
                      </a:moveTo>
                      <a:cubicBezTo>
                        <a:pt x="28" y="101"/>
                        <a:pt x="29" y="98"/>
                        <a:pt x="30" y="94"/>
                      </a:cubicBezTo>
                      <a:cubicBezTo>
                        <a:pt x="34" y="94"/>
                        <a:pt x="38" y="93"/>
                        <a:pt x="41" y="91"/>
                      </a:cubicBezTo>
                      <a:cubicBezTo>
                        <a:pt x="37" y="97"/>
                        <a:pt x="32" y="101"/>
                        <a:pt x="26" y="103"/>
                      </a:cubicBezTo>
                      <a:close/>
                      <a:moveTo>
                        <a:pt x="41" y="98"/>
                      </a:moveTo>
                      <a:cubicBezTo>
                        <a:pt x="44" y="95"/>
                        <a:pt x="46" y="91"/>
                        <a:pt x="49" y="87"/>
                      </a:cubicBezTo>
                      <a:cubicBezTo>
                        <a:pt x="52" y="85"/>
                        <a:pt x="56" y="83"/>
                        <a:pt x="58" y="80"/>
                      </a:cubicBezTo>
                      <a:cubicBezTo>
                        <a:pt x="54" y="87"/>
                        <a:pt x="48" y="94"/>
                        <a:pt x="41" y="98"/>
                      </a:cubicBezTo>
                      <a:close/>
                      <a:moveTo>
                        <a:pt x="52" y="79"/>
                      </a:moveTo>
                      <a:cubicBezTo>
                        <a:pt x="53" y="76"/>
                        <a:pt x="54" y="72"/>
                        <a:pt x="55" y="68"/>
                      </a:cubicBezTo>
                      <a:cubicBezTo>
                        <a:pt x="58" y="67"/>
                        <a:pt x="61" y="65"/>
                        <a:pt x="63" y="64"/>
                      </a:cubicBezTo>
                      <a:cubicBezTo>
                        <a:pt x="61" y="70"/>
                        <a:pt x="57" y="75"/>
                        <a:pt x="52"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259" name="Freeform 187"/>
                <p:cNvSpPr>
                  <a:spLocks noEditPoints="1"/>
                </p:cNvSpPr>
                <p:nvPr/>
              </p:nvSpPr>
              <p:spPr bwMode="auto">
                <a:xfrm>
                  <a:off x="10155238" y="1941513"/>
                  <a:ext cx="130175" cy="277813"/>
                </a:xfrm>
                <a:custGeom>
                  <a:avLst/>
                  <a:gdLst>
                    <a:gd name="T0" fmla="*/ 51 w 51"/>
                    <a:gd name="T1" fmla="*/ 110 h 110"/>
                    <a:gd name="T2" fmla="*/ 51 w 51"/>
                    <a:gd name="T3" fmla="*/ 110 h 110"/>
                    <a:gd name="T4" fmla="*/ 45 w 51"/>
                    <a:gd name="T5" fmla="*/ 104 h 110"/>
                    <a:gd name="T6" fmla="*/ 45 w 51"/>
                    <a:gd name="T7" fmla="*/ 104 h 110"/>
                    <a:gd name="T8" fmla="*/ 29 w 51"/>
                    <a:gd name="T9" fmla="*/ 91 h 110"/>
                    <a:gd name="T10" fmla="*/ 41 w 51"/>
                    <a:gd name="T11" fmla="*/ 95 h 110"/>
                    <a:gd name="T12" fmla="*/ 40 w 51"/>
                    <a:gd name="T13" fmla="*/ 90 h 110"/>
                    <a:gd name="T14" fmla="*/ 24 w 51"/>
                    <a:gd name="T15" fmla="*/ 84 h 110"/>
                    <a:gd name="T16" fmla="*/ 19 w 51"/>
                    <a:gd name="T17" fmla="*/ 70 h 110"/>
                    <a:gd name="T18" fmla="*/ 37 w 51"/>
                    <a:gd name="T19" fmla="*/ 73 h 110"/>
                    <a:gd name="T20" fmla="*/ 37 w 51"/>
                    <a:gd name="T21" fmla="*/ 68 h 110"/>
                    <a:gd name="T22" fmla="*/ 19 w 51"/>
                    <a:gd name="T23" fmla="*/ 64 h 110"/>
                    <a:gd name="T24" fmla="*/ 18 w 51"/>
                    <a:gd name="T25" fmla="*/ 55 h 110"/>
                    <a:gd name="T26" fmla="*/ 19 w 51"/>
                    <a:gd name="T27" fmla="*/ 45 h 110"/>
                    <a:gd name="T28" fmla="*/ 37 w 51"/>
                    <a:gd name="T29" fmla="*/ 41 h 110"/>
                    <a:gd name="T30" fmla="*/ 37 w 51"/>
                    <a:gd name="T31" fmla="*/ 37 h 110"/>
                    <a:gd name="T32" fmla="*/ 19 w 51"/>
                    <a:gd name="T33" fmla="*/ 40 h 110"/>
                    <a:gd name="T34" fmla="*/ 24 w 51"/>
                    <a:gd name="T35" fmla="*/ 25 h 110"/>
                    <a:gd name="T36" fmla="*/ 40 w 51"/>
                    <a:gd name="T37" fmla="*/ 20 h 110"/>
                    <a:gd name="T38" fmla="*/ 41 w 51"/>
                    <a:gd name="T39" fmla="*/ 15 h 110"/>
                    <a:gd name="T40" fmla="*/ 29 w 51"/>
                    <a:gd name="T41" fmla="*/ 18 h 110"/>
                    <a:gd name="T42" fmla="*/ 45 w 51"/>
                    <a:gd name="T43" fmla="*/ 6 h 110"/>
                    <a:gd name="T44" fmla="*/ 45 w 51"/>
                    <a:gd name="T45" fmla="*/ 5 h 110"/>
                    <a:gd name="T46" fmla="*/ 51 w 51"/>
                    <a:gd name="T47" fmla="*/ 0 h 110"/>
                    <a:gd name="T48" fmla="*/ 51 w 51"/>
                    <a:gd name="T49" fmla="*/ 0 h 110"/>
                    <a:gd name="T50" fmla="*/ 51 w 51"/>
                    <a:gd name="T51" fmla="*/ 0 h 110"/>
                    <a:gd name="T52" fmla="*/ 0 w 51"/>
                    <a:gd name="T53" fmla="*/ 55 h 110"/>
                    <a:gd name="T54" fmla="*/ 0 w 51"/>
                    <a:gd name="T55" fmla="*/ 55 h 110"/>
                    <a:gd name="T56" fmla="*/ 0 w 51"/>
                    <a:gd name="T57" fmla="*/ 55 h 110"/>
                    <a:gd name="T58" fmla="*/ 51 w 51"/>
                    <a:gd name="T59" fmla="*/ 110 h 110"/>
                    <a:gd name="T60" fmla="*/ 51 w 51"/>
                    <a:gd name="T61" fmla="*/ 110 h 110"/>
                    <a:gd name="T62" fmla="*/ 28 w 51"/>
                    <a:gd name="T63" fmla="*/ 11 h 110"/>
                    <a:gd name="T64" fmla="*/ 21 w 51"/>
                    <a:gd name="T65" fmla="*/ 22 h 110"/>
                    <a:gd name="T66" fmla="*/ 11 w 51"/>
                    <a:gd name="T67" fmla="*/ 30 h 110"/>
                    <a:gd name="T68" fmla="*/ 28 w 51"/>
                    <a:gd name="T69" fmla="*/ 11 h 110"/>
                    <a:gd name="T70" fmla="*/ 18 w 51"/>
                    <a:gd name="T71" fmla="*/ 30 h 110"/>
                    <a:gd name="T72" fmla="*/ 15 w 51"/>
                    <a:gd name="T73" fmla="*/ 41 h 110"/>
                    <a:gd name="T74" fmla="*/ 6 w 51"/>
                    <a:gd name="T75" fmla="*/ 45 h 110"/>
                    <a:gd name="T76" fmla="*/ 18 w 51"/>
                    <a:gd name="T77" fmla="*/ 30 h 110"/>
                    <a:gd name="T78" fmla="*/ 5 w 51"/>
                    <a:gd name="T79" fmla="*/ 55 h 110"/>
                    <a:gd name="T80" fmla="*/ 14 w 51"/>
                    <a:gd name="T81" fmla="*/ 47 h 110"/>
                    <a:gd name="T82" fmla="*/ 13 w 51"/>
                    <a:gd name="T83" fmla="*/ 55 h 110"/>
                    <a:gd name="T84" fmla="*/ 14 w 51"/>
                    <a:gd name="T85" fmla="*/ 63 h 110"/>
                    <a:gd name="T86" fmla="*/ 5 w 51"/>
                    <a:gd name="T87" fmla="*/ 55 h 110"/>
                    <a:gd name="T88" fmla="*/ 15 w 51"/>
                    <a:gd name="T89" fmla="*/ 68 h 110"/>
                    <a:gd name="T90" fmla="*/ 18 w 51"/>
                    <a:gd name="T91" fmla="*/ 80 h 110"/>
                    <a:gd name="T92" fmla="*/ 6 w 51"/>
                    <a:gd name="T93" fmla="*/ 64 h 110"/>
                    <a:gd name="T94" fmla="*/ 15 w 51"/>
                    <a:gd name="T95" fmla="*/ 68 h 110"/>
                    <a:gd name="T96" fmla="*/ 11 w 51"/>
                    <a:gd name="T97" fmla="*/ 80 h 110"/>
                    <a:gd name="T98" fmla="*/ 21 w 51"/>
                    <a:gd name="T99" fmla="*/ 88 h 110"/>
                    <a:gd name="T100" fmla="*/ 28 w 51"/>
                    <a:gd name="T101" fmla="*/ 98 h 110"/>
                    <a:gd name="T102" fmla="*/ 11 w 51"/>
                    <a:gd name="T103" fmla="*/ 8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 h="110">
                      <a:moveTo>
                        <a:pt x="51" y="110"/>
                      </a:moveTo>
                      <a:cubicBezTo>
                        <a:pt x="51" y="110"/>
                        <a:pt x="51" y="110"/>
                        <a:pt x="51" y="110"/>
                      </a:cubicBezTo>
                      <a:cubicBezTo>
                        <a:pt x="49" y="109"/>
                        <a:pt x="47" y="107"/>
                        <a:pt x="45" y="104"/>
                      </a:cubicBezTo>
                      <a:cubicBezTo>
                        <a:pt x="45" y="104"/>
                        <a:pt x="45" y="104"/>
                        <a:pt x="45" y="104"/>
                      </a:cubicBezTo>
                      <a:cubicBezTo>
                        <a:pt x="39" y="102"/>
                        <a:pt x="33" y="98"/>
                        <a:pt x="29" y="91"/>
                      </a:cubicBezTo>
                      <a:cubicBezTo>
                        <a:pt x="33" y="93"/>
                        <a:pt x="37" y="94"/>
                        <a:pt x="41" y="95"/>
                      </a:cubicBezTo>
                      <a:cubicBezTo>
                        <a:pt x="41" y="93"/>
                        <a:pt x="40" y="92"/>
                        <a:pt x="40" y="90"/>
                      </a:cubicBezTo>
                      <a:cubicBezTo>
                        <a:pt x="34" y="89"/>
                        <a:pt x="29" y="87"/>
                        <a:pt x="24" y="84"/>
                      </a:cubicBezTo>
                      <a:cubicBezTo>
                        <a:pt x="22" y="80"/>
                        <a:pt x="21" y="75"/>
                        <a:pt x="19" y="70"/>
                      </a:cubicBezTo>
                      <a:cubicBezTo>
                        <a:pt x="25" y="71"/>
                        <a:pt x="31" y="72"/>
                        <a:pt x="37" y="73"/>
                      </a:cubicBezTo>
                      <a:cubicBezTo>
                        <a:pt x="37" y="71"/>
                        <a:pt x="37" y="70"/>
                        <a:pt x="37" y="68"/>
                      </a:cubicBezTo>
                      <a:cubicBezTo>
                        <a:pt x="30" y="67"/>
                        <a:pt x="24" y="66"/>
                        <a:pt x="19" y="64"/>
                      </a:cubicBezTo>
                      <a:cubicBezTo>
                        <a:pt x="18" y="61"/>
                        <a:pt x="18" y="58"/>
                        <a:pt x="18" y="55"/>
                      </a:cubicBezTo>
                      <a:cubicBezTo>
                        <a:pt x="18" y="51"/>
                        <a:pt x="18" y="48"/>
                        <a:pt x="19" y="45"/>
                      </a:cubicBezTo>
                      <a:cubicBezTo>
                        <a:pt x="24" y="43"/>
                        <a:pt x="30" y="42"/>
                        <a:pt x="37" y="41"/>
                      </a:cubicBezTo>
                      <a:cubicBezTo>
                        <a:pt x="37" y="40"/>
                        <a:pt x="37" y="38"/>
                        <a:pt x="37" y="37"/>
                      </a:cubicBezTo>
                      <a:cubicBezTo>
                        <a:pt x="31" y="37"/>
                        <a:pt x="25" y="38"/>
                        <a:pt x="19" y="40"/>
                      </a:cubicBezTo>
                      <a:cubicBezTo>
                        <a:pt x="21" y="35"/>
                        <a:pt x="22" y="30"/>
                        <a:pt x="24" y="25"/>
                      </a:cubicBezTo>
                      <a:cubicBezTo>
                        <a:pt x="29" y="23"/>
                        <a:pt x="34" y="21"/>
                        <a:pt x="40" y="20"/>
                      </a:cubicBezTo>
                      <a:cubicBezTo>
                        <a:pt x="40" y="18"/>
                        <a:pt x="41" y="16"/>
                        <a:pt x="41" y="15"/>
                      </a:cubicBezTo>
                      <a:cubicBezTo>
                        <a:pt x="37" y="15"/>
                        <a:pt x="33" y="17"/>
                        <a:pt x="29" y="18"/>
                      </a:cubicBezTo>
                      <a:cubicBezTo>
                        <a:pt x="33" y="12"/>
                        <a:pt x="39" y="7"/>
                        <a:pt x="45" y="6"/>
                      </a:cubicBezTo>
                      <a:cubicBezTo>
                        <a:pt x="45" y="5"/>
                        <a:pt x="45" y="5"/>
                        <a:pt x="45" y="5"/>
                      </a:cubicBezTo>
                      <a:cubicBezTo>
                        <a:pt x="47" y="2"/>
                        <a:pt x="49" y="1"/>
                        <a:pt x="51" y="0"/>
                      </a:cubicBezTo>
                      <a:cubicBezTo>
                        <a:pt x="51" y="0"/>
                        <a:pt x="51" y="0"/>
                        <a:pt x="51" y="0"/>
                      </a:cubicBezTo>
                      <a:cubicBezTo>
                        <a:pt x="51" y="0"/>
                        <a:pt x="51" y="0"/>
                        <a:pt x="51" y="0"/>
                      </a:cubicBezTo>
                      <a:cubicBezTo>
                        <a:pt x="23" y="0"/>
                        <a:pt x="0" y="25"/>
                        <a:pt x="0" y="55"/>
                      </a:cubicBezTo>
                      <a:cubicBezTo>
                        <a:pt x="0" y="55"/>
                        <a:pt x="0" y="55"/>
                        <a:pt x="0" y="55"/>
                      </a:cubicBezTo>
                      <a:cubicBezTo>
                        <a:pt x="0" y="55"/>
                        <a:pt x="0" y="55"/>
                        <a:pt x="0" y="55"/>
                      </a:cubicBezTo>
                      <a:cubicBezTo>
                        <a:pt x="0" y="85"/>
                        <a:pt x="23" y="109"/>
                        <a:pt x="51" y="110"/>
                      </a:cubicBezTo>
                      <a:cubicBezTo>
                        <a:pt x="51" y="110"/>
                        <a:pt x="51" y="110"/>
                        <a:pt x="51" y="110"/>
                      </a:cubicBezTo>
                      <a:close/>
                      <a:moveTo>
                        <a:pt x="28" y="11"/>
                      </a:moveTo>
                      <a:cubicBezTo>
                        <a:pt x="26" y="14"/>
                        <a:pt x="23" y="18"/>
                        <a:pt x="21" y="22"/>
                      </a:cubicBezTo>
                      <a:cubicBezTo>
                        <a:pt x="17" y="24"/>
                        <a:pt x="14" y="27"/>
                        <a:pt x="11" y="30"/>
                      </a:cubicBezTo>
                      <a:cubicBezTo>
                        <a:pt x="15" y="22"/>
                        <a:pt x="21" y="16"/>
                        <a:pt x="28" y="11"/>
                      </a:cubicBezTo>
                      <a:close/>
                      <a:moveTo>
                        <a:pt x="18" y="30"/>
                      </a:moveTo>
                      <a:cubicBezTo>
                        <a:pt x="16" y="34"/>
                        <a:pt x="15" y="37"/>
                        <a:pt x="15" y="41"/>
                      </a:cubicBezTo>
                      <a:cubicBezTo>
                        <a:pt x="11" y="43"/>
                        <a:pt x="9" y="44"/>
                        <a:pt x="6" y="45"/>
                      </a:cubicBezTo>
                      <a:cubicBezTo>
                        <a:pt x="8" y="40"/>
                        <a:pt x="12" y="34"/>
                        <a:pt x="18" y="30"/>
                      </a:cubicBezTo>
                      <a:close/>
                      <a:moveTo>
                        <a:pt x="5" y="55"/>
                      </a:moveTo>
                      <a:cubicBezTo>
                        <a:pt x="5" y="52"/>
                        <a:pt x="8" y="49"/>
                        <a:pt x="14" y="47"/>
                      </a:cubicBezTo>
                      <a:cubicBezTo>
                        <a:pt x="14" y="49"/>
                        <a:pt x="13" y="52"/>
                        <a:pt x="13" y="55"/>
                      </a:cubicBezTo>
                      <a:cubicBezTo>
                        <a:pt x="13" y="57"/>
                        <a:pt x="14" y="60"/>
                        <a:pt x="14" y="63"/>
                      </a:cubicBezTo>
                      <a:cubicBezTo>
                        <a:pt x="8" y="60"/>
                        <a:pt x="5" y="57"/>
                        <a:pt x="5" y="55"/>
                      </a:cubicBezTo>
                      <a:close/>
                      <a:moveTo>
                        <a:pt x="15" y="68"/>
                      </a:moveTo>
                      <a:cubicBezTo>
                        <a:pt x="15" y="72"/>
                        <a:pt x="16" y="76"/>
                        <a:pt x="18" y="80"/>
                      </a:cubicBezTo>
                      <a:cubicBezTo>
                        <a:pt x="12" y="75"/>
                        <a:pt x="8" y="70"/>
                        <a:pt x="6" y="64"/>
                      </a:cubicBezTo>
                      <a:cubicBezTo>
                        <a:pt x="9" y="66"/>
                        <a:pt x="11" y="67"/>
                        <a:pt x="15" y="68"/>
                      </a:cubicBezTo>
                      <a:close/>
                      <a:moveTo>
                        <a:pt x="11" y="80"/>
                      </a:moveTo>
                      <a:cubicBezTo>
                        <a:pt x="14" y="83"/>
                        <a:pt x="17" y="85"/>
                        <a:pt x="21" y="88"/>
                      </a:cubicBezTo>
                      <a:cubicBezTo>
                        <a:pt x="23" y="92"/>
                        <a:pt x="26" y="95"/>
                        <a:pt x="28" y="98"/>
                      </a:cubicBezTo>
                      <a:cubicBezTo>
                        <a:pt x="21" y="94"/>
                        <a:pt x="15" y="87"/>
                        <a:pt x="11"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grpSp>
          <p:grpSp>
            <p:nvGrpSpPr>
              <p:cNvPr id="35946" name="Group 28"/>
              <p:cNvGrpSpPr>
                <a:grpSpLocks/>
              </p:cNvGrpSpPr>
              <p:nvPr/>
            </p:nvGrpSpPr>
            <p:grpSpPr bwMode="auto">
              <a:xfrm>
                <a:off x="7404100" y="3702050"/>
                <a:ext cx="488950" cy="515938"/>
                <a:chOff x="7404792" y="3819977"/>
                <a:chExt cx="488950" cy="515498"/>
              </a:xfrm>
            </p:grpSpPr>
            <p:grpSp>
              <p:nvGrpSpPr>
                <p:cNvPr id="262" name="Gruppieren 79"/>
                <p:cNvGrpSpPr/>
                <p:nvPr/>
              </p:nvGrpSpPr>
              <p:grpSpPr>
                <a:xfrm>
                  <a:off x="7404792" y="3835413"/>
                  <a:ext cx="488950" cy="500062"/>
                  <a:chOff x="-1179513" y="1973263"/>
                  <a:chExt cx="488950" cy="500062"/>
                </a:xfrm>
                <a:solidFill>
                  <a:srgbClr val="FFFFFF"/>
                </a:solidFill>
              </p:grpSpPr>
              <p:sp>
                <p:nvSpPr>
                  <p:cNvPr id="263" name="Freeform 45"/>
                  <p:cNvSpPr>
                    <a:spLocks/>
                  </p:cNvSpPr>
                  <p:nvPr/>
                </p:nvSpPr>
                <p:spPr bwMode="auto">
                  <a:xfrm>
                    <a:off x="-1177925" y="2032000"/>
                    <a:ext cx="117475" cy="230187"/>
                  </a:xfrm>
                  <a:custGeom>
                    <a:avLst/>
                    <a:gdLst>
                      <a:gd name="T0" fmla="*/ 21 w 57"/>
                      <a:gd name="T1" fmla="*/ 1 h 111"/>
                      <a:gd name="T2" fmla="*/ 21 w 57"/>
                      <a:gd name="T3" fmla="*/ 7 h 111"/>
                      <a:gd name="T4" fmla="*/ 23 w 57"/>
                      <a:gd name="T5" fmla="*/ 11 h 111"/>
                      <a:gd name="T6" fmla="*/ 23 w 57"/>
                      <a:gd name="T7" fmla="*/ 11 h 111"/>
                      <a:gd name="T8" fmla="*/ 20 w 57"/>
                      <a:gd name="T9" fmla="*/ 19 h 111"/>
                      <a:gd name="T10" fmla="*/ 2 w 57"/>
                      <a:gd name="T11" fmla="*/ 40 h 111"/>
                      <a:gd name="T12" fmla="*/ 0 w 57"/>
                      <a:gd name="T13" fmla="*/ 111 h 111"/>
                      <a:gd name="T14" fmla="*/ 18 w 57"/>
                      <a:gd name="T15" fmla="*/ 82 h 111"/>
                      <a:gd name="T16" fmla="*/ 40 w 57"/>
                      <a:gd name="T17" fmla="*/ 67 h 111"/>
                      <a:gd name="T18" fmla="*/ 40 w 57"/>
                      <a:gd name="T19" fmla="*/ 67 h 111"/>
                      <a:gd name="T20" fmla="*/ 40 w 57"/>
                      <a:gd name="T21" fmla="*/ 67 h 111"/>
                      <a:gd name="T22" fmla="*/ 46 w 57"/>
                      <a:gd name="T23" fmla="*/ 69 h 111"/>
                      <a:gd name="T24" fmla="*/ 49 w 57"/>
                      <a:gd name="T25" fmla="*/ 76 h 111"/>
                      <a:gd name="T26" fmla="*/ 49 w 57"/>
                      <a:gd name="T27" fmla="*/ 76 h 111"/>
                      <a:gd name="T28" fmla="*/ 52 w 57"/>
                      <a:gd name="T29" fmla="*/ 79 h 111"/>
                      <a:gd name="T30" fmla="*/ 55 w 57"/>
                      <a:gd name="T31" fmla="*/ 74 h 111"/>
                      <a:gd name="T32" fmla="*/ 57 w 57"/>
                      <a:gd name="T33" fmla="*/ 29 h 111"/>
                      <a:gd name="T34" fmla="*/ 25 w 57"/>
                      <a:gd name="T35" fmla="*/ 1 h 111"/>
                      <a:gd name="T36" fmla="*/ 21 w 57"/>
                      <a:gd name="T37" fmla="*/ 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111">
                        <a:moveTo>
                          <a:pt x="21" y="1"/>
                        </a:moveTo>
                        <a:cubicBezTo>
                          <a:pt x="20" y="3"/>
                          <a:pt x="21" y="6"/>
                          <a:pt x="21" y="7"/>
                        </a:cubicBezTo>
                        <a:cubicBezTo>
                          <a:pt x="23" y="11"/>
                          <a:pt x="23" y="11"/>
                          <a:pt x="23" y="11"/>
                        </a:cubicBezTo>
                        <a:cubicBezTo>
                          <a:pt x="23" y="11"/>
                          <a:pt x="23" y="11"/>
                          <a:pt x="23" y="11"/>
                        </a:cubicBezTo>
                        <a:cubicBezTo>
                          <a:pt x="24" y="17"/>
                          <a:pt x="20" y="19"/>
                          <a:pt x="20" y="19"/>
                        </a:cubicBezTo>
                        <a:cubicBezTo>
                          <a:pt x="15" y="22"/>
                          <a:pt x="6" y="29"/>
                          <a:pt x="2" y="40"/>
                        </a:cubicBezTo>
                        <a:cubicBezTo>
                          <a:pt x="0" y="111"/>
                          <a:pt x="0" y="111"/>
                          <a:pt x="0" y="111"/>
                        </a:cubicBezTo>
                        <a:cubicBezTo>
                          <a:pt x="0" y="111"/>
                          <a:pt x="5" y="91"/>
                          <a:pt x="18" y="82"/>
                        </a:cubicBezTo>
                        <a:cubicBezTo>
                          <a:pt x="26" y="76"/>
                          <a:pt x="35" y="70"/>
                          <a:pt x="40" y="67"/>
                        </a:cubicBezTo>
                        <a:cubicBezTo>
                          <a:pt x="40" y="67"/>
                          <a:pt x="40" y="67"/>
                          <a:pt x="40" y="67"/>
                        </a:cubicBezTo>
                        <a:cubicBezTo>
                          <a:pt x="40" y="67"/>
                          <a:pt x="40" y="67"/>
                          <a:pt x="40" y="67"/>
                        </a:cubicBezTo>
                        <a:cubicBezTo>
                          <a:pt x="41" y="66"/>
                          <a:pt x="44" y="65"/>
                          <a:pt x="46" y="69"/>
                        </a:cubicBezTo>
                        <a:cubicBezTo>
                          <a:pt x="49" y="76"/>
                          <a:pt x="49" y="76"/>
                          <a:pt x="49" y="76"/>
                        </a:cubicBezTo>
                        <a:cubicBezTo>
                          <a:pt x="49" y="76"/>
                          <a:pt x="49" y="76"/>
                          <a:pt x="49" y="76"/>
                        </a:cubicBezTo>
                        <a:cubicBezTo>
                          <a:pt x="49" y="77"/>
                          <a:pt x="50" y="79"/>
                          <a:pt x="52" y="79"/>
                        </a:cubicBezTo>
                        <a:cubicBezTo>
                          <a:pt x="54" y="78"/>
                          <a:pt x="55" y="76"/>
                          <a:pt x="55" y="74"/>
                        </a:cubicBezTo>
                        <a:cubicBezTo>
                          <a:pt x="57" y="29"/>
                          <a:pt x="57" y="29"/>
                          <a:pt x="57" y="29"/>
                        </a:cubicBezTo>
                        <a:cubicBezTo>
                          <a:pt x="25" y="1"/>
                          <a:pt x="25" y="1"/>
                          <a:pt x="25" y="1"/>
                        </a:cubicBezTo>
                        <a:cubicBezTo>
                          <a:pt x="24" y="0"/>
                          <a:pt x="22"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264" name="Freeform 46"/>
                  <p:cNvSpPr>
                    <a:spLocks/>
                  </p:cNvSpPr>
                  <p:nvPr/>
                </p:nvSpPr>
                <p:spPr bwMode="auto">
                  <a:xfrm>
                    <a:off x="-1179513" y="2228850"/>
                    <a:ext cx="115888" cy="188912"/>
                  </a:xfrm>
                  <a:custGeom>
                    <a:avLst/>
                    <a:gdLst>
                      <a:gd name="T0" fmla="*/ 47 w 56"/>
                      <a:gd name="T1" fmla="*/ 87 h 92"/>
                      <a:gd name="T2" fmla="*/ 55 w 56"/>
                      <a:gd name="T3" fmla="*/ 86 h 92"/>
                      <a:gd name="T4" fmla="*/ 56 w 56"/>
                      <a:gd name="T5" fmla="*/ 33 h 92"/>
                      <a:gd name="T6" fmla="*/ 54 w 56"/>
                      <a:gd name="T7" fmla="*/ 24 h 92"/>
                      <a:gd name="T8" fmla="*/ 23 w 56"/>
                      <a:gd name="T9" fmla="*/ 0 h 92"/>
                      <a:gd name="T10" fmla="*/ 9 w 56"/>
                      <a:gd name="T11" fmla="*/ 20 h 92"/>
                      <a:gd name="T12" fmla="*/ 16 w 56"/>
                      <a:gd name="T13" fmla="*/ 63 h 92"/>
                      <a:gd name="T14" fmla="*/ 47 w 56"/>
                      <a:gd name="T15" fmla="*/ 87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92">
                        <a:moveTo>
                          <a:pt x="47" y="87"/>
                        </a:moveTo>
                        <a:cubicBezTo>
                          <a:pt x="47" y="87"/>
                          <a:pt x="54" y="92"/>
                          <a:pt x="55" y="86"/>
                        </a:cubicBezTo>
                        <a:cubicBezTo>
                          <a:pt x="56" y="33"/>
                          <a:pt x="56" y="33"/>
                          <a:pt x="56" y="33"/>
                        </a:cubicBezTo>
                        <a:cubicBezTo>
                          <a:pt x="56" y="33"/>
                          <a:pt x="56" y="26"/>
                          <a:pt x="54" y="24"/>
                        </a:cubicBezTo>
                        <a:cubicBezTo>
                          <a:pt x="23" y="0"/>
                          <a:pt x="23" y="0"/>
                          <a:pt x="23" y="0"/>
                        </a:cubicBezTo>
                        <a:cubicBezTo>
                          <a:pt x="11" y="11"/>
                          <a:pt x="9" y="20"/>
                          <a:pt x="9" y="20"/>
                        </a:cubicBezTo>
                        <a:cubicBezTo>
                          <a:pt x="0" y="46"/>
                          <a:pt x="16" y="63"/>
                          <a:pt x="16" y="63"/>
                        </a:cubicBezTo>
                        <a:lnTo>
                          <a:pt x="47"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265" name="Freeform 47"/>
                  <p:cNvSpPr>
                    <a:spLocks/>
                  </p:cNvSpPr>
                  <p:nvPr/>
                </p:nvSpPr>
                <p:spPr bwMode="auto">
                  <a:xfrm>
                    <a:off x="-811213" y="2182813"/>
                    <a:ext cx="117475" cy="231775"/>
                  </a:xfrm>
                  <a:custGeom>
                    <a:avLst/>
                    <a:gdLst>
                      <a:gd name="T0" fmla="*/ 35 w 57"/>
                      <a:gd name="T1" fmla="*/ 110 h 112"/>
                      <a:gd name="T2" fmla="*/ 35 w 57"/>
                      <a:gd name="T3" fmla="*/ 105 h 112"/>
                      <a:gd name="T4" fmla="*/ 34 w 57"/>
                      <a:gd name="T5" fmla="*/ 100 h 112"/>
                      <a:gd name="T6" fmla="*/ 34 w 57"/>
                      <a:gd name="T7" fmla="*/ 100 h 112"/>
                      <a:gd name="T8" fmla="*/ 36 w 57"/>
                      <a:gd name="T9" fmla="*/ 93 h 112"/>
                      <a:gd name="T10" fmla="*/ 55 w 57"/>
                      <a:gd name="T11" fmla="*/ 71 h 112"/>
                      <a:gd name="T12" fmla="*/ 57 w 57"/>
                      <a:gd name="T13" fmla="*/ 0 h 112"/>
                      <a:gd name="T14" fmla="*/ 39 w 57"/>
                      <a:gd name="T15" fmla="*/ 29 h 112"/>
                      <a:gd name="T16" fmla="*/ 16 w 57"/>
                      <a:gd name="T17" fmla="*/ 45 h 112"/>
                      <a:gd name="T18" fmla="*/ 16 w 57"/>
                      <a:gd name="T19" fmla="*/ 45 h 112"/>
                      <a:gd name="T20" fmla="*/ 16 w 57"/>
                      <a:gd name="T21" fmla="*/ 45 h 112"/>
                      <a:gd name="T22" fmla="*/ 11 w 57"/>
                      <a:gd name="T23" fmla="*/ 43 h 112"/>
                      <a:gd name="T24" fmla="*/ 8 w 57"/>
                      <a:gd name="T25" fmla="*/ 36 h 112"/>
                      <a:gd name="T26" fmla="*/ 8 w 57"/>
                      <a:gd name="T27" fmla="*/ 35 h 112"/>
                      <a:gd name="T28" fmla="*/ 4 w 57"/>
                      <a:gd name="T29" fmla="*/ 33 h 112"/>
                      <a:gd name="T30" fmla="*/ 2 w 57"/>
                      <a:gd name="T31" fmla="*/ 38 h 112"/>
                      <a:gd name="T32" fmla="*/ 0 w 57"/>
                      <a:gd name="T33" fmla="*/ 82 h 112"/>
                      <a:gd name="T34" fmla="*/ 32 w 57"/>
                      <a:gd name="T35" fmla="*/ 110 h 112"/>
                      <a:gd name="T36" fmla="*/ 35 w 57"/>
                      <a:gd name="T37"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112">
                        <a:moveTo>
                          <a:pt x="35" y="110"/>
                        </a:moveTo>
                        <a:cubicBezTo>
                          <a:pt x="36" y="109"/>
                          <a:pt x="36" y="106"/>
                          <a:pt x="35" y="105"/>
                        </a:cubicBezTo>
                        <a:cubicBezTo>
                          <a:pt x="34" y="100"/>
                          <a:pt x="34" y="100"/>
                          <a:pt x="34" y="100"/>
                        </a:cubicBezTo>
                        <a:cubicBezTo>
                          <a:pt x="34" y="100"/>
                          <a:pt x="34" y="100"/>
                          <a:pt x="34" y="100"/>
                        </a:cubicBezTo>
                        <a:cubicBezTo>
                          <a:pt x="32" y="95"/>
                          <a:pt x="36" y="93"/>
                          <a:pt x="36" y="93"/>
                        </a:cubicBezTo>
                        <a:cubicBezTo>
                          <a:pt x="42" y="89"/>
                          <a:pt x="50" y="83"/>
                          <a:pt x="55" y="71"/>
                        </a:cubicBezTo>
                        <a:cubicBezTo>
                          <a:pt x="57" y="0"/>
                          <a:pt x="57" y="0"/>
                          <a:pt x="57" y="0"/>
                        </a:cubicBezTo>
                        <a:cubicBezTo>
                          <a:pt x="57" y="0"/>
                          <a:pt x="51" y="20"/>
                          <a:pt x="39" y="29"/>
                        </a:cubicBezTo>
                        <a:cubicBezTo>
                          <a:pt x="30" y="36"/>
                          <a:pt x="21" y="41"/>
                          <a:pt x="16" y="45"/>
                        </a:cubicBezTo>
                        <a:cubicBezTo>
                          <a:pt x="16" y="45"/>
                          <a:pt x="16" y="45"/>
                          <a:pt x="16" y="45"/>
                        </a:cubicBezTo>
                        <a:cubicBezTo>
                          <a:pt x="16" y="45"/>
                          <a:pt x="16" y="45"/>
                          <a:pt x="16" y="45"/>
                        </a:cubicBezTo>
                        <a:cubicBezTo>
                          <a:pt x="16" y="45"/>
                          <a:pt x="13" y="47"/>
                          <a:pt x="11" y="43"/>
                        </a:cubicBezTo>
                        <a:cubicBezTo>
                          <a:pt x="8" y="36"/>
                          <a:pt x="8" y="36"/>
                          <a:pt x="8" y="36"/>
                        </a:cubicBezTo>
                        <a:cubicBezTo>
                          <a:pt x="8" y="35"/>
                          <a:pt x="8" y="35"/>
                          <a:pt x="8" y="35"/>
                        </a:cubicBezTo>
                        <a:cubicBezTo>
                          <a:pt x="7" y="34"/>
                          <a:pt x="6" y="33"/>
                          <a:pt x="4" y="33"/>
                        </a:cubicBezTo>
                        <a:cubicBezTo>
                          <a:pt x="3" y="33"/>
                          <a:pt x="2" y="36"/>
                          <a:pt x="2" y="38"/>
                        </a:cubicBezTo>
                        <a:cubicBezTo>
                          <a:pt x="0" y="82"/>
                          <a:pt x="0" y="82"/>
                          <a:pt x="0" y="82"/>
                        </a:cubicBezTo>
                        <a:cubicBezTo>
                          <a:pt x="32" y="110"/>
                          <a:pt x="32" y="110"/>
                          <a:pt x="32" y="110"/>
                        </a:cubicBezTo>
                        <a:cubicBezTo>
                          <a:pt x="33" y="112"/>
                          <a:pt x="34" y="112"/>
                          <a:pt x="35"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266" name="Freeform 48"/>
                  <p:cNvSpPr>
                    <a:spLocks/>
                  </p:cNvSpPr>
                  <p:nvPr/>
                </p:nvSpPr>
                <p:spPr bwMode="auto">
                  <a:xfrm>
                    <a:off x="-808038" y="2027238"/>
                    <a:ext cx="117475" cy="190500"/>
                  </a:xfrm>
                  <a:custGeom>
                    <a:avLst/>
                    <a:gdLst>
                      <a:gd name="T0" fmla="*/ 10 w 57"/>
                      <a:gd name="T1" fmla="*/ 5 h 93"/>
                      <a:gd name="T2" fmla="*/ 2 w 57"/>
                      <a:gd name="T3" fmla="*/ 7 h 93"/>
                      <a:gd name="T4" fmla="*/ 1 w 57"/>
                      <a:gd name="T5" fmla="*/ 59 h 93"/>
                      <a:gd name="T6" fmla="*/ 3 w 57"/>
                      <a:gd name="T7" fmla="*/ 68 h 93"/>
                      <a:gd name="T8" fmla="*/ 33 w 57"/>
                      <a:gd name="T9" fmla="*/ 93 h 93"/>
                      <a:gd name="T10" fmla="*/ 47 w 57"/>
                      <a:gd name="T11" fmla="*/ 73 h 93"/>
                      <a:gd name="T12" fmla="*/ 41 w 57"/>
                      <a:gd name="T13" fmla="*/ 30 h 93"/>
                      <a:gd name="T14" fmla="*/ 10 w 57"/>
                      <a:gd name="T15" fmla="*/ 5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93">
                        <a:moveTo>
                          <a:pt x="10" y="5"/>
                        </a:moveTo>
                        <a:cubicBezTo>
                          <a:pt x="10" y="5"/>
                          <a:pt x="2" y="0"/>
                          <a:pt x="2" y="7"/>
                        </a:cubicBezTo>
                        <a:cubicBezTo>
                          <a:pt x="1" y="59"/>
                          <a:pt x="1" y="59"/>
                          <a:pt x="1" y="59"/>
                        </a:cubicBezTo>
                        <a:cubicBezTo>
                          <a:pt x="1" y="59"/>
                          <a:pt x="0" y="67"/>
                          <a:pt x="3" y="68"/>
                        </a:cubicBezTo>
                        <a:cubicBezTo>
                          <a:pt x="33" y="93"/>
                          <a:pt x="33" y="93"/>
                          <a:pt x="33" y="93"/>
                        </a:cubicBezTo>
                        <a:cubicBezTo>
                          <a:pt x="45" y="82"/>
                          <a:pt x="47" y="73"/>
                          <a:pt x="47" y="73"/>
                        </a:cubicBezTo>
                        <a:cubicBezTo>
                          <a:pt x="57" y="46"/>
                          <a:pt x="41" y="30"/>
                          <a:pt x="41" y="30"/>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267" name="Freeform 49"/>
                  <p:cNvSpPr>
                    <a:spLocks noEditPoints="1"/>
                  </p:cNvSpPr>
                  <p:nvPr/>
                </p:nvSpPr>
                <p:spPr bwMode="auto">
                  <a:xfrm>
                    <a:off x="-1038225" y="2270125"/>
                    <a:ext cx="204788" cy="203200"/>
                  </a:xfrm>
                  <a:custGeom>
                    <a:avLst/>
                    <a:gdLst>
                      <a:gd name="T0" fmla="*/ 49 w 99"/>
                      <a:gd name="T1" fmla="*/ 0 h 99"/>
                      <a:gd name="T2" fmla="*/ 0 w 99"/>
                      <a:gd name="T3" fmla="*/ 49 h 99"/>
                      <a:gd name="T4" fmla="*/ 49 w 99"/>
                      <a:gd name="T5" fmla="*/ 99 h 99"/>
                      <a:gd name="T6" fmla="*/ 99 w 99"/>
                      <a:gd name="T7" fmla="*/ 49 h 99"/>
                      <a:gd name="T8" fmla="*/ 49 w 99"/>
                      <a:gd name="T9" fmla="*/ 0 h 99"/>
                      <a:gd name="T10" fmla="*/ 49 w 99"/>
                      <a:gd name="T11" fmla="*/ 89 h 99"/>
                      <a:gd name="T12" fmla="*/ 10 w 99"/>
                      <a:gd name="T13" fmla="*/ 49 h 99"/>
                      <a:gd name="T14" fmla="*/ 49 w 99"/>
                      <a:gd name="T15" fmla="*/ 10 h 99"/>
                      <a:gd name="T16" fmla="*/ 89 w 99"/>
                      <a:gd name="T17" fmla="*/ 49 h 99"/>
                      <a:gd name="T18" fmla="*/ 49 w 99"/>
                      <a:gd name="T19" fmla="*/ 8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0"/>
                        </a:moveTo>
                        <a:cubicBezTo>
                          <a:pt x="22" y="0"/>
                          <a:pt x="0" y="22"/>
                          <a:pt x="0" y="49"/>
                        </a:cubicBezTo>
                        <a:cubicBezTo>
                          <a:pt x="0" y="77"/>
                          <a:pt x="22" y="99"/>
                          <a:pt x="49" y="99"/>
                        </a:cubicBezTo>
                        <a:cubicBezTo>
                          <a:pt x="77" y="99"/>
                          <a:pt x="99" y="77"/>
                          <a:pt x="99" y="49"/>
                        </a:cubicBezTo>
                        <a:cubicBezTo>
                          <a:pt x="99" y="22"/>
                          <a:pt x="77" y="0"/>
                          <a:pt x="49" y="0"/>
                        </a:cubicBezTo>
                        <a:close/>
                        <a:moveTo>
                          <a:pt x="49" y="89"/>
                        </a:moveTo>
                        <a:cubicBezTo>
                          <a:pt x="27" y="89"/>
                          <a:pt x="10" y="71"/>
                          <a:pt x="10" y="49"/>
                        </a:cubicBezTo>
                        <a:cubicBezTo>
                          <a:pt x="10" y="27"/>
                          <a:pt x="27" y="10"/>
                          <a:pt x="49" y="10"/>
                        </a:cubicBezTo>
                        <a:cubicBezTo>
                          <a:pt x="71" y="10"/>
                          <a:pt x="89" y="27"/>
                          <a:pt x="89" y="49"/>
                        </a:cubicBezTo>
                        <a:cubicBezTo>
                          <a:pt x="89" y="71"/>
                          <a:pt x="71" y="89"/>
                          <a:pt x="4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269" name="Freeform 51"/>
                  <p:cNvSpPr>
                    <a:spLocks noEditPoints="1"/>
                  </p:cNvSpPr>
                  <p:nvPr/>
                </p:nvSpPr>
                <p:spPr bwMode="auto">
                  <a:xfrm>
                    <a:off x="-1038225" y="1973263"/>
                    <a:ext cx="204788" cy="203200"/>
                  </a:xfrm>
                  <a:custGeom>
                    <a:avLst/>
                    <a:gdLst>
                      <a:gd name="T0" fmla="*/ 49 w 99"/>
                      <a:gd name="T1" fmla="*/ 0 h 99"/>
                      <a:gd name="T2" fmla="*/ 0 w 99"/>
                      <a:gd name="T3" fmla="*/ 49 h 99"/>
                      <a:gd name="T4" fmla="*/ 49 w 99"/>
                      <a:gd name="T5" fmla="*/ 99 h 99"/>
                      <a:gd name="T6" fmla="*/ 99 w 99"/>
                      <a:gd name="T7" fmla="*/ 49 h 99"/>
                      <a:gd name="T8" fmla="*/ 49 w 99"/>
                      <a:gd name="T9" fmla="*/ 0 h 99"/>
                      <a:gd name="T10" fmla="*/ 49 w 99"/>
                      <a:gd name="T11" fmla="*/ 89 h 99"/>
                      <a:gd name="T12" fmla="*/ 10 w 99"/>
                      <a:gd name="T13" fmla="*/ 49 h 99"/>
                      <a:gd name="T14" fmla="*/ 49 w 99"/>
                      <a:gd name="T15" fmla="*/ 10 h 99"/>
                      <a:gd name="T16" fmla="*/ 89 w 99"/>
                      <a:gd name="T17" fmla="*/ 49 h 99"/>
                      <a:gd name="T18" fmla="*/ 49 w 99"/>
                      <a:gd name="T19" fmla="*/ 8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0"/>
                        </a:moveTo>
                        <a:cubicBezTo>
                          <a:pt x="22" y="0"/>
                          <a:pt x="0" y="22"/>
                          <a:pt x="0" y="49"/>
                        </a:cubicBezTo>
                        <a:cubicBezTo>
                          <a:pt x="0" y="77"/>
                          <a:pt x="22" y="99"/>
                          <a:pt x="49" y="99"/>
                        </a:cubicBezTo>
                        <a:cubicBezTo>
                          <a:pt x="77" y="99"/>
                          <a:pt x="99" y="77"/>
                          <a:pt x="99" y="49"/>
                        </a:cubicBezTo>
                        <a:cubicBezTo>
                          <a:pt x="99" y="22"/>
                          <a:pt x="77" y="0"/>
                          <a:pt x="49" y="0"/>
                        </a:cubicBezTo>
                        <a:close/>
                        <a:moveTo>
                          <a:pt x="49" y="89"/>
                        </a:moveTo>
                        <a:cubicBezTo>
                          <a:pt x="27" y="89"/>
                          <a:pt x="10" y="71"/>
                          <a:pt x="10" y="49"/>
                        </a:cubicBezTo>
                        <a:cubicBezTo>
                          <a:pt x="10" y="27"/>
                          <a:pt x="27" y="10"/>
                          <a:pt x="49" y="10"/>
                        </a:cubicBezTo>
                        <a:cubicBezTo>
                          <a:pt x="71" y="10"/>
                          <a:pt x="89" y="27"/>
                          <a:pt x="89" y="49"/>
                        </a:cubicBezTo>
                        <a:cubicBezTo>
                          <a:pt x="89" y="71"/>
                          <a:pt x="71" y="89"/>
                          <a:pt x="4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grpSp>
            <p:sp>
              <p:nvSpPr>
                <p:cNvPr id="35949" name="TextBox 27"/>
                <p:cNvSpPr txBox="1">
                  <a:spLocks noChangeArrowheads="1"/>
                </p:cNvSpPr>
                <p:nvPr/>
              </p:nvSpPr>
              <p:spPr bwMode="auto">
                <a:xfrm>
                  <a:off x="7483872" y="3819977"/>
                  <a:ext cx="328085" cy="21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eaLnBrk="1" hangingPunct="1"/>
                  <a:r>
                    <a:rPr lang="en-US" altLang="en-US" sz="800">
                      <a:solidFill>
                        <a:srgbClr val="FFFFFF"/>
                      </a:solidFill>
                      <a:ea typeface="ＭＳ Ｐゴシック" charset="-128"/>
                    </a:rPr>
                    <a:t>RM</a:t>
                  </a:r>
                </a:p>
              </p:txBody>
            </p:sp>
            <p:sp>
              <p:nvSpPr>
                <p:cNvPr id="35950" name="TextBox 270"/>
                <p:cNvSpPr txBox="1">
                  <a:spLocks noChangeArrowheads="1"/>
                </p:cNvSpPr>
                <p:nvPr/>
              </p:nvSpPr>
              <p:spPr bwMode="auto">
                <a:xfrm>
                  <a:off x="7490934" y="4113589"/>
                  <a:ext cx="328085" cy="21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eaLnBrk="1" hangingPunct="1"/>
                  <a:r>
                    <a:rPr lang="en-US" altLang="en-US" sz="800">
                      <a:solidFill>
                        <a:srgbClr val="FFFFFF"/>
                      </a:solidFill>
                      <a:ea typeface="ＭＳ Ｐゴシック" charset="-128"/>
                    </a:rPr>
                    <a:t>RM</a:t>
                  </a:r>
                </a:p>
              </p:txBody>
            </p:sp>
          </p:grpSp>
          <p:grpSp>
            <p:nvGrpSpPr>
              <p:cNvPr id="274" name="Gruppieren 262"/>
              <p:cNvGrpSpPr/>
              <p:nvPr/>
            </p:nvGrpSpPr>
            <p:grpSpPr>
              <a:xfrm>
                <a:off x="4568012" y="3722596"/>
                <a:ext cx="569892" cy="450461"/>
                <a:chOff x="10618788" y="898526"/>
                <a:chExt cx="396875" cy="255588"/>
              </a:xfrm>
              <a:solidFill>
                <a:srgbClr val="FFFFFF"/>
              </a:solidFill>
            </p:grpSpPr>
            <p:sp>
              <p:nvSpPr>
                <p:cNvPr id="275" name="Freeform 355"/>
                <p:cNvSpPr>
                  <a:spLocks noEditPoints="1"/>
                </p:cNvSpPr>
                <p:nvPr/>
              </p:nvSpPr>
              <p:spPr bwMode="auto">
                <a:xfrm>
                  <a:off x="10618788" y="1123951"/>
                  <a:ext cx="396875" cy="30163"/>
                </a:xfrm>
                <a:custGeom>
                  <a:avLst/>
                  <a:gdLst>
                    <a:gd name="T0" fmla="*/ 150 w 157"/>
                    <a:gd name="T1" fmla="*/ 0 h 12"/>
                    <a:gd name="T2" fmla="*/ 6 w 157"/>
                    <a:gd name="T3" fmla="*/ 0 h 12"/>
                    <a:gd name="T4" fmla="*/ 0 w 157"/>
                    <a:gd name="T5" fmla="*/ 6 h 12"/>
                    <a:gd name="T6" fmla="*/ 6 w 157"/>
                    <a:gd name="T7" fmla="*/ 12 h 12"/>
                    <a:gd name="T8" fmla="*/ 150 w 157"/>
                    <a:gd name="T9" fmla="*/ 12 h 12"/>
                    <a:gd name="T10" fmla="*/ 157 w 157"/>
                    <a:gd name="T11" fmla="*/ 6 h 12"/>
                    <a:gd name="T12" fmla="*/ 150 w 157"/>
                    <a:gd name="T13" fmla="*/ 0 h 12"/>
                    <a:gd name="T14" fmla="*/ 88 w 157"/>
                    <a:gd name="T15" fmla="*/ 6 h 12"/>
                    <a:gd name="T16" fmla="*/ 69 w 157"/>
                    <a:gd name="T17" fmla="*/ 6 h 12"/>
                    <a:gd name="T18" fmla="*/ 67 w 157"/>
                    <a:gd name="T19" fmla="*/ 4 h 12"/>
                    <a:gd name="T20" fmla="*/ 69 w 157"/>
                    <a:gd name="T21" fmla="*/ 2 h 12"/>
                    <a:gd name="T22" fmla="*/ 88 w 157"/>
                    <a:gd name="T23" fmla="*/ 2 h 12"/>
                    <a:gd name="T24" fmla="*/ 89 w 157"/>
                    <a:gd name="T25" fmla="*/ 4 h 12"/>
                    <a:gd name="T26" fmla="*/ 88 w 157"/>
                    <a:gd name="T2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2">
                      <a:moveTo>
                        <a:pt x="150" y="0"/>
                      </a:moveTo>
                      <a:cubicBezTo>
                        <a:pt x="6" y="0"/>
                        <a:pt x="6" y="0"/>
                        <a:pt x="6" y="0"/>
                      </a:cubicBezTo>
                      <a:cubicBezTo>
                        <a:pt x="3" y="0"/>
                        <a:pt x="0" y="2"/>
                        <a:pt x="0" y="6"/>
                      </a:cubicBezTo>
                      <a:cubicBezTo>
                        <a:pt x="0" y="9"/>
                        <a:pt x="3" y="12"/>
                        <a:pt x="6" y="12"/>
                      </a:cubicBezTo>
                      <a:cubicBezTo>
                        <a:pt x="150" y="12"/>
                        <a:pt x="150" y="12"/>
                        <a:pt x="150" y="12"/>
                      </a:cubicBezTo>
                      <a:cubicBezTo>
                        <a:pt x="154" y="12"/>
                        <a:pt x="157" y="9"/>
                        <a:pt x="157" y="6"/>
                      </a:cubicBezTo>
                      <a:cubicBezTo>
                        <a:pt x="157" y="2"/>
                        <a:pt x="154" y="0"/>
                        <a:pt x="150" y="0"/>
                      </a:cubicBezTo>
                      <a:close/>
                      <a:moveTo>
                        <a:pt x="88" y="6"/>
                      </a:moveTo>
                      <a:cubicBezTo>
                        <a:pt x="69" y="6"/>
                        <a:pt x="69" y="6"/>
                        <a:pt x="69" y="6"/>
                      </a:cubicBezTo>
                      <a:cubicBezTo>
                        <a:pt x="68" y="6"/>
                        <a:pt x="67" y="5"/>
                        <a:pt x="67" y="4"/>
                      </a:cubicBezTo>
                      <a:cubicBezTo>
                        <a:pt x="67" y="3"/>
                        <a:pt x="68" y="2"/>
                        <a:pt x="69" y="2"/>
                      </a:cubicBezTo>
                      <a:cubicBezTo>
                        <a:pt x="88" y="2"/>
                        <a:pt x="88" y="2"/>
                        <a:pt x="88" y="2"/>
                      </a:cubicBezTo>
                      <a:cubicBezTo>
                        <a:pt x="89" y="2"/>
                        <a:pt x="89" y="3"/>
                        <a:pt x="89" y="4"/>
                      </a:cubicBezTo>
                      <a:cubicBezTo>
                        <a:pt x="89" y="5"/>
                        <a:pt x="89" y="6"/>
                        <a:pt x="8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276" name="Freeform 356"/>
                <p:cNvSpPr>
                  <a:spLocks noEditPoints="1"/>
                </p:cNvSpPr>
                <p:nvPr/>
              </p:nvSpPr>
              <p:spPr bwMode="auto">
                <a:xfrm>
                  <a:off x="10641013" y="898526"/>
                  <a:ext cx="350837" cy="215900"/>
                </a:xfrm>
                <a:custGeom>
                  <a:avLst/>
                  <a:gdLst>
                    <a:gd name="T0" fmla="*/ 130 w 139"/>
                    <a:gd name="T1" fmla="*/ 0 h 85"/>
                    <a:gd name="T2" fmla="*/ 9 w 139"/>
                    <a:gd name="T3" fmla="*/ 0 h 85"/>
                    <a:gd name="T4" fmla="*/ 0 w 139"/>
                    <a:gd name="T5" fmla="*/ 9 h 85"/>
                    <a:gd name="T6" fmla="*/ 0 w 139"/>
                    <a:gd name="T7" fmla="*/ 77 h 85"/>
                    <a:gd name="T8" fmla="*/ 9 w 139"/>
                    <a:gd name="T9" fmla="*/ 85 h 85"/>
                    <a:gd name="T10" fmla="*/ 130 w 139"/>
                    <a:gd name="T11" fmla="*/ 85 h 85"/>
                    <a:gd name="T12" fmla="*/ 139 w 139"/>
                    <a:gd name="T13" fmla="*/ 77 h 85"/>
                    <a:gd name="T14" fmla="*/ 139 w 139"/>
                    <a:gd name="T15" fmla="*/ 9 h 85"/>
                    <a:gd name="T16" fmla="*/ 130 w 139"/>
                    <a:gd name="T17" fmla="*/ 0 h 85"/>
                    <a:gd name="T18" fmla="*/ 132 w 139"/>
                    <a:gd name="T19" fmla="*/ 73 h 85"/>
                    <a:gd name="T20" fmla="*/ 124 w 139"/>
                    <a:gd name="T21" fmla="*/ 81 h 85"/>
                    <a:gd name="T22" fmla="*/ 15 w 139"/>
                    <a:gd name="T23" fmla="*/ 81 h 85"/>
                    <a:gd name="T24" fmla="*/ 7 w 139"/>
                    <a:gd name="T25" fmla="*/ 73 h 85"/>
                    <a:gd name="T26" fmla="*/ 7 w 139"/>
                    <a:gd name="T27" fmla="*/ 12 h 85"/>
                    <a:gd name="T28" fmla="*/ 15 w 139"/>
                    <a:gd name="T29" fmla="*/ 4 h 85"/>
                    <a:gd name="T30" fmla="*/ 124 w 139"/>
                    <a:gd name="T31" fmla="*/ 4 h 85"/>
                    <a:gd name="T32" fmla="*/ 132 w 139"/>
                    <a:gd name="T33" fmla="*/ 12 h 85"/>
                    <a:gd name="T34" fmla="*/ 132 w 139"/>
                    <a:gd name="T35"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85">
                      <a:moveTo>
                        <a:pt x="130" y="0"/>
                      </a:moveTo>
                      <a:cubicBezTo>
                        <a:pt x="9" y="0"/>
                        <a:pt x="9" y="0"/>
                        <a:pt x="9" y="0"/>
                      </a:cubicBezTo>
                      <a:cubicBezTo>
                        <a:pt x="4" y="0"/>
                        <a:pt x="0" y="4"/>
                        <a:pt x="0" y="9"/>
                      </a:cubicBezTo>
                      <a:cubicBezTo>
                        <a:pt x="0" y="77"/>
                        <a:pt x="0" y="77"/>
                        <a:pt x="0" y="77"/>
                      </a:cubicBezTo>
                      <a:cubicBezTo>
                        <a:pt x="0" y="81"/>
                        <a:pt x="4" y="85"/>
                        <a:pt x="9" y="85"/>
                      </a:cubicBezTo>
                      <a:cubicBezTo>
                        <a:pt x="130" y="85"/>
                        <a:pt x="130" y="85"/>
                        <a:pt x="130" y="85"/>
                      </a:cubicBezTo>
                      <a:cubicBezTo>
                        <a:pt x="135" y="85"/>
                        <a:pt x="139" y="81"/>
                        <a:pt x="139" y="77"/>
                      </a:cubicBezTo>
                      <a:cubicBezTo>
                        <a:pt x="139" y="9"/>
                        <a:pt x="139" y="9"/>
                        <a:pt x="139" y="9"/>
                      </a:cubicBezTo>
                      <a:cubicBezTo>
                        <a:pt x="139" y="4"/>
                        <a:pt x="135" y="0"/>
                        <a:pt x="130" y="0"/>
                      </a:cubicBezTo>
                      <a:close/>
                      <a:moveTo>
                        <a:pt x="132" y="73"/>
                      </a:moveTo>
                      <a:cubicBezTo>
                        <a:pt x="132" y="77"/>
                        <a:pt x="128" y="81"/>
                        <a:pt x="124" y="81"/>
                      </a:cubicBezTo>
                      <a:cubicBezTo>
                        <a:pt x="15" y="81"/>
                        <a:pt x="15" y="81"/>
                        <a:pt x="15" y="81"/>
                      </a:cubicBezTo>
                      <a:cubicBezTo>
                        <a:pt x="11" y="81"/>
                        <a:pt x="7" y="77"/>
                        <a:pt x="7" y="73"/>
                      </a:cubicBezTo>
                      <a:cubicBezTo>
                        <a:pt x="7" y="12"/>
                        <a:pt x="7" y="12"/>
                        <a:pt x="7" y="12"/>
                      </a:cubicBezTo>
                      <a:cubicBezTo>
                        <a:pt x="7" y="8"/>
                        <a:pt x="11" y="4"/>
                        <a:pt x="15" y="4"/>
                      </a:cubicBezTo>
                      <a:cubicBezTo>
                        <a:pt x="124" y="4"/>
                        <a:pt x="124" y="4"/>
                        <a:pt x="124" y="4"/>
                      </a:cubicBezTo>
                      <a:cubicBezTo>
                        <a:pt x="128" y="4"/>
                        <a:pt x="132" y="8"/>
                        <a:pt x="132" y="12"/>
                      </a:cubicBezTo>
                      <a:lnTo>
                        <a:pt x="132"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277" name="Freeform 357"/>
                <p:cNvSpPr>
                  <a:spLocks/>
                </p:cNvSpPr>
                <p:nvPr/>
              </p:nvSpPr>
              <p:spPr bwMode="auto">
                <a:xfrm>
                  <a:off x="10666413" y="939801"/>
                  <a:ext cx="298450" cy="142875"/>
                </a:xfrm>
                <a:custGeom>
                  <a:avLst/>
                  <a:gdLst>
                    <a:gd name="T0" fmla="*/ 117 w 118"/>
                    <a:gd name="T1" fmla="*/ 5 h 57"/>
                    <a:gd name="T2" fmla="*/ 94 w 118"/>
                    <a:gd name="T3" fmla="*/ 29 h 57"/>
                    <a:gd name="T4" fmla="*/ 94 w 118"/>
                    <a:gd name="T5" fmla="*/ 29 h 57"/>
                    <a:gd name="T6" fmla="*/ 94 w 118"/>
                    <a:gd name="T7" fmla="*/ 29 h 57"/>
                    <a:gd name="T8" fmla="*/ 94 w 118"/>
                    <a:gd name="T9" fmla="*/ 29 h 57"/>
                    <a:gd name="T10" fmla="*/ 94 w 118"/>
                    <a:gd name="T11" fmla="*/ 29 h 57"/>
                    <a:gd name="T12" fmla="*/ 93 w 118"/>
                    <a:gd name="T13" fmla="*/ 30 h 57"/>
                    <a:gd name="T14" fmla="*/ 91 w 118"/>
                    <a:gd name="T15" fmla="*/ 30 h 57"/>
                    <a:gd name="T16" fmla="*/ 90 w 118"/>
                    <a:gd name="T17" fmla="*/ 29 h 57"/>
                    <a:gd name="T18" fmla="*/ 80 w 118"/>
                    <a:gd name="T19" fmla="*/ 19 h 57"/>
                    <a:gd name="T20" fmla="*/ 63 w 118"/>
                    <a:gd name="T21" fmla="*/ 43 h 57"/>
                    <a:gd name="T22" fmla="*/ 60 w 118"/>
                    <a:gd name="T23" fmla="*/ 44 h 57"/>
                    <a:gd name="T24" fmla="*/ 59 w 118"/>
                    <a:gd name="T25" fmla="*/ 43 h 57"/>
                    <a:gd name="T26" fmla="*/ 58 w 118"/>
                    <a:gd name="T27" fmla="*/ 42 h 57"/>
                    <a:gd name="T28" fmla="*/ 46 w 118"/>
                    <a:gd name="T29" fmla="*/ 30 h 57"/>
                    <a:gd name="T30" fmla="*/ 5 w 118"/>
                    <a:gd name="T31" fmla="*/ 57 h 57"/>
                    <a:gd name="T32" fmla="*/ 1 w 118"/>
                    <a:gd name="T33" fmla="*/ 56 h 57"/>
                    <a:gd name="T34" fmla="*/ 2 w 118"/>
                    <a:gd name="T35" fmla="*/ 52 h 57"/>
                    <a:gd name="T36" fmla="*/ 45 w 118"/>
                    <a:gd name="T37" fmla="*/ 25 h 57"/>
                    <a:gd name="T38" fmla="*/ 47 w 118"/>
                    <a:gd name="T39" fmla="*/ 24 h 57"/>
                    <a:gd name="T40" fmla="*/ 49 w 118"/>
                    <a:gd name="T41" fmla="*/ 25 h 57"/>
                    <a:gd name="T42" fmla="*/ 61 w 118"/>
                    <a:gd name="T43" fmla="*/ 37 h 57"/>
                    <a:gd name="T44" fmla="*/ 77 w 118"/>
                    <a:gd name="T45" fmla="*/ 14 h 57"/>
                    <a:gd name="T46" fmla="*/ 79 w 118"/>
                    <a:gd name="T47" fmla="*/ 12 h 57"/>
                    <a:gd name="T48" fmla="*/ 83 w 118"/>
                    <a:gd name="T49" fmla="*/ 14 h 57"/>
                    <a:gd name="T50" fmla="*/ 92 w 118"/>
                    <a:gd name="T51" fmla="*/ 24 h 57"/>
                    <a:gd name="T52" fmla="*/ 113 w 118"/>
                    <a:gd name="T53" fmla="*/ 1 h 57"/>
                    <a:gd name="T54" fmla="*/ 117 w 118"/>
                    <a:gd name="T55" fmla="*/ 1 h 57"/>
                    <a:gd name="T56" fmla="*/ 117 w 118"/>
                    <a:gd name="T5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57">
                      <a:moveTo>
                        <a:pt x="117" y="5"/>
                      </a:moveTo>
                      <a:cubicBezTo>
                        <a:pt x="94" y="29"/>
                        <a:pt x="94" y="29"/>
                        <a:pt x="94" y="29"/>
                      </a:cubicBezTo>
                      <a:cubicBezTo>
                        <a:pt x="94" y="29"/>
                        <a:pt x="94" y="29"/>
                        <a:pt x="94" y="29"/>
                      </a:cubicBezTo>
                      <a:cubicBezTo>
                        <a:pt x="94" y="29"/>
                        <a:pt x="94" y="29"/>
                        <a:pt x="94" y="29"/>
                      </a:cubicBezTo>
                      <a:cubicBezTo>
                        <a:pt x="94" y="29"/>
                        <a:pt x="94" y="29"/>
                        <a:pt x="94" y="29"/>
                      </a:cubicBezTo>
                      <a:cubicBezTo>
                        <a:pt x="94" y="29"/>
                        <a:pt x="94" y="29"/>
                        <a:pt x="94" y="29"/>
                      </a:cubicBezTo>
                      <a:cubicBezTo>
                        <a:pt x="94" y="30"/>
                        <a:pt x="93" y="30"/>
                        <a:pt x="93" y="30"/>
                      </a:cubicBezTo>
                      <a:cubicBezTo>
                        <a:pt x="92" y="30"/>
                        <a:pt x="92" y="30"/>
                        <a:pt x="91" y="30"/>
                      </a:cubicBezTo>
                      <a:cubicBezTo>
                        <a:pt x="91" y="30"/>
                        <a:pt x="90" y="29"/>
                        <a:pt x="90" y="29"/>
                      </a:cubicBezTo>
                      <a:cubicBezTo>
                        <a:pt x="80" y="19"/>
                        <a:pt x="80" y="19"/>
                        <a:pt x="80" y="19"/>
                      </a:cubicBezTo>
                      <a:cubicBezTo>
                        <a:pt x="63" y="43"/>
                        <a:pt x="63" y="43"/>
                        <a:pt x="63" y="43"/>
                      </a:cubicBezTo>
                      <a:cubicBezTo>
                        <a:pt x="63" y="44"/>
                        <a:pt x="61" y="45"/>
                        <a:pt x="60" y="44"/>
                      </a:cubicBezTo>
                      <a:cubicBezTo>
                        <a:pt x="59" y="44"/>
                        <a:pt x="59" y="43"/>
                        <a:pt x="59" y="43"/>
                      </a:cubicBezTo>
                      <a:cubicBezTo>
                        <a:pt x="58" y="42"/>
                        <a:pt x="58" y="42"/>
                        <a:pt x="58" y="42"/>
                      </a:cubicBezTo>
                      <a:cubicBezTo>
                        <a:pt x="46" y="30"/>
                        <a:pt x="46" y="30"/>
                        <a:pt x="46" y="30"/>
                      </a:cubicBezTo>
                      <a:cubicBezTo>
                        <a:pt x="5" y="57"/>
                        <a:pt x="5" y="57"/>
                        <a:pt x="5" y="57"/>
                      </a:cubicBezTo>
                      <a:cubicBezTo>
                        <a:pt x="4" y="57"/>
                        <a:pt x="2" y="57"/>
                        <a:pt x="1" y="56"/>
                      </a:cubicBezTo>
                      <a:cubicBezTo>
                        <a:pt x="0" y="54"/>
                        <a:pt x="1" y="53"/>
                        <a:pt x="2" y="52"/>
                      </a:cubicBezTo>
                      <a:cubicBezTo>
                        <a:pt x="45" y="25"/>
                        <a:pt x="45" y="25"/>
                        <a:pt x="45" y="25"/>
                      </a:cubicBezTo>
                      <a:cubicBezTo>
                        <a:pt x="46" y="24"/>
                        <a:pt x="46" y="24"/>
                        <a:pt x="47" y="24"/>
                      </a:cubicBezTo>
                      <a:cubicBezTo>
                        <a:pt x="47" y="24"/>
                        <a:pt x="48" y="25"/>
                        <a:pt x="49" y="25"/>
                      </a:cubicBezTo>
                      <a:cubicBezTo>
                        <a:pt x="61" y="37"/>
                        <a:pt x="61" y="37"/>
                        <a:pt x="61" y="37"/>
                      </a:cubicBezTo>
                      <a:cubicBezTo>
                        <a:pt x="77" y="14"/>
                        <a:pt x="77" y="14"/>
                        <a:pt x="77" y="14"/>
                      </a:cubicBezTo>
                      <a:cubicBezTo>
                        <a:pt x="78" y="13"/>
                        <a:pt x="78" y="12"/>
                        <a:pt x="79" y="12"/>
                      </a:cubicBezTo>
                      <a:cubicBezTo>
                        <a:pt x="80" y="12"/>
                        <a:pt x="82" y="13"/>
                        <a:pt x="83" y="14"/>
                      </a:cubicBezTo>
                      <a:cubicBezTo>
                        <a:pt x="92" y="24"/>
                        <a:pt x="92" y="24"/>
                        <a:pt x="92" y="24"/>
                      </a:cubicBezTo>
                      <a:cubicBezTo>
                        <a:pt x="113" y="1"/>
                        <a:pt x="113" y="1"/>
                        <a:pt x="113" y="1"/>
                      </a:cubicBezTo>
                      <a:cubicBezTo>
                        <a:pt x="114" y="0"/>
                        <a:pt x="116" y="0"/>
                        <a:pt x="117" y="1"/>
                      </a:cubicBezTo>
                      <a:cubicBezTo>
                        <a:pt x="118" y="2"/>
                        <a:pt x="118" y="4"/>
                        <a:pt x="1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grpSp>
        </p:grpSp>
        <p:grpSp>
          <p:nvGrpSpPr>
            <p:cNvPr id="35842" name="Group 1"/>
            <p:cNvGrpSpPr>
              <a:grpSpLocks/>
            </p:cNvGrpSpPr>
            <p:nvPr/>
          </p:nvGrpSpPr>
          <p:grpSpPr bwMode="auto">
            <a:xfrm>
              <a:off x="1606552" y="1341438"/>
              <a:ext cx="8990013" cy="1530350"/>
              <a:chOff x="82311" y="425450"/>
              <a:chExt cx="8990252" cy="1529598"/>
            </a:xfrm>
          </p:grpSpPr>
          <p:sp>
            <p:nvSpPr>
              <p:cNvPr id="149" name="Rectangle 148"/>
              <p:cNvSpPr>
                <a:spLocks noChangeArrowheads="1"/>
              </p:cNvSpPr>
              <p:nvPr/>
            </p:nvSpPr>
            <p:spPr bwMode="auto">
              <a:xfrm>
                <a:off x="712566" y="460358"/>
                <a:ext cx="2736923" cy="1434395"/>
              </a:xfrm>
              <a:prstGeom prst="rect">
                <a:avLst/>
              </a:prstGeom>
              <a:solidFill>
                <a:schemeClr val="accent6">
                  <a:lumMod val="75000"/>
                </a:scheme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endParaRPr>
              </a:p>
            </p:txBody>
          </p:sp>
          <p:sp>
            <p:nvSpPr>
              <p:cNvPr id="35922" name="TextBox 5"/>
              <p:cNvSpPr txBox="1">
                <a:spLocks noChangeArrowheads="1"/>
              </p:cNvSpPr>
              <p:nvPr/>
            </p:nvSpPr>
            <p:spPr bwMode="auto">
              <a:xfrm>
                <a:off x="712566" y="1101583"/>
                <a:ext cx="2736923" cy="830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a:r>
                  <a:rPr lang="en-GB" altLang="en-US" sz="1500" b="1">
                    <a:solidFill>
                      <a:srgbClr val="FFFFFF"/>
                    </a:solidFill>
                    <a:latin typeface="Avenir Heavy" charset="0"/>
                    <a:ea typeface="ＭＳ Ｐゴシック" charset="-128"/>
                  </a:rPr>
                  <a:t>Empowered</a:t>
                </a:r>
              </a:p>
              <a:p>
                <a:pPr algn="ctr"/>
                <a:r>
                  <a:rPr lang="en-US" altLang="en-US" sz="1100">
                    <a:solidFill>
                      <a:schemeClr val="bg1"/>
                    </a:solidFill>
                    <a:latin typeface="Avenir Book" charset="0"/>
                    <a:ea typeface="ＭＳ Ｐゴシック" charset="-128"/>
                  </a:rPr>
                  <a:t>Student’</a:t>
                </a:r>
                <a:r>
                  <a:rPr lang="en-US" altLang="ja-JP" sz="1100">
                    <a:solidFill>
                      <a:schemeClr val="bg1"/>
                    </a:solidFill>
                    <a:latin typeface="Avenir Book" charset="0"/>
                    <a:ea typeface="ＭＳ Ｐゴシック" charset="-128"/>
                  </a:rPr>
                  <a:t>s learning and</a:t>
                </a:r>
              </a:p>
              <a:p>
                <a:pPr algn="ctr"/>
                <a:r>
                  <a:rPr lang="en-US" altLang="en-US" sz="1100">
                    <a:solidFill>
                      <a:schemeClr val="bg1"/>
                    </a:solidFill>
                    <a:latin typeface="Avenir Book" charset="0"/>
                    <a:ea typeface="ＭＳ Ｐゴシック" charset="-128"/>
                  </a:rPr>
                  <a:t> teaching experience </a:t>
                </a:r>
              </a:p>
              <a:p>
                <a:pPr algn="ctr"/>
                <a:r>
                  <a:rPr lang="en-US" altLang="en-US" sz="1100">
                    <a:solidFill>
                      <a:schemeClr val="bg1"/>
                    </a:solidFill>
                    <a:latin typeface="Avenir Book" charset="0"/>
                    <a:ea typeface="ＭＳ Ｐゴシック" charset="-128"/>
                  </a:rPr>
                  <a:t>(flexible, personalised, student centered)</a:t>
                </a:r>
                <a:endParaRPr lang="sv-SE" altLang="en-US" sz="1600">
                  <a:solidFill>
                    <a:schemeClr val="bg1"/>
                  </a:solidFill>
                  <a:latin typeface="Avenir Book" charset="0"/>
                  <a:ea typeface="ＭＳ Ｐゴシック" charset="-128"/>
                </a:endParaRPr>
              </a:p>
            </p:txBody>
          </p:sp>
          <p:sp>
            <p:nvSpPr>
              <p:cNvPr id="151" name="Rectangle 150"/>
              <p:cNvSpPr>
                <a:spLocks noChangeArrowheads="1"/>
              </p:cNvSpPr>
              <p:nvPr/>
            </p:nvSpPr>
            <p:spPr bwMode="auto">
              <a:xfrm>
                <a:off x="3516165" y="460358"/>
                <a:ext cx="2736923" cy="1434395"/>
              </a:xfrm>
              <a:prstGeom prst="rect">
                <a:avLst/>
              </a:prstGeom>
              <a:solidFill>
                <a:srgbClr val="E46C0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endParaRPr>
              </a:p>
            </p:txBody>
          </p:sp>
          <p:sp>
            <p:nvSpPr>
              <p:cNvPr id="35924" name="TextBox 13"/>
              <p:cNvSpPr txBox="1">
                <a:spLocks noChangeArrowheads="1"/>
              </p:cNvSpPr>
              <p:nvPr/>
            </p:nvSpPr>
            <p:spPr bwMode="auto">
              <a:xfrm>
                <a:off x="3289814" y="1029610"/>
                <a:ext cx="3240446" cy="8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sz="1500" b="1">
                    <a:solidFill>
                      <a:srgbClr val="FFFFFF"/>
                    </a:solidFill>
                    <a:latin typeface="Avenir Heavy" charset="0"/>
                    <a:ea typeface="ＭＳ Ｐゴシック" charset="-128"/>
                  </a:rPr>
                  <a:t>QS World University </a:t>
                </a:r>
              </a:p>
              <a:p>
                <a:pPr algn="ctr"/>
                <a:r>
                  <a:rPr lang="en-US" altLang="en-US" sz="1500" b="1">
                    <a:solidFill>
                      <a:srgbClr val="FFFFFF"/>
                    </a:solidFill>
                    <a:latin typeface="Avenir Heavy" charset="0"/>
                    <a:ea typeface="ＭＳ Ｐゴシック" charset="-128"/>
                  </a:rPr>
                  <a:t>Rankings </a:t>
                </a:r>
              </a:p>
              <a:p>
                <a:pPr algn="ctr"/>
                <a:r>
                  <a:rPr lang="en-US" altLang="en-US" sz="1100">
                    <a:solidFill>
                      <a:srgbClr val="FFFFFF"/>
                    </a:solidFill>
                    <a:latin typeface="Avenir Book" charset="0"/>
                    <a:ea typeface="ＭＳ Ｐゴシック" charset="-128"/>
                  </a:rPr>
                  <a:t>Global Top 100 and Global Top 20 </a:t>
                </a:r>
              </a:p>
              <a:p>
                <a:pPr algn="ctr"/>
                <a:r>
                  <a:rPr lang="en-US" altLang="en-US" sz="1100">
                    <a:solidFill>
                      <a:srgbClr val="FFFFFF"/>
                    </a:solidFill>
                    <a:latin typeface="Avenir Book" charset="0"/>
                    <a:ea typeface="ＭＳ Ｐゴシック" charset="-128"/>
                  </a:rPr>
                  <a:t>(Engineering and Technology)</a:t>
                </a:r>
              </a:p>
            </p:txBody>
          </p:sp>
          <p:sp>
            <p:nvSpPr>
              <p:cNvPr id="155" name="Rectangle 154"/>
              <p:cNvSpPr>
                <a:spLocks noChangeArrowheads="1"/>
              </p:cNvSpPr>
              <p:nvPr/>
            </p:nvSpPr>
            <p:spPr bwMode="auto">
              <a:xfrm>
                <a:off x="6335640" y="460358"/>
                <a:ext cx="2697234" cy="1434395"/>
              </a:xfrm>
              <a:prstGeom prst="rect">
                <a:avLst/>
              </a:prstGeom>
              <a:solidFill>
                <a:srgbClr val="E46C0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endParaRPr>
              </a:p>
            </p:txBody>
          </p:sp>
          <p:sp>
            <p:nvSpPr>
              <p:cNvPr id="35926" name="TextBox 16"/>
              <p:cNvSpPr txBox="1">
                <a:spLocks noChangeArrowheads="1"/>
              </p:cNvSpPr>
              <p:nvPr/>
            </p:nvSpPr>
            <p:spPr bwMode="auto">
              <a:xfrm>
                <a:off x="6335713" y="1044575"/>
                <a:ext cx="2735262" cy="72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sz="1500" b="1">
                    <a:solidFill>
                      <a:srgbClr val="FFFFFF"/>
                    </a:solidFill>
                    <a:latin typeface="Avenir Heavy" charset="0"/>
                    <a:ea typeface="ＭＳ Ｐゴシック" charset="-128"/>
                  </a:rPr>
                  <a:t>Value-Driven </a:t>
                </a:r>
              </a:p>
              <a:p>
                <a:pPr algn="ctr"/>
                <a:r>
                  <a:rPr lang="en-US" altLang="en-US" sz="1500" b="1">
                    <a:solidFill>
                      <a:srgbClr val="FFFFFF"/>
                    </a:solidFill>
                    <a:latin typeface="Avenir Heavy" charset="0"/>
                    <a:ea typeface="ＭＳ Ｐゴシック" charset="-128"/>
                  </a:rPr>
                  <a:t>High Performance</a:t>
                </a:r>
              </a:p>
              <a:p>
                <a:pPr algn="ctr"/>
                <a:r>
                  <a:rPr lang="en-US" altLang="en-US" sz="1100">
                    <a:solidFill>
                      <a:srgbClr val="FFFFFF"/>
                    </a:solidFill>
                    <a:latin typeface="Avenir Book" charset="0"/>
                    <a:ea typeface="ＭＳ Ｐゴシック" charset="-128"/>
                  </a:rPr>
                  <a:t>5 star rating (MAMPU) </a:t>
                </a:r>
              </a:p>
            </p:txBody>
          </p:sp>
          <p:sp>
            <p:nvSpPr>
              <p:cNvPr id="160" name="TextBox 159"/>
              <p:cNvSpPr txBox="1"/>
              <p:nvPr/>
            </p:nvSpPr>
            <p:spPr bwMode="auto">
              <a:xfrm>
                <a:off x="82311" y="431048"/>
                <a:ext cx="569357" cy="1524000"/>
              </a:xfrm>
              <a:prstGeom prst="rect">
                <a:avLst/>
              </a:prstGeom>
              <a:solidFill>
                <a:schemeClr val="accent6">
                  <a:lumMod val="20000"/>
                  <a:lumOff val="80000"/>
                </a:schemeClr>
              </a:solidFill>
            </p:spPr>
            <p:txBody>
              <a:bodyPr vert="vert270" lIns="91418" tIns="45709" rIns="91418" bIns="45709">
                <a:spAutoFit/>
              </a:bodyPr>
              <a:lstStyle/>
              <a:p>
                <a:pPr algn="ctr">
                  <a:defRPr/>
                </a:pPr>
                <a:r>
                  <a:rPr lang="en-US" sz="1250" i="1" dirty="0">
                    <a:solidFill>
                      <a:schemeClr val="tx2">
                        <a:lumMod val="75000"/>
                      </a:schemeClr>
                    </a:solidFill>
                    <a:latin typeface="Avenir Black"/>
                    <a:ea typeface="MS PGothic" charset="0"/>
                    <a:cs typeface="Avenir Black"/>
                  </a:rPr>
                  <a:t>Excellence &amp; </a:t>
                </a:r>
              </a:p>
              <a:p>
                <a:pPr algn="ctr">
                  <a:defRPr/>
                </a:pPr>
                <a:r>
                  <a:rPr lang="en-US" sz="1250" i="1" dirty="0">
                    <a:solidFill>
                      <a:schemeClr val="tx2">
                        <a:lumMod val="75000"/>
                      </a:schemeClr>
                    </a:solidFill>
                    <a:latin typeface="Avenir Black"/>
                    <a:ea typeface="MS PGothic" charset="0"/>
                    <a:cs typeface="Avenir Black"/>
                  </a:rPr>
                  <a:t>Distinction</a:t>
                </a:r>
              </a:p>
            </p:txBody>
          </p:sp>
          <p:grpSp>
            <p:nvGrpSpPr>
              <p:cNvPr id="249" name="Gruppieren 310"/>
              <p:cNvGrpSpPr/>
              <p:nvPr/>
            </p:nvGrpSpPr>
            <p:grpSpPr>
              <a:xfrm>
                <a:off x="7400632" y="562158"/>
                <a:ext cx="607168" cy="401865"/>
                <a:chOff x="5759450" y="866776"/>
                <a:chExt cx="614363" cy="498475"/>
              </a:xfrm>
              <a:solidFill>
                <a:srgbClr val="FFFFFF"/>
              </a:solidFill>
            </p:grpSpPr>
            <p:sp>
              <p:nvSpPr>
                <p:cNvPr id="250" name="Freeform 6"/>
                <p:cNvSpPr>
                  <a:spLocks/>
                </p:cNvSpPr>
                <p:nvPr/>
              </p:nvSpPr>
              <p:spPr bwMode="auto">
                <a:xfrm>
                  <a:off x="5969000" y="1133476"/>
                  <a:ext cx="157163" cy="231775"/>
                </a:xfrm>
                <a:custGeom>
                  <a:avLst/>
                  <a:gdLst>
                    <a:gd name="T0" fmla="*/ 54 w 99"/>
                    <a:gd name="T1" fmla="*/ 0 h 146"/>
                    <a:gd name="T2" fmla="*/ 0 w 99"/>
                    <a:gd name="T3" fmla="*/ 45 h 146"/>
                    <a:gd name="T4" fmla="*/ 0 w 99"/>
                    <a:gd name="T5" fmla="*/ 146 h 146"/>
                    <a:gd name="T6" fmla="*/ 99 w 99"/>
                    <a:gd name="T7" fmla="*/ 146 h 146"/>
                    <a:gd name="T8" fmla="*/ 99 w 99"/>
                    <a:gd name="T9" fmla="*/ 47 h 146"/>
                    <a:gd name="T10" fmla="*/ 54 w 99"/>
                    <a:gd name="T11" fmla="*/ 0 h 146"/>
                  </a:gdLst>
                  <a:ahLst/>
                  <a:cxnLst>
                    <a:cxn ang="0">
                      <a:pos x="T0" y="T1"/>
                    </a:cxn>
                    <a:cxn ang="0">
                      <a:pos x="T2" y="T3"/>
                    </a:cxn>
                    <a:cxn ang="0">
                      <a:pos x="T4" y="T5"/>
                    </a:cxn>
                    <a:cxn ang="0">
                      <a:pos x="T6" y="T7"/>
                    </a:cxn>
                    <a:cxn ang="0">
                      <a:pos x="T8" y="T9"/>
                    </a:cxn>
                    <a:cxn ang="0">
                      <a:pos x="T10" y="T11"/>
                    </a:cxn>
                  </a:cxnLst>
                  <a:rect l="0" t="0" r="r" b="b"/>
                  <a:pathLst>
                    <a:path w="99" h="146">
                      <a:moveTo>
                        <a:pt x="54" y="0"/>
                      </a:moveTo>
                      <a:lnTo>
                        <a:pt x="0" y="45"/>
                      </a:lnTo>
                      <a:lnTo>
                        <a:pt x="0" y="146"/>
                      </a:lnTo>
                      <a:lnTo>
                        <a:pt x="99" y="146"/>
                      </a:lnTo>
                      <a:lnTo>
                        <a:pt x="99" y="47"/>
                      </a:lnTo>
                      <a:lnTo>
                        <a:pt x="54" y="0"/>
                      </a:lnTo>
                      <a:close/>
                    </a:path>
                  </a:pathLst>
                </a:custGeom>
                <a:grpFill/>
                <a:ln w="14288" cap="flat">
                  <a:noFill/>
                  <a:prstDash val="solid"/>
                  <a:miter lim="800000"/>
                  <a:headEnd/>
                  <a:tailEnd/>
                </a:ln>
                <a:extLst/>
              </p:spPr>
              <p:txBody>
                <a:bodyPr/>
                <a:lstStyle/>
                <a:p>
                  <a:pPr>
                    <a:defRPr/>
                  </a:pPr>
                  <a:endParaRPr lang="en-US" dirty="0">
                    <a:ea typeface="MS PGothic" charset="0"/>
                    <a:cs typeface="MS PGothic" charset="0"/>
                  </a:endParaRPr>
                </a:p>
              </p:txBody>
            </p:sp>
            <p:sp>
              <p:nvSpPr>
                <p:cNvPr id="251" name="Freeform 7"/>
                <p:cNvSpPr>
                  <a:spLocks/>
                </p:cNvSpPr>
                <p:nvPr/>
              </p:nvSpPr>
              <p:spPr bwMode="auto">
                <a:xfrm>
                  <a:off x="5778500" y="1227138"/>
                  <a:ext cx="168275" cy="138113"/>
                </a:xfrm>
                <a:custGeom>
                  <a:avLst/>
                  <a:gdLst>
                    <a:gd name="T0" fmla="*/ 0 w 106"/>
                    <a:gd name="T1" fmla="*/ 87 h 87"/>
                    <a:gd name="T2" fmla="*/ 106 w 106"/>
                    <a:gd name="T3" fmla="*/ 87 h 87"/>
                    <a:gd name="T4" fmla="*/ 106 w 106"/>
                    <a:gd name="T5" fmla="*/ 0 h 87"/>
                    <a:gd name="T6" fmla="*/ 0 w 106"/>
                    <a:gd name="T7" fmla="*/ 87 h 87"/>
                  </a:gdLst>
                  <a:ahLst/>
                  <a:cxnLst>
                    <a:cxn ang="0">
                      <a:pos x="T0" y="T1"/>
                    </a:cxn>
                    <a:cxn ang="0">
                      <a:pos x="T2" y="T3"/>
                    </a:cxn>
                    <a:cxn ang="0">
                      <a:pos x="T4" y="T5"/>
                    </a:cxn>
                    <a:cxn ang="0">
                      <a:pos x="T6" y="T7"/>
                    </a:cxn>
                  </a:cxnLst>
                  <a:rect l="0" t="0" r="r" b="b"/>
                  <a:pathLst>
                    <a:path w="106" h="87">
                      <a:moveTo>
                        <a:pt x="0" y="87"/>
                      </a:moveTo>
                      <a:lnTo>
                        <a:pt x="106" y="87"/>
                      </a:lnTo>
                      <a:lnTo>
                        <a:pt x="106" y="0"/>
                      </a:lnTo>
                      <a:lnTo>
                        <a:pt x="0" y="87"/>
                      </a:lnTo>
                      <a:close/>
                    </a:path>
                  </a:pathLst>
                </a:custGeom>
                <a:grpFill/>
                <a:ln w="14288" cap="flat">
                  <a:noFill/>
                  <a:prstDash val="solid"/>
                  <a:miter lim="800000"/>
                  <a:headEnd/>
                  <a:tailEnd/>
                </a:ln>
                <a:extLst/>
              </p:spPr>
              <p:txBody>
                <a:bodyPr/>
                <a:lstStyle/>
                <a:p>
                  <a:pPr>
                    <a:defRPr/>
                  </a:pPr>
                  <a:endParaRPr lang="en-US" dirty="0">
                    <a:ea typeface="MS PGothic" charset="0"/>
                    <a:cs typeface="MS PGothic" charset="0"/>
                  </a:endParaRPr>
                </a:p>
              </p:txBody>
            </p:sp>
            <p:sp>
              <p:nvSpPr>
                <p:cNvPr id="252" name="Freeform 8"/>
                <p:cNvSpPr>
                  <a:spLocks/>
                </p:cNvSpPr>
                <p:nvPr/>
              </p:nvSpPr>
              <p:spPr bwMode="auto">
                <a:xfrm>
                  <a:off x="6153150" y="1058863"/>
                  <a:ext cx="149225" cy="306388"/>
                </a:xfrm>
                <a:custGeom>
                  <a:avLst/>
                  <a:gdLst>
                    <a:gd name="T0" fmla="*/ 94 w 94"/>
                    <a:gd name="T1" fmla="*/ 0 h 193"/>
                    <a:gd name="T2" fmla="*/ 0 w 94"/>
                    <a:gd name="T3" fmla="*/ 94 h 193"/>
                    <a:gd name="T4" fmla="*/ 0 w 94"/>
                    <a:gd name="T5" fmla="*/ 193 h 193"/>
                    <a:gd name="T6" fmla="*/ 94 w 94"/>
                    <a:gd name="T7" fmla="*/ 193 h 193"/>
                    <a:gd name="T8" fmla="*/ 94 w 94"/>
                    <a:gd name="T9" fmla="*/ 0 h 193"/>
                  </a:gdLst>
                  <a:ahLst/>
                  <a:cxnLst>
                    <a:cxn ang="0">
                      <a:pos x="T0" y="T1"/>
                    </a:cxn>
                    <a:cxn ang="0">
                      <a:pos x="T2" y="T3"/>
                    </a:cxn>
                    <a:cxn ang="0">
                      <a:pos x="T4" y="T5"/>
                    </a:cxn>
                    <a:cxn ang="0">
                      <a:pos x="T6" y="T7"/>
                    </a:cxn>
                    <a:cxn ang="0">
                      <a:pos x="T8" y="T9"/>
                    </a:cxn>
                  </a:cxnLst>
                  <a:rect l="0" t="0" r="r" b="b"/>
                  <a:pathLst>
                    <a:path w="94" h="193">
                      <a:moveTo>
                        <a:pt x="94" y="0"/>
                      </a:moveTo>
                      <a:lnTo>
                        <a:pt x="0" y="94"/>
                      </a:lnTo>
                      <a:lnTo>
                        <a:pt x="0" y="193"/>
                      </a:lnTo>
                      <a:lnTo>
                        <a:pt x="94" y="193"/>
                      </a:lnTo>
                      <a:lnTo>
                        <a:pt x="94" y="0"/>
                      </a:lnTo>
                      <a:close/>
                    </a:path>
                  </a:pathLst>
                </a:custGeom>
                <a:grpFill/>
                <a:ln w="14288" cap="flat">
                  <a:noFill/>
                  <a:prstDash val="solid"/>
                  <a:miter lim="800000"/>
                  <a:headEnd/>
                  <a:tailEnd/>
                </a:ln>
                <a:extLst/>
              </p:spPr>
              <p:txBody>
                <a:bodyPr/>
                <a:lstStyle/>
                <a:p>
                  <a:pPr>
                    <a:defRPr/>
                  </a:pPr>
                  <a:endParaRPr lang="en-US" dirty="0">
                    <a:ea typeface="MS PGothic" charset="0"/>
                    <a:cs typeface="MS PGothic" charset="0"/>
                  </a:endParaRPr>
                </a:p>
              </p:txBody>
            </p:sp>
            <p:sp>
              <p:nvSpPr>
                <p:cNvPr id="253" name="Freeform 9"/>
                <p:cNvSpPr>
                  <a:spLocks/>
                </p:cNvSpPr>
                <p:nvPr/>
              </p:nvSpPr>
              <p:spPr bwMode="auto">
                <a:xfrm>
                  <a:off x="5759450" y="866776"/>
                  <a:ext cx="614363" cy="415925"/>
                </a:xfrm>
                <a:custGeom>
                  <a:avLst/>
                  <a:gdLst>
                    <a:gd name="T0" fmla="*/ 356 w 387"/>
                    <a:gd name="T1" fmla="*/ 5 h 262"/>
                    <a:gd name="T2" fmla="*/ 335 w 387"/>
                    <a:gd name="T3" fmla="*/ 10 h 262"/>
                    <a:gd name="T4" fmla="*/ 285 w 387"/>
                    <a:gd name="T5" fmla="*/ 21 h 262"/>
                    <a:gd name="T6" fmla="*/ 309 w 387"/>
                    <a:gd name="T7" fmla="*/ 50 h 262"/>
                    <a:gd name="T8" fmla="*/ 226 w 387"/>
                    <a:gd name="T9" fmla="*/ 125 h 262"/>
                    <a:gd name="T10" fmla="*/ 196 w 387"/>
                    <a:gd name="T11" fmla="*/ 92 h 262"/>
                    <a:gd name="T12" fmla="*/ 177 w 387"/>
                    <a:gd name="T13" fmla="*/ 73 h 262"/>
                    <a:gd name="T14" fmla="*/ 156 w 387"/>
                    <a:gd name="T15" fmla="*/ 92 h 262"/>
                    <a:gd name="T16" fmla="*/ 0 w 387"/>
                    <a:gd name="T17" fmla="*/ 224 h 262"/>
                    <a:gd name="T18" fmla="*/ 0 w 387"/>
                    <a:gd name="T19" fmla="*/ 262 h 262"/>
                    <a:gd name="T20" fmla="*/ 175 w 387"/>
                    <a:gd name="T21" fmla="*/ 111 h 262"/>
                    <a:gd name="T22" fmla="*/ 208 w 387"/>
                    <a:gd name="T23" fmla="*/ 144 h 262"/>
                    <a:gd name="T24" fmla="*/ 226 w 387"/>
                    <a:gd name="T25" fmla="*/ 163 h 262"/>
                    <a:gd name="T26" fmla="*/ 245 w 387"/>
                    <a:gd name="T27" fmla="*/ 144 h 262"/>
                    <a:gd name="T28" fmla="*/ 328 w 387"/>
                    <a:gd name="T29" fmla="*/ 69 h 262"/>
                    <a:gd name="T30" fmla="*/ 356 w 387"/>
                    <a:gd name="T31" fmla="*/ 97 h 262"/>
                    <a:gd name="T32" fmla="*/ 370 w 387"/>
                    <a:gd name="T33" fmla="*/ 47 h 262"/>
                    <a:gd name="T34" fmla="*/ 380 w 387"/>
                    <a:gd name="T35" fmla="*/ 21 h 262"/>
                    <a:gd name="T36" fmla="*/ 387 w 387"/>
                    <a:gd name="T37" fmla="*/ 0 h 262"/>
                    <a:gd name="T38" fmla="*/ 356 w 387"/>
                    <a:gd name="T39" fmla="*/ 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7" h="262">
                      <a:moveTo>
                        <a:pt x="356" y="5"/>
                      </a:moveTo>
                      <a:lnTo>
                        <a:pt x="335" y="10"/>
                      </a:lnTo>
                      <a:lnTo>
                        <a:pt x="285" y="21"/>
                      </a:lnTo>
                      <a:lnTo>
                        <a:pt x="309" y="50"/>
                      </a:lnTo>
                      <a:lnTo>
                        <a:pt x="226" y="125"/>
                      </a:lnTo>
                      <a:lnTo>
                        <a:pt x="196" y="92"/>
                      </a:lnTo>
                      <a:lnTo>
                        <a:pt x="177" y="73"/>
                      </a:lnTo>
                      <a:lnTo>
                        <a:pt x="156" y="92"/>
                      </a:lnTo>
                      <a:lnTo>
                        <a:pt x="0" y="224"/>
                      </a:lnTo>
                      <a:lnTo>
                        <a:pt x="0" y="262"/>
                      </a:lnTo>
                      <a:lnTo>
                        <a:pt x="175" y="111"/>
                      </a:lnTo>
                      <a:lnTo>
                        <a:pt x="208" y="144"/>
                      </a:lnTo>
                      <a:lnTo>
                        <a:pt x="226" y="163"/>
                      </a:lnTo>
                      <a:lnTo>
                        <a:pt x="245" y="144"/>
                      </a:lnTo>
                      <a:lnTo>
                        <a:pt x="328" y="69"/>
                      </a:lnTo>
                      <a:lnTo>
                        <a:pt x="356" y="97"/>
                      </a:lnTo>
                      <a:lnTo>
                        <a:pt x="370" y="47"/>
                      </a:lnTo>
                      <a:lnTo>
                        <a:pt x="380" y="21"/>
                      </a:lnTo>
                      <a:lnTo>
                        <a:pt x="387" y="0"/>
                      </a:lnTo>
                      <a:lnTo>
                        <a:pt x="356" y="5"/>
                      </a:lnTo>
                      <a:close/>
                    </a:path>
                  </a:pathLst>
                </a:custGeom>
                <a:grpFill/>
                <a:ln w="14288" cap="flat">
                  <a:noFill/>
                  <a:prstDash val="solid"/>
                  <a:miter lim="800000"/>
                  <a:headEnd/>
                  <a:tailEnd/>
                </a:ln>
                <a:extLst/>
              </p:spPr>
              <p:txBody>
                <a:bodyPr/>
                <a:lstStyle/>
                <a:p>
                  <a:pPr>
                    <a:defRPr/>
                  </a:pPr>
                  <a:endParaRPr lang="en-US" dirty="0">
                    <a:ea typeface="MS PGothic" charset="0"/>
                    <a:cs typeface="MS PGothic" charset="0"/>
                  </a:endParaRPr>
                </a:p>
              </p:txBody>
            </p:sp>
          </p:grpSp>
          <p:sp>
            <p:nvSpPr>
              <p:cNvPr id="35929" name="Freeform 825" descr="© INSCALE GmbH, 21.06.2010"/>
              <p:cNvSpPr>
                <a:spLocks noChangeAspect="1" noEditPoints="1"/>
              </p:cNvSpPr>
              <p:nvPr/>
            </p:nvSpPr>
            <p:spPr bwMode="auto">
              <a:xfrm>
                <a:off x="4690711" y="498475"/>
                <a:ext cx="431800" cy="539750"/>
              </a:xfrm>
              <a:custGeom>
                <a:avLst/>
                <a:gdLst>
                  <a:gd name="T0" fmla="*/ 2147483647 w 88"/>
                  <a:gd name="T1" fmla="*/ 2147483647 h 124"/>
                  <a:gd name="T2" fmla="*/ 2147483647 w 88"/>
                  <a:gd name="T3" fmla="*/ 2147483647 h 124"/>
                  <a:gd name="T4" fmla="*/ 2147483647 w 88"/>
                  <a:gd name="T5" fmla="*/ 2147483647 h 124"/>
                  <a:gd name="T6" fmla="*/ 2147483647 w 88"/>
                  <a:gd name="T7" fmla="*/ 2147483647 h 124"/>
                  <a:gd name="T8" fmla="*/ 2147483647 w 88"/>
                  <a:gd name="T9" fmla="*/ 0 h 124"/>
                  <a:gd name="T10" fmla="*/ 2147483647 w 88"/>
                  <a:gd name="T11" fmla="*/ 2147483647 h 124"/>
                  <a:gd name="T12" fmla="*/ 2147483647 w 88"/>
                  <a:gd name="T13" fmla="*/ 2147483647 h 124"/>
                  <a:gd name="T14" fmla="*/ 2147483647 w 88"/>
                  <a:gd name="T15" fmla="*/ 2147483647 h 124"/>
                  <a:gd name="T16" fmla="*/ 2147483647 w 88"/>
                  <a:gd name="T17" fmla="*/ 2147483647 h 124"/>
                  <a:gd name="T18" fmla="*/ 2147483647 w 88"/>
                  <a:gd name="T19" fmla="*/ 2147483647 h 124"/>
                  <a:gd name="T20" fmla="*/ 2147483647 w 88"/>
                  <a:gd name="T21" fmla="*/ 2147483647 h 124"/>
                  <a:gd name="T22" fmla="*/ 2147483647 w 88"/>
                  <a:gd name="T23" fmla="*/ 2147483647 h 124"/>
                  <a:gd name="T24" fmla="*/ 2147483647 w 88"/>
                  <a:gd name="T25" fmla="*/ 2147483647 h 124"/>
                  <a:gd name="T26" fmla="*/ 2147483647 w 88"/>
                  <a:gd name="T27" fmla="*/ 2147483647 h 124"/>
                  <a:gd name="T28" fmla="*/ 2147483647 w 88"/>
                  <a:gd name="T29" fmla="*/ 2147483647 h 124"/>
                  <a:gd name="T30" fmla="*/ 2147483647 w 88"/>
                  <a:gd name="T31" fmla="*/ 2147483647 h 124"/>
                  <a:gd name="T32" fmla="*/ 2147483647 w 88"/>
                  <a:gd name="T33" fmla="*/ 2147483647 h 124"/>
                  <a:gd name="T34" fmla="*/ 2147483647 w 88"/>
                  <a:gd name="T35" fmla="*/ 2147483647 h 124"/>
                  <a:gd name="T36" fmla="*/ 2147483647 w 88"/>
                  <a:gd name="T37" fmla="*/ 2147483647 h 124"/>
                  <a:gd name="T38" fmla="*/ 2147483647 w 88"/>
                  <a:gd name="T39" fmla="*/ 2147483647 h 124"/>
                  <a:gd name="T40" fmla="*/ 2147483647 w 88"/>
                  <a:gd name="T41" fmla="*/ 2147483647 h 124"/>
                  <a:gd name="T42" fmla="*/ 2147483647 w 88"/>
                  <a:gd name="T43" fmla="*/ 2147483647 h 124"/>
                  <a:gd name="T44" fmla="*/ 2147483647 w 88"/>
                  <a:gd name="T45" fmla="*/ 2147483647 h 124"/>
                  <a:gd name="T46" fmla="*/ 2147483647 w 88"/>
                  <a:gd name="T47" fmla="*/ 2147483647 h 124"/>
                  <a:gd name="T48" fmla="*/ 2147483647 w 88"/>
                  <a:gd name="T49" fmla="*/ 2147483647 h 124"/>
                  <a:gd name="T50" fmla="*/ 2147483647 w 88"/>
                  <a:gd name="T51" fmla="*/ 2147483647 h 124"/>
                  <a:gd name="T52" fmla="*/ 2147483647 w 88"/>
                  <a:gd name="T53" fmla="*/ 2147483647 h 124"/>
                  <a:gd name="T54" fmla="*/ 2147483647 w 88"/>
                  <a:gd name="T55" fmla="*/ 2147483647 h 124"/>
                  <a:gd name="T56" fmla="*/ 2147483647 w 88"/>
                  <a:gd name="T57" fmla="*/ 2147483647 h 124"/>
                  <a:gd name="T58" fmla="*/ 2147483647 w 88"/>
                  <a:gd name="T59" fmla="*/ 2147483647 h 124"/>
                  <a:gd name="T60" fmla="*/ 2147483647 w 88"/>
                  <a:gd name="T61" fmla="*/ 2147483647 h 124"/>
                  <a:gd name="T62" fmla="*/ 2147483647 w 88"/>
                  <a:gd name="T63" fmla="*/ 2147483647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 h="124">
                    <a:moveTo>
                      <a:pt x="88" y="20"/>
                    </a:moveTo>
                    <a:cubicBezTo>
                      <a:pt x="85" y="18"/>
                      <a:pt x="82" y="15"/>
                      <a:pt x="81" y="16"/>
                    </a:cubicBezTo>
                    <a:cubicBezTo>
                      <a:pt x="78" y="17"/>
                      <a:pt x="75" y="19"/>
                      <a:pt x="71" y="20"/>
                    </a:cubicBezTo>
                    <a:cubicBezTo>
                      <a:pt x="71" y="16"/>
                      <a:pt x="72" y="13"/>
                      <a:pt x="71" y="13"/>
                    </a:cubicBezTo>
                    <a:cubicBezTo>
                      <a:pt x="69" y="11"/>
                      <a:pt x="63" y="10"/>
                      <a:pt x="57" y="9"/>
                    </a:cubicBezTo>
                    <a:cubicBezTo>
                      <a:pt x="57" y="7"/>
                      <a:pt x="54" y="5"/>
                      <a:pt x="51" y="4"/>
                    </a:cubicBezTo>
                    <a:cubicBezTo>
                      <a:pt x="51" y="4"/>
                      <a:pt x="51" y="4"/>
                      <a:pt x="51" y="4"/>
                    </a:cubicBezTo>
                    <a:cubicBezTo>
                      <a:pt x="51" y="4"/>
                      <a:pt x="50" y="3"/>
                      <a:pt x="48" y="3"/>
                    </a:cubicBezTo>
                    <a:cubicBezTo>
                      <a:pt x="48" y="3"/>
                      <a:pt x="48" y="3"/>
                      <a:pt x="48" y="3"/>
                    </a:cubicBezTo>
                    <a:cubicBezTo>
                      <a:pt x="48" y="1"/>
                      <a:pt x="45" y="0"/>
                      <a:pt x="45" y="0"/>
                    </a:cubicBezTo>
                    <a:cubicBezTo>
                      <a:pt x="44" y="0"/>
                      <a:pt x="44" y="0"/>
                      <a:pt x="44" y="0"/>
                    </a:cubicBezTo>
                    <a:cubicBezTo>
                      <a:pt x="44" y="0"/>
                      <a:pt x="41" y="1"/>
                      <a:pt x="41" y="2"/>
                    </a:cubicBezTo>
                    <a:cubicBezTo>
                      <a:pt x="41" y="2"/>
                      <a:pt x="41" y="2"/>
                      <a:pt x="41" y="2"/>
                    </a:cubicBezTo>
                    <a:cubicBezTo>
                      <a:pt x="41" y="2"/>
                      <a:pt x="41" y="2"/>
                      <a:pt x="41" y="2"/>
                    </a:cubicBezTo>
                    <a:cubicBezTo>
                      <a:pt x="41" y="2"/>
                      <a:pt x="41" y="2"/>
                      <a:pt x="41" y="3"/>
                    </a:cubicBezTo>
                    <a:cubicBezTo>
                      <a:pt x="41" y="3"/>
                      <a:pt x="41" y="3"/>
                      <a:pt x="41" y="3"/>
                    </a:cubicBezTo>
                    <a:cubicBezTo>
                      <a:pt x="39" y="3"/>
                      <a:pt x="38" y="4"/>
                      <a:pt x="38" y="4"/>
                    </a:cubicBezTo>
                    <a:cubicBezTo>
                      <a:pt x="38" y="4"/>
                      <a:pt x="38" y="4"/>
                      <a:pt x="38" y="4"/>
                    </a:cubicBezTo>
                    <a:cubicBezTo>
                      <a:pt x="34" y="5"/>
                      <a:pt x="32" y="7"/>
                      <a:pt x="31" y="9"/>
                    </a:cubicBezTo>
                    <a:cubicBezTo>
                      <a:pt x="25" y="10"/>
                      <a:pt x="19" y="11"/>
                      <a:pt x="17" y="13"/>
                    </a:cubicBezTo>
                    <a:cubicBezTo>
                      <a:pt x="17" y="13"/>
                      <a:pt x="17" y="16"/>
                      <a:pt x="18" y="20"/>
                    </a:cubicBezTo>
                    <a:cubicBezTo>
                      <a:pt x="14" y="19"/>
                      <a:pt x="11" y="17"/>
                      <a:pt x="8" y="16"/>
                    </a:cubicBezTo>
                    <a:cubicBezTo>
                      <a:pt x="7" y="15"/>
                      <a:pt x="4" y="18"/>
                      <a:pt x="0" y="20"/>
                    </a:cubicBezTo>
                    <a:cubicBezTo>
                      <a:pt x="0" y="20"/>
                      <a:pt x="0" y="36"/>
                      <a:pt x="5" y="45"/>
                    </a:cubicBezTo>
                    <a:cubicBezTo>
                      <a:pt x="13" y="57"/>
                      <a:pt x="32" y="71"/>
                      <a:pt x="28" y="73"/>
                    </a:cubicBezTo>
                    <a:cubicBezTo>
                      <a:pt x="27" y="74"/>
                      <a:pt x="24" y="73"/>
                      <a:pt x="24" y="73"/>
                    </a:cubicBezTo>
                    <a:cubicBezTo>
                      <a:pt x="24" y="73"/>
                      <a:pt x="23" y="76"/>
                      <a:pt x="25" y="77"/>
                    </a:cubicBezTo>
                    <a:cubicBezTo>
                      <a:pt x="27" y="77"/>
                      <a:pt x="30" y="77"/>
                      <a:pt x="31" y="76"/>
                    </a:cubicBezTo>
                    <a:cubicBezTo>
                      <a:pt x="32" y="75"/>
                      <a:pt x="32" y="74"/>
                      <a:pt x="32" y="74"/>
                    </a:cubicBezTo>
                    <a:cubicBezTo>
                      <a:pt x="34" y="77"/>
                      <a:pt x="36" y="80"/>
                      <a:pt x="39" y="83"/>
                    </a:cubicBezTo>
                    <a:cubicBezTo>
                      <a:pt x="39" y="83"/>
                      <a:pt x="39" y="84"/>
                      <a:pt x="40" y="84"/>
                    </a:cubicBezTo>
                    <a:cubicBezTo>
                      <a:pt x="39" y="84"/>
                      <a:pt x="38" y="85"/>
                      <a:pt x="38" y="86"/>
                    </a:cubicBezTo>
                    <a:cubicBezTo>
                      <a:pt x="38" y="86"/>
                      <a:pt x="39" y="86"/>
                      <a:pt x="39" y="87"/>
                    </a:cubicBezTo>
                    <a:cubicBezTo>
                      <a:pt x="37" y="87"/>
                      <a:pt x="36" y="88"/>
                      <a:pt x="36" y="89"/>
                    </a:cubicBezTo>
                    <a:cubicBezTo>
                      <a:pt x="36" y="91"/>
                      <a:pt x="38" y="92"/>
                      <a:pt x="40" y="93"/>
                    </a:cubicBezTo>
                    <a:cubicBezTo>
                      <a:pt x="35" y="108"/>
                      <a:pt x="21" y="104"/>
                      <a:pt x="21" y="113"/>
                    </a:cubicBezTo>
                    <a:cubicBezTo>
                      <a:pt x="21" y="113"/>
                      <a:pt x="21" y="120"/>
                      <a:pt x="21" y="120"/>
                    </a:cubicBezTo>
                    <a:cubicBezTo>
                      <a:pt x="28" y="124"/>
                      <a:pt x="28" y="124"/>
                      <a:pt x="28" y="124"/>
                    </a:cubicBezTo>
                    <a:cubicBezTo>
                      <a:pt x="61" y="124"/>
                      <a:pt x="61" y="124"/>
                      <a:pt x="61" y="124"/>
                    </a:cubicBezTo>
                    <a:cubicBezTo>
                      <a:pt x="68" y="120"/>
                      <a:pt x="68" y="120"/>
                      <a:pt x="68" y="120"/>
                    </a:cubicBezTo>
                    <a:cubicBezTo>
                      <a:pt x="68" y="120"/>
                      <a:pt x="68" y="113"/>
                      <a:pt x="68" y="113"/>
                    </a:cubicBezTo>
                    <a:cubicBezTo>
                      <a:pt x="68" y="104"/>
                      <a:pt x="54" y="108"/>
                      <a:pt x="49" y="93"/>
                    </a:cubicBezTo>
                    <a:cubicBezTo>
                      <a:pt x="51" y="92"/>
                      <a:pt x="53" y="91"/>
                      <a:pt x="53" y="89"/>
                    </a:cubicBezTo>
                    <a:cubicBezTo>
                      <a:pt x="53" y="88"/>
                      <a:pt x="51" y="87"/>
                      <a:pt x="50" y="87"/>
                    </a:cubicBezTo>
                    <a:cubicBezTo>
                      <a:pt x="50" y="86"/>
                      <a:pt x="50" y="86"/>
                      <a:pt x="50" y="86"/>
                    </a:cubicBezTo>
                    <a:cubicBezTo>
                      <a:pt x="50" y="85"/>
                      <a:pt x="50" y="84"/>
                      <a:pt x="49" y="84"/>
                    </a:cubicBezTo>
                    <a:cubicBezTo>
                      <a:pt x="49" y="84"/>
                      <a:pt x="50" y="83"/>
                      <a:pt x="50" y="83"/>
                    </a:cubicBezTo>
                    <a:cubicBezTo>
                      <a:pt x="52" y="80"/>
                      <a:pt x="54" y="77"/>
                      <a:pt x="56" y="74"/>
                    </a:cubicBezTo>
                    <a:cubicBezTo>
                      <a:pt x="57" y="74"/>
                      <a:pt x="57" y="75"/>
                      <a:pt x="57" y="76"/>
                    </a:cubicBezTo>
                    <a:cubicBezTo>
                      <a:pt x="58" y="77"/>
                      <a:pt x="62" y="77"/>
                      <a:pt x="64" y="77"/>
                    </a:cubicBezTo>
                    <a:cubicBezTo>
                      <a:pt x="66" y="76"/>
                      <a:pt x="65" y="73"/>
                      <a:pt x="65" y="73"/>
                    </a:cubicBezTo>
                    <a:cubicBezTo>
                      <a:pt x="65" y="73"/>
                      <a:pt x="62" y="74"/>
                      <a:pt x="60" y="73"/>
                    </a:cubicBezTo>
                    <a:cubicBezTo>
                      <a:pt x="56" y="71"/>
                      <a:pt x="76" y="57"/>
                      <a:pt x="83" y="45"/>
                    </a:cubicBezTo>
                    <a:cubicBezTo>
                      <a:pt x="88" y="36"/>
                      <a:pt x="88" y="20"/>
                      <a:pt x="88" y="20"/>
                    </a:cubicBezTo>
                    <a:close/>
                    <a:moveTo>
                      <a:pt x="4" y="23"/>
                    </a:moveTo>
                    <a:cubicBezTo>
                      <a:pt x="4" y="23"/>
                      <a:pt x="7" y="19"/>
                      <a:pt x="9" y="19"/>
                    </a:cubicBezTo>
                    <a:cubicBezTo>
                      <a:pt x="11" y="20"/>
                      <a:pt x="15" y="22"/>
                      <a:pt x="18" y="23"/>
                    </a:cubicBezTo>
                    <a:cubicBezTo>
                      <a:pt x="19" y="34"/>
                      <a:pt x="22" y="51"/>
                      <a:pt x="28" y="65"/>
                    </a:cubicBezTo>
                    <a:cubicBezTo>
                      <a:pt x="21" y="60"/>
                      <a:pt x="4" y="45"/>
                      <a:pt x="4" y="23"/>
                    </a:cubicBezTo>
                    <a:close/>
                    <a:moveTo>
                      <a:pt x="60" y="65"/>
                    </a:moveTo>
                    <a:cubicBezTo>
                      <a:pt x="66" y="51"/>
                      <a:pt x="69" y="34"/>
                      <a:pt x="71" y="23"/>
                    </a:cubicBezTo>
                    <a:cubicBezTo>
                      <a:pt x="74" y="22"/>
                      <a:pt x="77" y="20"/>
                      <a:pt x="80" y="19"/>
                    </a:cubicBezTo>
                    <a:cubicBezTo>
                      <a:pt x="82" y="19"/>
                      <a:pt x="85" y="23"/>
                      <a:pt x="85" y="23"/>
                    </a:cubicBezTo>
                    <a:cubicBezTo>
                      <a:pt x="85" y="45"/>
                      <a:pt x="68" y="60"/>
                      <a:pt x="60" y="65"/>
                    </a:cubicBezTo>
                    <a:close/>
                  </a:path>
                </a:pathLst>
              </a:custGeom>
              <a:solidFill>
                <a:schemeClr val="bg1"/>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p>
            </p:txBody>
          </p:sp>
          <p:sp>
            <p:nvSpPr>
              <p:cNvPr id="297" name="Rectangle 296"/>
              <p:cNvSpPr/>
              <p:nvPr/>
            </p:nvSpPr>
            <p:spPr bwMode="auto">
              <a:xfrm>
                <a:off x="676052" y="425450"/>
                <a:ext cx="8396511" cy="1518490"/>
              </a:xfrm>
              <a:prstGeom prst="rect">
                <a:avLst/>
              </a:prstGeom>
              <a:noFill/>
              <a:ln w="19050" cmpd="sng">
                <a:solidFill>
                  <a:schemeClr val="accent6">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lIns="91418" tIns="45709" rIns="91418" bIns="45709" anchor="ctr"/>
              <a:lstStyle/>
              <a:p>
                <a:pPr algn="ctr">
                  <a:defRPr/>
                </a:pPr>
                <a:endParaRPr lang="en-US">
                  <a:latin typeface="Avenir Book"/>
                  <a:cs typeface="Avenir Book"/>
                </a:endParaRPr>
              </a:p>
            </p:txBody>
          </p:sp>
        </p:grpSp>
        <p:grpSp>
          <p:nvGrpSpPr>
            <p:cNvPr id="281" name="Gruppieren 21"/>
            <p:cNvGrpSpPr/>
            <p:nvPr/>
          </p:nvGrpSpPr>
          <p:grpSpPr bwMode="auto">
            <a:xfrm>
              <a:off x="3236412" y="1418670"/>
              <a:ext cx="643869" cy="605517"/>
              <a:chOff x="835774" y="2473236"/>
              <a:chExt cx="1520421" cy="1429856"/>
            </a:xfrm>
            <a:solidFill>
              <a:schemeClr val="bg1"/>
            </a:solidFill>
          </p:grpSpPr>
          <p:sp>
            <p:nvSpPr>
              <p:cNvPr id="282" name="Freeform 1253"/>
              <p:cNvSpPr>
                <a:spLocks/>
              </p:cNvSpPr>
              <p:nvPr/>
            </p:nvSpPr>
            <p:spPr bwMode="auto">
              <a:xfrm>
                <a:off x="1712423" y="2848245"/>
                <a:ext cx="643772" cy="1054847"/>
              </a:xfrm>
              <a:custGeom>
                <a:avLst/>
                <a:gdLst>
                  <a:gd name="T0" fmla="*/ 79 w 117"/>
                  <a:gd name="T1" fmla="*/ 190 h 190"/>
                  <a:gd name="T2" fmla="*/ 76 w 117"/>
                  <a:gd name="T3" fmla="*/ 190 h 190"/>
                  <a:gd name="T4" fmla="*/ 16 w 117"/>
                  <a:gd name="T5" fmla="*/ 190 h 190"/>
                  <a:gd name="T6" fmla="*/ 12 w 117"/>
                  <a:gd name="T7" fmla="*/ 187 h 190"/>
                  <a:gd name="T8" fmla="*/ 1 w 117"/>
                  <a:gd name="T9" fmla="*/ 137 h 190"/>
                  <a:gd name="T10" fmla="*/ 18 w 117"/>
                  <a:gd name="T11" fmla="*/ 91 h 190"/>
                  <a:gd name="T12" fmla="*/ 43 w 117"/>
                  <a:gd name="T13" fmla="*/ 65 h 190"/>
                  <a:gd name="T14" fmla="*/ 59 w 117"/>
                  <a:gd name="T15" fmla="*/ 59 h 190"/>
                  <a:gd name="T16" fmla="*/ 67 w 117"/>
                  <a:gd name="T17" fmla="*/ 80 h 190"/>
                  <a:gd name="T18" fmla="*/ 44 w 117"/>
                  <a:gd name="T19" fmla="*/ 106 h 190"/>
                  <a:gd name="T20" fmla="*/ 41 w 117"/>
                  <a:gd name="T21" fmla="*/ 110 h 190"/>
                  <a:gd name="T22" fmla="*/ 42 w 117"/>
                  <a:gd name="T23" fmla="*/ 116 h 190"/>
                  <a:gd name="T24" fmla="*/ 48 w 117"/>
                  <a:gd name="T25" fmla="*/ 116 h 190"/>
                  <a:gd name="T26" fmla="*/ 51 w 117"/>
                  <a:gd name="T27" fmla="*/ 114 h 190"/>
                  <a:gd name="T28" fmla="*/ 84 w 117"/>
                  <a:gd name="T29" fmla="*/ 77 h 190"/>
                  <a:gd name="T30" fmla="*/ 90 w 117"/>
                  <a:gd name="T31" fmla="*/ 60 h 190"/>
                  <a:gd name="T32" fmla="*/ 90 w 117"/>
                  <a:gd name="T33" fmla="*/ 19 h 190"/>
                  <a:gd name="T34" fmla="*/ 90 w 117"/>
                  <a:gd name="T35" fmla="*/ 13 h 190"/>
                  <a:gd name="T36" fmla="*/ 105 w 117"/>
                  <a:gd name="T37" fmla="*/ 1 h 190"/>
                  <a:gd name="T38" fmla="*/ 117 w 117"/>
                  <a:gd name="T39" fmla="*/ 15 h 190"/>
                  <a:gd name="T40" fmla="*/ 117 w 117"/>
                  <a:gd name="T41" fmla="*/ 56 h 190"/>
                  <a:gd name="T42" fmla="*/ 117 w 117"/>
                  <a:gd name="T43" fmla="*/ 79 h 190"/>
                  <a:gd name="T44" fmla="*/ 108 w 117"/>
                  <a:gd name="T45" fmla="*/ 105 h 190"/>
                  <a:gd name="T46" fmla="*/ 88 w 117"/>
                  <a:gd name="T47" fmla="*/ 146 h 190"/>
                  <a:gd name="T48" fmla="*/ 80 w 117"/>
                  <a:gd name="T49" fmla="*/ 187 h 190"/>
                  <a:gd name="T50" fmla="*/ 79 w 117"/>
                  <a:gd name="T5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190">
                    <a:moveTo>
                      <a:pt x="79" y="190"/>
                    </a:moveTo>
                    <a:cubicBezTo>
                      <a:pt x="78" y="190"/>
                      <a:pt x="77" y="190"/>
                      <a:pt x="76" y="190"/>
                    </a:cubicBezTo>
                    <a:cubicBezTo>
                      <a:pt x="56" y="190"/>
                      <a:pt x="36" y="190"/>
                      <a:pt x="16" y="190"/>
                    </a:cubicBezTo>
                    <a:cubicBezTo>
                      <a:pt x="14" y="190"/>
                      <a:pt x="12" y="190"/>
                      <a:pt x="12" y="187"/>
                    </a:cubicBezTo>
                    <a:cubicBezTo>
                      <a:pt x="7" y="171"/>
                      <a:pt x="2" y="154"/>
                      <a:pt x="1" y="137"/>
                    </a:cubicBezTo>
                    <a:cubicBezTo>
                      <a:pt x="0" y="119"/>
                      <a:pt x="5" y="104"/>
                      <a:pt x="18" y="91"/>
                    </a:cubicBezTo>
                    <a:cubicBezTo>
                      <a:pt x="26" y="82"/>
                      <a:pt x="35" y="74"/>
                      <a:pt x="43" y="65"/>
                    </a:cubicBezTo>
                    <a:cubicBezTo>
                      <a:pt x="48" y="61"/>
                      <a:pt x="53" y="57"/>
                      <a:pt x="59" y="59"/>
                    </a:cubicBezTo>
                    <a:cubicBezTo>
                      <a:pt x="69" y="61"/>
                      <a:pt x="73" y="72"/>
                      <a:pt x="67" y="80"/>
                    </a:cubicBezTo>
                    <a:cubicBezTo>
                      <a:pt x="60" y="89"/>
                      <a:pt x="52" y="97"/>
                      <a:pt x="44" y="106"/>
                    </a:cubicBezTo>
                    <a:cubicBezTo>
                      <a:pt x="43" y="107"/>
                      <a:pt x="42" y="108"/>
                      <a:pt x="41" y="110"/>
                    </a:cubicBezTo>
                    <a:cubicBezTo>
                      <a:pt x="40" y="112"/>
                      <a:pt x="40" y="114"/>
                      <a:pt x="42" y="116"/>
                    </a:cubicBezTo>
                    <a:cubicBezTo>
                      <a:pt x="44" y="118"/>
                      <a:pt x="46" y="118"/>
                      <a:pt x="48" y="116"/>
                    </a:cubicBezTo>
                    <a:cubicBezTo>
                      <a:pt x="49" y="116"/>
                      <a:pt x="50" y="115"/>
                      <a:pt x="51" y="114"/>
                    </a:cubicBezTo>
                    <a:cubicBezTo>
                      <a:pt x="62" y="102"/>
                      <a:pt x="73" y="89"/>
                      <a:pt x="84" y="77"/>
                    </a:cubicBezTo>
                    <a:cubicBezTo>
                      <a:pt x="88" y="72"/>
                      <a:pt x="90" y="67"/>
                      <a:pt x="90" y="60"/>
                    </a:cubicBezTo>
                    <a:cubicBezTo>
                      <a:pt x="90" y="47"/>
                      <a:pt x="90" y="33"/>
                      <a:pt x="90" y="19"/>
                    </a:cubicBezTo>
                    <a:cubicBezTo>
                      <a:pt x="90" y="17"/>
                      <a:pt x="90" y="15"/>
                      <a:pt x="90" y="13"/>
                    </a:cubicBezTo>
                    <a:cubicBezTo>
                      <a:pt x="92" y="5"/>
                      <a:pt x="97" y="0"/>
                      <a:pt x="105" y="1"/>
                    </a:cubicBezTo>
                    <a:cubicBezTo>
                      <a:pt x="111" y="1"/>
                      <a:pt x="117" y="7"/>
                      <a:pt x="117" y="15"/>
                    </a:cubicBezTo>
                    <a:cubicBezTo>
                      <a:pt x="117" y="28"/>
                      <a:pt x="117" y="42"/>
                      <a:pt x="117" y="56"/>
                    </a:cubicBezTo>
                    <a:cubicBezTo>
                      <a:pt x="117" y="63"/>
                      <a:pt x="117" y="71"/>
                      <a:pt x="117" y="79"/>
                    </a:cubicBezTo>
                    <a:cubicBezTo>
                      <a:pt x="117" y="89"/>
                      <a:pt x="112" y="97"/>
                      <a:pt x="108" y="105"/>
                    </a:cubicBezTo>
                    <a:cubicBezTo>
                      <a:pt x="101" y="119"/>
                      <a:pt x="94" y="132"/>
                      <a:pt x="88" y="146"/>
                    </a:cubicBezTo>
                    <a:cubicBezTo>
                      <a:pt x="83" y="159"/>
                      <a:pt x="80" y="173"/>
                      <a:pt x="80" y="187"/>
                    </a:cubicBezTo>
                    <a:cubicBezTo>
                      <a:pt x="80" y="188"/>
                      <a:pt x="80" y="189"/>
                      <a:pt x="79" y="190"/>
                    </a:cubicBezTo>
                    <a:close/>
                  </a:path>
                </a:pathLst>
              </a:custGeom>
              <a:grpFill/>
              <a:ln>
                <a:noFill/>
              </a:ln>
              <a:extLst/>
            </p:spPr>
            <p:txBody>
              <a:bodyPr/>
              <a:lstStyle/>
              <a:p>
                <a:pPr>
                  <a:defRPr/>
                </a:pPr>
                <a:endParaRPr lang="en-US" dirty="0">
                  <a:ea typeface="MS PGothic" charset="0"/>
                  <a:cs typeface="MS PGothic" charset="0"/>
                </a:endParaRPr>
              </a:p>
            </p:txBody>
          </p:sp>
          <p:sp>
            <p:nvSpPr>
              <p:cNvPr id="283" name="Freeform 1254"/>
              <p:cNvSpPr>
                <a:spLocks/>
              </p:cNvSpPr>
              <p:nvPr/>
            </p:nvSpPr>
            <p:spPr bwMode="auto">
              <a:xfrm>
                <a:off x="835774" y="2850571"/>
                <a:ext cx="643772" cy="1047093"/>
              </a:xfrm>
              <a:custGeom>
                <a:avLst/>
                <a:gdLst>
                  <a:gd name="T0" fmla="*/ 38 w 117"/>
                  <a:gd name="T1" fmla="*/ 189 h 189"/>
                  <a:gd name="T2" fmla="*/ 27 w 117"/>
                  <a:gd name="T3" fmla="*/ 137 h 189"/>
                  <a:gd name="T4" fmla="*/ 8 w 117"/>
                  <a:gd name="T5" fmla="*/ 101 h 189"/>
                  <a:gd name="T6" fmla="*/ 0 w 117"/>
                  <a:gd name="T7" fmla="*/ 74 h 189"/>
                  <a:gd name="T8" fmla="*/ 0 w 117"/>
                  <a:gd name="T9" fmla="*/ 59 h 189"/>
                  <a:gd name="T10" fmla="*/ 0 w 117"/>
                  <a:gd name="T11" fmla="*/ 14 h 189"/>
                  <a:gd name="T12" fmla="*/ 14 w 117"/>
                  <a:gd name="T13" fmla="*/ 0 h 189"/>
                  <a:gd name="T14" fmla="*/ 27 w 117"/>
                  <a:gd name="T15" fmla="*/ 14 h 189"/>
                  <a:gd name="T16" fmla="*/ 27 w 117"/>
                  <a:gd name="T17" fmla="*/ 57 h 189"/>
                  <a:gd name="T18" fmla="*/ 34 w 117"/>
                  <a:gd name="T19" fmla="*/ 78 h 189"/>
                  <a:gd name="T20" fmla="*/ 66 w 117"/>
                  <a:gd name="T21" fmla="*/ 113 h 189"/>
                  <a:gd name="T22" fmla="*/ 68 w 117"/>
                  <a:gd name="T23" fmla="*/ 115 h 189"/>
                  <a:gd name="T24" fmla="*/ 75 w 117"/>
                  <a:gd name="T25" fmla="*/ 115 h 189"/>
                  <a:gd name="T26" fmla="*/ 75 w 117"/>
                  <a:gd name="T27" fmla="*/ 108 h 189"/>
                  <a:gd name="T28" fmla="*/ 67 w 117"/>
                  <a:gd name="T29" fmla="*/ 98 h 189"/>
                  <a:gd name="T30" fmla="*/ 50 w 117"/>
                  <a:gd name="T31" fmla="*/ 79 h 189"/>
                  <a:gd name="T32" fmla="*/ 58 w 117"/>
                  <a:gd name="T33" fmla="*/ 58 h 189"/>
                  <a:gd name="T34" fmla="*/ 70 w 117"/>
                  <a:gd name="T35" fmla="*/ 61 h 189"/>
                  <a:gd name="T36" fmla="*/ 105 w 117"/>
                  <a:gd name="T37" fmla="*/ 97 h 189"/>
                  <a:gd name="T38" fmla="*/ 116 w 117"/>
                  <a:gd name="T39" fmla="*/ 129 h 189"/>
                  <a:gd name="T40" fmla="*/ 104 w 117"/>
                  <a:gd name="T41" fmla="*/ 189 h 189"/>
                  <a:gd name="T42" fmla="*/ 38 w 117"/>
                  <a:gd name="T43"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189">
                    <a:moveTo>
                      <a:pt x="38" y="189"/>
                    </a:moveTo>
                    <a:cubicBezTo>
                      <a:pt x="37" y="171"/>
                      <a:pt x="34" y="153"/>
                      <a:pt x="27" y="137"/>
                    </a:cubicBezTo>
                    <a:cubicBezTo>
                      <a:pt x="21" y="125"/>
                      <a:pt x="14" y="113"/>
                      <a:pt x="8" y="101"/>
                    </a:cubicBezTo>
                    <a:cubicBezTo>
                      <a:pt x="3" y="92"/>
                      <a:pt x="0" y="84"/>
                      <a:pt x="0" y="74"/>
                    </a:cubicBezTo>
                    <a:cubicBezTo>
                      <a:pt x="0" y="69"/>
                      <a:pt x="0" y="64"/>
                      <a:pt x="0" y="59"/>
                    </a:cubicBezTo>
                    <a:cubicBezTo>
                      <a:pt x="0" y="44"/>
                      <a:pt x="0" y="29"/>
                      <a:pt x="0" y="14"/>
                    </a:cubicBezTo>
                    <a:cubicBezTo>
                      <a:pt x="0" y="5"/>
                      <a:pt x="6" y="0"/>
                      <a:pt x="14" y="0"/>
                    </a:cubicBezTo>
                    <a:cubicBezTo>
                      <a:pt x="21" y="0"/>
                      <a:pt x="27" y="6"/>
                      <a:pt x="27" y="14"/>
                    </a:cubicBezTo>
                    <a:cubicBezTo>
                      <a:pt x="27" y="28"/>
                      <a:pt x="27" y="43"/>
                      <a:pt x="27" y="57"/>
                    </a:cubicBezTo>
                    <a:cubicBezTo>
                      <a:pt x="27" y="65"/>
                      <a:pt x="29" y="72"/>
                      <a:pt x="34" y="78"/>
                    </a:cubicBezTo>
                    <a:cubicBezTo>
                      <a:pt x="45" y="89"/>
                      <a:pt x="55" y="101"/>
                      <a:pt x="66" y="113"/>
                    </a:cubicBezTo>
                    <a:cubicBezTo>
                      <a:pt x="67" y="113"/>
                      <a:pt x="67" y="114"/>
                      <a:pt x="68" y="115"/>
                    </a:cubicBezTo>
                    <a:cubicBezTo>
                      <a:pt x="70" y="117"/>
                      <a:pt x="73" y="117"/>
                      <a:pt x="75" y="115"/>
                    </a:cubicBezTo>
                    <a:cubicBezTo>
                      <a:pt x="78" y="113"/>
                      <a:pt x="77" y="110"/>
                      <a:pt x="75" y="108"/>
                    </a:cubicBezTo>
                    <a:cubicBezTo>
                      <a:pt x="72" y="104"/>
                      <a:pt x="70" y="101"/>
                      <a:pt x="67" y="98"/>
                    </a:cubicBezTo>
                    <a:cubicBezTo>
                      <a:pt x="61" y="92"/>
                      <a:pt x="55" y="85"/>
                      <a:pt x="50" y="79"/>
                    </a:cubicBezTo>
                    <a:cubicBezTo>
                      <a:pt x="44" y="71"/>
                      <a:pt x="48" y="60"/>
                      <a:pt x="58" y="58"/>
                    </a:cubicBezTo>
                    <a:cubicBezTo>
                      <a:pt x="63" y="57"/>
                      <a:pt x="67" y="58"/>
                      <a:pt x="70" y="61"/>
                    </a:cubicBezTo>
                    <a:cubicBezTo>
                      <a:pt x="82" y="73"/>
                      <a:pt x="94" y="85"/>
                      <a:pt x="105" y="97"/>
                    </a:cubicBezTo>
                    <a:cubicBezTo>
                      <a:pt x="113" y="106"/>
                      <a:pt x="116" y="117"/>
                      <a:pt x="116" y="129"/>
                    </a:cubicBezTo>
                    <a:cubicBezTo>
                      <a:pt x="117" y="150"/>
                      <a:pt x="110" y="169"/>
                      <a:pt x="104" y="189"/>
                    </a:cubicBezTo>
                    <a:cubicBezTo>
                      <a:pt x="82" y="189"/>
                      <a:pt x="60" y="189"/>
                      <a:pt x="38" y="189"/>
                    </a:cubicBezTo>
                    <a:close/>
                  </a:path>
                </a:pathLst>
              </a:custGeom>
              <a:grpFill/>
              <a:ln>
                <a:noFill/>
              </a:ln>
              <a:extLst/>
            </p:spPr>
            <p:txBody>
              <a:bodyPr/>
              <a:lstStyle/>
              <a:p>
                <a:pPr>
                  <a:defRPr/>
                </a:pPr>
                <a:endParaRPr lang="en-US" dirty="0">
                  <a:ea typeface="MS PGothic" charset="0"/>
                  <a:cs typeface="MS PGothic" charset="0"/>
                </a:endParaRPr>
              </a:p>
            </p:txBody>
          </p:sp>
          <p:grpSp>
            <p:nvGrpSpPr>
              <p:cNvPr id="284" name="Gruppieren 24"/>
              <p:cNvGrpSpPr/>
              <p:nvPr/>
            </p:nvGrpSpPr>
            <p:grpSpPr>
              <a:xfrm>
                <a:off x="1042003" y="2473236"/>
                <a:ext cx="1121004" cy="623630"/>
                <a:chOff x="352425" y="3500438"/>
                <a:chExt cx="930275" cy="517525"/>
              </a:xfrm>
              <a:grpFill/>
            </p:grpSpPr>
            <p:sp>
              <p:nvSpPr>
                <p:cNvPr id="285" name="Freeform 38"/>
                <p:cNvSpPr>
                  <a:spLocks/>
                </p:cNvSpPr>
                <p:nvPr/>
              </p:nvSpPr>
              <p:spPr bwMode="auto">
                <a:xfrm>
                  <a:off x="936625" y="3544888"/>
                  <a:ext cx="346075" cy="473075"/>
                </a:xfrm>
                <a:custGeom>
                  <a:avLst/>
                  <a:gdLst>
                    <a:gd name="T0" fmla="*/ 92 w 92"/>
                    <a:gd name="T1" fmla="*/ 120 h 126"/>
                    <a:gd name="T2" fmla="*/ 92 w 92"/>
                    <a:gd name="T3" fmla="*/ 120 h 126"/>
                    <a:gd name="T4" fmla="*/ 86 w 92"/>
                    <a:gd name="T5" fmla="*/ 126 h 126"/>
                    <a:gd name="T6" fmla="*/ 40 w 92"/>
                    <a:gd name="T7" fmla="*/ 126 h 126"/>
                    <a:gd name="T8" fmla="*/ 46 w 92"/>
                    <a:gd name="T9" fmla="*/ 119 h 126"/>
                    <a:gd name="T10" fmla="*/ 46 w 92"/>
                    <a:gd name="T11" fmla="*/ 119 h 126"/>
                    <a:gd name="T12" fmla="*/ 46 w 92"/>
                    <a:gd name="T13" fmla="*/ 119 h 126"/>
                    <a:gd name="T14" fmla="*/ 26 w 92"/>
                    <a:gd name="T15" fmla="*/ 81 h 126"/>
                    <a:gd name="T16" fmla="*/ 12 w 92"/>
                    <a:gd name="T17" fmla="*/ 77 h 126"/>
                    <a:gd name="T18" fmla="*/ 12 w 92"/>
                    <a:gd name="T19" fmla="*/ 65 h 126"/>
                    <a:gd name="T20" fmla="*/ 6 w 92"/>
                    <a:gd name="T21" fmla="*/ 50 h 126"/>
                    <a:gd name="T22" fmla="*/ 2 w 92"/>
                    <a:gd name="T23" fmla="*/ 43 h 126"/>
                    <a:gd name="T24" fmla="*/ 4 w 92"/>
                    <a:gd name="T25" fmla="*/ 33 h 126"/>
                    <a:gd name="T26" fmla="*/ 3 w 92"/>
                    <a:gd name="T27" fmla="*/ 20 h 126"/>
                    <a:gd name="T28" fmla="*/ 27 w 92"/>
                    <a:gd name="T29" fmla="*/ 0 h 126"/>
                    <a:gd name="T30" fmla="*/ 50 w 92"/>
                    <a:gd name="T31" fmla="*/ 20 h 126"/>
                    <a:gd name="T32" fmla="*/ 49 w 92"/>
                    <a:gd name="T33" fmla="*/ 33 h 126"/>
                    <a:gd name="T34" fmla="*/ 51 w 92"/>
                    <a:gd name="T35" fmla="*/ 43 h 126"/>
                    <a:gd name="T36" fmla="*/ 47 w 92"/>
                    <a:gd name="T37" fmla="*/ 50 h 126"/>
                    <a:gd name="T38" fmla="*/ 41 w 92"/>
                    <a:gd name="T39" fmla="*/ 65 h 126"/>
                    <a:gd name="T40" fmla="*/ 41 w 92"/>
                    <a:gd name="T41" fmla="*/ 77 h 126"/>
                    <a:gd name="T42" fmla="*/ 57 w 92"/>
                    <a:gd name="T43" fmla="*/ 83 h 126"/>
                    <a:gd name="T44" fmla="*/ 76 w 92"/>
                    <a:gd name="T45" fmla="*/ 90 h 126"/>
                    <a:gd name="T46" fmla="*/ 92 w 92"/>
                    <a:gd name="T47" fmla="*/ 1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26">
                      <a:moveTo>
                        <a:pt x="92" y="120"/>
                      </a:moveTo>
                      <a:cubicBezTo>
                        <a:pt x="92" y="120"/>
                        <a:pt x="92" y="120"/>
                        <a:pt x="92" y="120"/>
                      </a:cubicBezTo>
                      <a:cubicBezTo>
                        <a:pt x="92" y="124"/>
                        <a:pt x="89" y="126"/>
                        <a:pt x="86" y="126"/>
                      </a:cubicBezTo>
                      <a:cubicBezTo>
                        <a:pt x="40" y="126"/>
                        <a:pt x="40" y="126"/>
                        <a:pt x="40" y="126"/>
                      </a:cubicBezTo>
                      <a:cubicBezTo>
                        <a:pt x="44" y="126"/>
                        <a:pt x="46" y="123"/>
                        <a:pt x="46" y="119"/>
                      </a:cubicBezTo>
                      <a:cubicBezTo>
                        <a:pt x="46" y="119"/>
                        <a:pt x="46" y="119"/>
                        <a:pt x="46" y="119"/>
                      </a:cubicBezTo>
                      <a:cubicBezTo>
                        <a:pt x="46" y="119"/>
                        <a:pt x="46" y="119"/>
                        <a:pt x="46" y="119"/>
                      </a:cubicBezTo>
                      <a:cubicBezTo>
                        <a:pt x="46" y="119"/>
                        <a:pt x="46" y="91"/>
                        <a:pt x="26" y="81"/>
                      </a:cubicBezTo>
                      <a:cubicBezTo>
                        <a:pt x="17" y="77"/>
                        <a:pt x="17" y="78"/>
                        <a:pt x="12" y="77"/>
                      </a:cubicBezTo>
                      <a:cubicBezTo>
                        <a:pt x="12" y="65"/>
                        <a:pt x="12" y="65"/>
                        <a:pt x="12" y="65"/>
                      </a:cubicBezTo>
                      <a:cubicBezTo>
                        <a:pt x="12" y="65"/>
                        <a:pt x="8" y="61"/>
                        <a:pt x="6" y="50"/>
                      </a:cubicBezTo>
                      <a:cubicBezTo>
                        <a:pt x="3" y="51"/>
                        <a:pt x="2" y="46"/>
                        <a:pt x="2" y="43"/>
                      </a:cubicBezTo>
                      <a:cubicBezTo>
                        <a:pt x="2" y="41"/>
                        <a:pt x="0" y="32"/>
                        <a:pt x="4" y="33"/>
                      </a:cubicBezTo>
                      <a:cubicBezTo>
                        <a:pt x="3" y="28"/>
                        <a:pt x="3" y="23"/>
                        <a:pt x="3" y="20"/>
                      </a:cubicBezTo>
                      <a:cubicBezTo>
                        <a:pt x="4" y="11"/>
                        <a:pt x="13" y="1"/>
                        <a:pt x="27" y="0"/>
                      </a:cubicBezTo>
                      <a:cubicBezTo>
                        <a:pt x="43" y="1"/>
                        <a:pt x="49" y="11"/>
                        <a:pt x="50" y="20"/>
                      </a:cubicBezTo>
                      <a:cubicBezTo>
                        <a:pt x="51" y="23"/>
                        <a:pt x="50" y="28"/>
                        <a:pt x="49" y="33"/>
                      </a:cubicBezTo>
                      <a:cubicBezTo>
                        <a:pt x="53" y="32"/>
                        <a:pt x="51" y="41"/>
                        <a:pt x="51" y="43"/>
                      </a:cubicBezTo>
                      <a:cubicBezTo>
                        <a:pt x="51" y="46"/>
                        <a:pt x="50" y="50"/>
                        <a:pt x="47" y="50"/>
                      </a:cubicBezTo>
                      <a:cubicBezTo>
                        <a:pt x="46" y="61"/>
                        <a:pt x="41" y="65"/>
                        <a:pt x="41" y="65"/>
                      </a:cubicBezTo>
                      <a:cubicBezTo>
                        <a:pt x="41" y="77"/>
                        <a:pt x="41" y="77"/>
                        <a:pt x="41" y="77"/>
                      </a:cubicBezTo>
                      <a:cubicBezTo>
                        <a:pt x="41" y="77"/>
                        <a:pt x="44" y="78"/>
                        <a:pt x="57" y="83"/>
                      </a:cubicBezTo>
                      <a:cubicBezTo>
                        <a:pt x="69" y="89"/>
                        <a:pt x="65" y="85"/>
                        <a:pt x="76" y="90"/>
                      </a:cubicBezTo>
                      <a:cubicBezTo>
                        <a:pt x="92" y="98"/>
                        <a:pt x="92" y="120"/>
                        <a:pt x="92"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286" name="Freeform 39"/>
                <p:cNvSpPr>
                  <a:spLocks/>
                </p:cNvSpPr>
                <p:nvPr/>
              </p:nvSpPr>
              <p:spPr bwMode="auto">
                <a:xfrm>
                  <a:off x="352425" y="3544888"/>
                  <a:ext cx="341313" cy="473075"/>
                </a:xfrm>
                <a:custGeom>
                  <a:avLst/>
                  <a:gdLst>
                    <a:gd name="T0" fmla="*/ 0 w 91"/>
                    <a:gd name="T1" fmla="*/ 120 h 126"/>
                    <a:gd name="T2" fmla="*/ 0 w 91"/>
                    <a:gd name="T3" fmla="*/ 120 h 126"/>
                    <a:gd name="T4" fmla="*/ 6 w 91"/>
                    <a:gd name="T5" fmla="*/ 126 h 126"/>
                    <a:gd name="T6" fmla="*/ 51 w 91"/>
                    <a:gd name="T7" fmla="*/ 126 h 126"/>
                    <a:gd name="T8" fmla="*/ 45 w 91"/>
                    <a:gd name="T9" fmla="*/ 119 h 126"/>
                    <a:gd name="T10" fmla="*/ 45 w 91"/>
                    <a:gd name="T11" fmla="*/ 119 h 126"/>
                    <a:gd name="T12" fmla="*/ 45 w 91"/>
                    <a:gd name="T13" fmla="*/ 119 h 126"/>
                    <a:gd name="T14" fmla="*/ 66 w 91"/>
                    <a:gd name="T15" fmla="*/ 81 h 126"/>
                    <a:gd name="T16" fmla="*/ 79 w 91"/>
                    <a:gd name="T17" fmla="*/ 77 h 126"/>
                    <a:gd name="T18" fmla="*/ 79 w 91"/>
                    <a:gd name="T19" fmla="*/ 65 h 126"/>
                    <a:gd name="T20" fmla="*/ 85 w 91"/>
                    <a:gd name="T21" fmla="*/ 50 h 126"/>
                    <a:gd name="T22" fmla="*/ 89 w 91"/>
                    <a:gd name="T23" fmla="*/ 43 h 126"/>
                    <a:gd name="T24" fmla="*/ 87 w 91"/>
                    <a:gd name="T25" fmla="*/ 33 h 126"/>
                    <a:gd name="T26" fmla="*/ 88 w 91"/>
                    <a:gd name="T27" fmla="*/ 20 h 126"/>
                    <a:gd name="T28" fmla="*/ 65 w 91"/>
                    <a:gd name="T29" fmla="*/ 0 h 126"/>
                    <a:gd name="T30" fmla="*/ 41 w 91"/>
                    <a:gd name="T31" fmla="*/ 20 h 126"/>
                    <a:gd name="T32" fmla="*/ 42 w 91"/>
                    <a:gd name="T33" fmla="*/ 33 h 126"/>
                    <a:gd name="T34" fmla="*/ 40 w 91"/>
                    <a:gd name="T35" fmla="*/ 43 h 126"/>
                    <a:gd name="T36" fmla="*/ 44 w 91"/>
                    <a:gd name="T37" fmla="*/ 50 h 126"/>
                    <a:gd name="T38" fmla="*/ 51 w 91"/>
                    <a:gd name="T39" fmla="*/ 65 h 126"/>
                    <a:gd name="T40" fmla="*/ 50 w 91"/>
                    <a:gd name="T41" fmla="*/ 77 h 126"/>
                    <a:gd name="T42" fmla="*/ 35 w 91"/>
                    <a:gd name="T43" fmla="*/ 83 h 126"/>
                    <a:gd name="T44" fmla="*/ 16 w 91"/>
                    <a:gd name="T45" fmla="*/ 90 h 126"/>
                    <a:gd name="T46" fmla="*/ 0 w 91"/>
                    <a:gd name="T47" fmla="*/ 1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26">
                      <a:moveTo>
                        <a:pt x="0" y="120"/>
                      </a:moveTo>
                      <a:cubicBezTo>
                        <a:pt x="0" y="120"/>
                        <a:pt x="0" y="120"/>
                        <a:pt x="0" y="120"/>
                      </a:cubicBezTo>
                      <a:cubicBezTo>
                        <a:pt x="0" y="124"/>
                        <a:pt x="2" y="126"/>
                        <a:pt x="6" y="126"/>
                      </a:cubicBezTo>
                      <a:cubicBezTo>
                        <a:pt x="51" y="126"/>
                        <a:pt x="51" y="126"/>
                        <a:pt x="51" y="126"/>
                      </a:cubicBezTo>
                      <a:cubicBezTo>
                        <a:pt x="48" y="126"/>
                        <a:pt x="45" y="123"/>
                        <a:pt x="45" y="119"/>
                      </a:cubicBezTo>
                      <a:cubicBezTo>
                        <a:pt x="45" y="119"/>
                        <a:pt x="45" y="119"/>
                        <a:pt x="45" y="119"/>
                      </a:cubicBezTo>
                      <a:cubicBezTo>
                        <a:pt x="45" y="119"/>
                        <a:pt x="45" y="119"/>
                        <a:pt x="45" y="119"/>
                      </a:cubicBezTo>
                      <a:cubicBezTo>
                        <a:pt x="45" y="119"/>
                        <a:pt x="45" y="91"/>
                        <a:pt x="66" y="81"/>
                      </a:cubicBezTo>
                      <a:cubicBezTo>
                        <a:pt x="74" y="77"/>
                        <a:pt x="75" y="78"/>
                        <a:pt x="79" y="77"/>
                      </a:cubicBezTo>
                      <a:cubicBezTo>
                        <a:pt x="79" y="65"/>
                        <a:pt x="79" y="65"/>
                        <a:pt x="79" y="65"/>
                      </a:cubicBezTo>
                      <a:cubicBezTo>
                        <a:pt x="79" y="65"/>
                        <a:pt x="84" y="61"/>
                        <a:pt x="85" y="50"/>
                      </a:cubicBezTo>
                      <a:cubicBezTo>
                        <a:pt x="88" y="51"/>
                        <a:pt x="89" y="46"/>
                        <a:pt x="89" y="43"/>
                      </a:cubicBezTo>
                      <a:cubicBezTo>
                        <a:pt x="90" y="41"/>
                        <a:pt x="91" y="32"/>
                        <a:pt x="87" y="33"/>
                      </a:cubicBezTo>
                      <a:cubicBezTo>
                        <a:pt x="88" y="28"/>
                        <a:pt x="89" y="23"/>
                        <a:pt x="88" y="20"/>
                      </a:cubicBezTo>
                      <a:cubicBezTo>
                        <a:pt x="88" y="11"/>
                        <a:pt x="79" y="1"/>
                        <a:pt x="65" y="0"/>
                      </a:cubicBezTo>
                      <a:cubicBezTo>
                        <a:pt x="48" y="1"/>
                        <a:pt x="42" y="11"/>
                        <a:pt x="41" y="20"/>
                      </a:cubicBezTo>
                      <a:cubicBezTo>
                        <a:pt x="41" y="23"/>
                        <a:pt x="41" y="28"/>
                        <a:pt x="42" y="33"/>
                      </a:cubicBezTo>
                      <a:cubicBezTo>
                        <a:pt x="39" y="32"/>
                        <a:pt x="40" y="41"/>
                        <a:pt x="40" y="43"/>
                      </a:cubicBezTo>
                      <a:cubicBezTo>
                        <a:pt x="40" y="46"/>
                        <a:pt x="41" y="50"/>
                        <a:pt x="44" y="50"/>
                      </a:cubicBezTo>
                      <a:cubicBezTo>
                        <a:pt x="46" y="61"/>
                        <a:pt x="51" y="65"/>
                        <a:pt x="51" y="65"/>
                      </a:cubicBezTo>
                      <a:cubicBezTo>
                        <a:pt x="50" y="77"/>
                        <a:pt x="50" y="77"/>
                        <a:pt x="50" y="77"/>
                      </a:cubicBezTo>
                      <a:cubicBezTo>
                        <a:pt x="50" y="77"/>
                        <a:pt x="47" y="78"/>
                        <a:pt x="35" y="83"/>
                      </a:cubicBezTo>
                      <a:cubicBezTo>
                        <a:pt x="22" y="89"/>
                        <a:pt x="26" y="85"/>
                        <a:pt x="16" y="90"/>
                      </a:cubicBezTo>
                      <a:cubicBezTo>
                        <a:pt x="0" y="98"/>
                        <a:pt x="0" y="120"/>
                        <a:pt x="0"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287" name="Freeform 40"/>
                <p:cNvSpPr>
                  <a:spLocks/>
                </p:cNvSpPr>
                <p:nvPr/>
              </p:nvSpPr>
              <p:spPr bwMode="auto">
                <a:xfrm>
                  <a:off x="542925" y="3500438"/>
                  <a:ext cx="541338" cy="517525"/>
                </a:xfrm>
                <a:custGeom>
                  <a:avLst/>
                  <a:gdLst>
                    <a:gd name="T0" fmla="*/ 105 w 144"/>
                    <a:gd name="T1" fmla="*/ 91 h 138"/>
                    <a:gd name="T2" fmla="*/ 126 w 144"/>
                    <a:gd name="T3" fmla="*/ 98 h 138"/>
                    <a:gd name="T4" fmla="*/ 144 w 144"/>
                    <a:gd name="T5" fmla="*/ 132 h 138"/>
                    <a:gd name="T6" fmla="*/ 144 w 144"/>
                    <a:gd name="T7" fmla="*/ 132 h 138"/>
                    <a:gd name="T8" fmla="*/ 144 w 144"/>
                    <a:gd name="T9" fmla="*/ 132 h 138"/>
                    <a:gd name="T10" fmla="*/ 137 w 144"/>
                    <a:gd name="T11" fmla="*/ 138 h 138"/>
                    <a:gd name="T12" fmla="*/ 7 w 144"/>
                    <a:gd name="T13" fmla="*/ 138 h 138"/>
                    <a:gd name="T14" fmla="*/ 0 w 144"/>
                    <a:gd name="T15" fmla="*/ 132 h 138"/>
                    <a:gd name="T16" fmla="*/ 0 w 144"/>
                    <a:gd name="T17" fmla="*/ 132 h 138"/>
                    <a:gd name="T18" fmla="*/ 0 w 144"/>
                    <a:gd name="T19" fmla="*/ 132 h 138"/>
                    <a:gd name="T20" fmla="*/ 18 w 144"/>
                    <a:gd name="T21" fmla="*/ 98 h 138"/>
                    <a:gd name="T22" fmla="*/ 39 w 144"/>
                    <a:gd name="T23" fmla="*/ 91 h 138"/>
                    <a:gd name="T24" fmla="*/ 56 w 144"/>
                    <a:gd name="T25" fmla="*/ 84 h 138"/>
                    <a:gd name="T26" fmla="*/ 56 w 144"/>
                    <a:gd name="T27" fmla="*/ 71 h 138"/>
                    <a:gd name="T28" fmla="*/ 50 w 144"/>
                    <a:gd name="T29" fmla="*/ 54 h 138"/>
                    <a:gd name="T30" fmla="*/ 45 w 144"/>
                    <a:gd name="T31" fmla="*/ 47 h 138"/>
                    <a:gd name="T32" fmla="*/ 47 w 144"/>
                    <a:gd name="T33" fmla="*/ 36 h 138"/>
                    <a:gd name="T34" fmla="*/ 46 w 144"/>
                    <a:gd name="T35" fmla="*/ 21 h 138"/>
                    <a:gd name="T36" fmla="*/ 72 w 144"/>
                    <a:gd name="T37" fmla="*/ 0 h 138"/>
                    <a:gd name="T38" fmla="*/ 98 w 144"/>
                    <a:gd name="T39" fmla="*/ 21 h 138"/>
                    <a:gd name="T40" fmla="*/ 97 w 144"/>
                    <a:gd name="T41" fmla="*/ 36 h 138"/>
                    <a:gd name="T42" fmla="*/ 99 w 144"/>
                    <a:gd name="T43" fmla="*/ 47 h 138"/>
                    <a:gd name="T44" fmla="*/ 95 w 144"/>
                    <a:gd name="T45" fmla="*/ 54 h 138"/>
                    <a:gd name="T46" fmla="*/ 88 w 144"/>
                    <a:gd name="T47" fmla="*/ 70 h 138"/>
                    <a:gd name="T48" fmla="*/ 88 w 144"/>
                    <a:gd name="T49" fmla="*/ 84 h 138"/>
                    <a:gd name="T50" fmla="*/ 105 w 144"/>
                    <a:gd name="T51" fmla="*/ 9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38">
                      <a:moveTo>
                        <a:pt x="105" y="91"/>
                      </a:moveTo>
                      <a:cubicBezTo>
                        <a:pt x="119" y="97"/>
                        <a:pt x="115" y="93"/>
                        <a:pt x="126" y="98"/>
                      </a:cubicBezTo>
                      <a:cubicBezTo>
                        <a:pt x="144" y="107"/>
                        <a:pt x="144" y="132"/>
                        <a:pt x="144" y="132"/>
                      </a:cubicBezTo>
                      <a:cubicBezTo>
                        <a:pt x="144" y="132"/>
                        <a:pt x="144" y="132"/>
                        <a:pt x="144" y="132"/>
                      </a:cubicBezTo>
                      <a:cubicBezTo>
                        <a:pt x="144" y="132"/>
                        <a:pt x="144" y="132"/>
                        <a:pt x="144" y="132"/>
                      </a:cubicBezTo>
                      <a:cubicBezTo>
                        <a:pt x="144" y="135"/>
                        <a:pt x="141" y="138"/>
                        <a:pt x="137" y="138"/>
                      </a:cubicBezTo>
                      <a:cubicBezTo>
                        <a:pt x="7" y="138"/>
                        <a:pt x="7" y="138"/>
                        <a:pt x="7" y="138"/>
                      </a:cubicBezTo>
                      <a:cubicBezTo>
                        <a:pt x="3" y="138"/>
                        <a:pt x="0" y="135"/>
                        <a:pt x="0" y="132"/>
                      </a:cubicBezTo>
                      <a:cubicBezTo>
                        <a:pt x="0" y="132"/>
                        <a:pt x="0" y="132"/>
                        <a:pt x="0" y="132"/>
                      </a:cubicBezTo>
                      <a:cubicBezTo>
                        <a:pt x="0" y="132"/>
                        <a:pt x="0" y="132"/>
                        <a:pt x="0" y="132"/>
                      </a:cubicBezTo>
                      <a:cubicBezTo>
                        <a:pt x="0" y="132"/>
                        <a:pt x="0" y="107"/>
                        <a:pt x="18" y="98"/>
                      </a:cubicBezTo>
                      <a:cubicBezTo>
                        <a:pt x="30" y="93"/>
                        <a:pt x="25" y="97"/>
                        <a:pt x="39" y="91"/>
                      </a:cubicBezTo>
                      <a:cubicBezTo>
                        <a:pt x="53" y="86"/>
                        <a:pt x="56" y="84"/>
                        <a:pt x="56" y="84"/>
                      </a:cubicBezTo>
                      <a:cubicBezTo>
                        <a:pt x="56" y="71"/>
                        <a:pt x="56" y="71"/>
                        <a:pt x="56" y="71"/>
                      </a:cubicBezTo>
                      <a:cubicBezTo>
                        <a:pt x="56" y="71"/>
                        <a:pt x="51" y="67"/>
                        <a:pt x="50" y="54"/>
                      </a:cubicBezTo>
                      <a:cubicBezTo>
                        <a:pt x="46" y="55"/>
                        <a:pt x="45" y="50"/>
                        <a:pt x="45" y="47"/>
                      </a:cubicBezTo>
                      <a:cubicBezTo>
                        <a:pt x="45" y="44"/>
                        <a:pt x="43" y="35"/>
                        <a:pt x="47" y="36"/>
                      </a:cubicBezTo>
                      <a:cubicBezTo>
                        <a:pt x="46" y="30"/>
                        <a:pt x="46" y="24"/>
                        <a:pt x="46" y="21"/>
                      </a:cubicBezTo>
                      <a:cubicBezTo>
                        <a:pt x="47" y="11"/>
                        <a:pt x="57" y="1"/>
                        <a:pt x="72" y="0"/>
                      </a:cubicBezTo>
                      <a:cubicBezTo>
                        <a:pt x="90" y="1"/>
                        <a:pt x="97" y="11"/>
                        <a:pt x="98" y="21"/>
                      </a:cubicBezTo>
                      <a:cubicBezTo>
                        <a:pt x="98" y="24"/>
                        <a:pt x="98" y="30"/>
                        <a:pt x="97" y="36"/>
                      </a:cubicBezTo>
                      <a:cubicBezTo>
                        <a:pt x="101" y="35"/>
                        <a:pt x="99" y="44"/>
                        <a:pt x="99" y="47"/>
                      </a:cubicBezTo>
                      <a:cubicBezTo>
                        <a:pt x="99" y="50"/>
                        <a:pt x="98" y="55"/>
                        <a:pt x="95" y="54"/>
                      </a:cubicBezTo>
                      <a:cubicBezTo>
                        <a:pt x="93" y="66"/>
                        <a:pt x="88" y="70"/>
                        <a:pt x="88" y="70"/>
                      </a:cubicBezTo>
                      <a:cubicBezTo>
                        <a:pt x="88" y="84"/>
                        <a:pt x="88" y="84"/>
                        <a:pt x="88" y="84"/>
                      </a:cubicBezTo>
                      <a:cubicBezTo>
                        <a:pt x="88" y="84"/>
                        <a:pt x="91" y="85"/>
                        <a:pt x="105" y="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grpSp>
        </p:grpSp>
        <p:grpSp>
          <p:nvGrpSpPr>
            <p:cNvPr id="35844" name="Gruppieren 86"/>
            <p:cNvGrpSpPr>
              <a:grpSpLocks/>
            </p:cNvGrpSpPr>
            <p:nvPr/>
          </p:nvGrpSpPr>
          <p:grpSpPr bwMode="auto">
            <a:xfrm>
              <a:off x="3317875" y="4570413"/>
              <a:ext cx="539750" cy="539750"/>
              <a:chOff x="-3189288" y="12520613"/>
              <a:chExt cx="1154113" cy="1155700"/>
            </a:xfrm>
          </p:grpSpPr>
          <p:sp>
            <p:nvSpPr>
              <p:cNvPr id="35851" name="Oval 231"/>
              <p:cNvSpPr>
                <a:spLocks noChangeArrowheads="1"/>
              </p:cNvSpPr>
              <p:nvPr/>
            </p:nvSpPr>
            <p:spPr bwMode="auto">
              <a:xfrm>
                <a:off x="-3119438" y="12599988"/>
                <a:ext cx="1012825" cy="10080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endParaRPr lang="en-US" altLang="en-US"/>
              </a:p>
            </p:txBody>
          </p:sp>
          <p:sp>
            <p:nvSpPr>
              <p:cNvPr id="35852" name="Freeform 232"/>
              <p:cNvSpPr>
                <a:spLocks/>
              </p:cNvSpPr>
              <p:nvPr/>
            </p:nvSpPr>
            <p:spPr bwMode="auto">
              <a:xfrm>
                <a:off x="-2324100" y="12749213"/>
                <a:ext cx="38100" cy="38100"/>
              </a:xfrm>
              <a:custGeom>
                <a:avLst/>
                <a:gdLst>
                  <a:gd name="T0" fmla="*/ 2147483647 w 10"/>
                  <a:gd name="T1" fmla="*/ 2147483647 h 10"/>
                  <a:gd name="T2" fmla="*/ 2147483647 w 10"/>
                  <a:gd name="T3" fmla="*/ 2147483647 h 10"/>
                  <a:gd name="T4" fmla="*/ 2147483647 w 10"/>
                  <a:gd name="T5" fmla="*/ 2147483647 h 10"/>
                  <a:gd name="T6" fmla="*/ 2147483647 w 10"/>
                  <a:gd name="T7" fmla="*/ 2147483647 h 10"/>
                  <a:gd name="T8" fmla="*/ 2147483647 w 10"/>
                  <a:gd name="T9" fmla="*/ 0 h 10"/>
                  <a:gd name="T10" fmla="*/ 2147483647 w 10"/>
                  <a:gd name="T11" fmla="*/ 0 h 10"/>
                  <a:gd name="T12" fmla="*/ 2147483647 w 10"/>
                  <a:gd name="T13" fmla="*/ 0 h 10"/>
                  <a:gd name="T14" fmla="*/ 2147483647 w 10"/>
                  <a:gd name="T15" fmla="*/ 2147483647 h 10"/>
                  <a:gd name="T16" fmla="*/ 2147483647 w 10"/>
                  <a:gd name="T17" fmla="*/ 2147483647 h 10"/>
                  <a:gd name="T18" fmla="*/ 2147483647 w 10"/>
                  <a:gd name="T19" fmla="*/ 2147483647 h 10"/>
                  <a:gd name="T20" fmla="*/ 2147483647 w 10"/>
                  <a:gd name="T21" fmla="*/ 2147483647 h 10"/>
                  <a:gd name="T22" fmla="*/ 2147483647 w 10"/>
                  <a:gd name="T23" fmla="*/ 2147483647 h 10"/>
                  <a:gd name="T24" fmla="*/ 2147483647 w 10"/>
                  <a:gd name="T25" fmla="*/ 2147483647 h 10"/>
                  <a:gd name="T26" fmla="*/ 2147483647 w 10"/>
                  <a:gd name="T27" fmla="*/ 2147483647 h 10"/>
                  <a:gd name="T28" fmla="*/ 2147483647 w 10"/>
                  <a:gd name="T29" fmla="*/ 2147483647 h 10"/>
                  <a:gd name="T30" fmla="*/ 2147483647 w 10"/>
                  <a:gd name="T31" fmla="*/ 2147483647 h 10"/>
                  <a:gd name="T32" fmla="*/ 2147483647 w 10"/>
                  <a:gd name="T33" fmla="*/ 2147483647 h 10"/>
                  <a:gd name="T34" fmla="*/ 0 w 10"/>
                  <a:gd name="T35" fmla="*/ 2147483647 h 10"/>
                  <a:gd name="T36" fmla="*/ 2147483647 w 10"/>
                  <a:gd name="T37" fmla="*/ 2147483647 h 10"/>
                  <a:gd name="T38" fmla="*/ 2147483647 w 10"/>
                  <a:gd name="T39" fmla="*/ 2147483647 h 10"/>
                  <a:gd name="T40" fmla="*/ 2147483647 w 10"/>
                  <a:gd name="T41" fmla="*/ 2147483647 h 10"/>
                  <a:gd name="T42" fmla="*/ 2147483647 w 10"/>
                  <a:gd name="T43" fmla="*/ 2147483647 h 10"/>
                  <a:gd name="T44" fmla="*/ 2147483647 w 10"/>
                  <a:gd name="T45" fmla="*/ 2147483647 h 10"/>
                  <a:gd name="T46" fmla="*/ 2147483647 w 10"/>
                  <a:gd name="T47" fmla="*/ 2147483647 h 10"/>
                  <a:gd name="T48" fmla="*/ 2147483647 w 10"/>
                  <a:gd name="T49" fmla="*/ 2147483647 h 10"/>
                  <a:gd name="T50" fmla="*/ 2147483647 w 10"/>
                  <a:gd name="T51" fmla="*/ 2147483647 h 10"/>
                  <a:gd name="T52" fmla="*/ 2147483647 w 10"/>
                  <a:gd name="T53" fmla="*/ 2147483647 h 10"/>
                  <a:gd name="T54" fmla="*/ 2147483647 w 10"/>
                  <a:gd name="T55" fmla="*/ 2147483647 h 10"/>
                  <a:gd name="T56" fmla="*/ 2147483647 w 10"/>
                  <a:gd name="T57" fmla="*/ 2147483647 h 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 h="10">
                    <a:moveTo>
                      <a:pt x="9" y="3"/>
                    </a:moveTo>
                    <a:cubicBezTo>
                      <a:pt x="8" y="3"/>
                      <a:pt x="8" y="3"/>
                      <a:pt x="7" y="3"/>
                    </a:cubicBezTo>
                    <a:cubicBezTo>
                      <a:pt x="7" y="2"/>
                      <a:pt x="7" y="2"/>
                      <a:pt x="7" y="2"/>
                    </a:cubicBezTo>
                    <a:cubicBezTo>
                      <a:pt x="7" y="1"/>
                      <a:pt x="7" y="1"/>
                      <a:pt x="7" y="1"/>
                    </a:cubicBezTo>
                    <a:cubicBezTo>
                      <a:pt x="7" y="1"/>
                      <a:pt x="6" y="0"/>
                      <a:pt x="6" y="0"/>
                    </a:cubicBezTo>
                    <a:cubicBezTo>
                      <a:pt x="6" y="0"/>
                      <a:pt x="6" y="0"/>
                      <a:pt x="6" y="0"/>
                    </a:cubicBezTo>
                    <a:cubicBezTo>
                      <a:pt x="5" y="0"/>
                      <a:pt x="5" y="0"/>
                      <a:pt x="5" y="0"/>
                    </a:cubicBezTo>
                    <a:cubicBezTo>
                      <a:pt x="5" y="2"/>
                      <a:pt x="5" y="2"/>
                      <a:pt x="5" y="2"/>
                    </a:cubicBezTo>
                    <a:cubicBezTo>
                      <a:pt x="5" y="2"/>
                      <a:pt x="5" y="3"/>
                      <a:pt x="5" y="3"/>
                    </a:cubicBezTo>
                    <a:cubicBezTo>
                      <a:pt x="5" y="5"/>
                      <a:pt x="6" y="4"/>
                      <a:pt x="6" y="5"/>
                    </a:cubicBezTo>
                    <a:cubicBezTo>
                      <a:pt x="6" y="5"/>
                      <a:pt x="6" y="5"/>
                      <a:pt x="6" y="5"/>
                    </a:cubicBezTo>
                    <a:cubicBezTo>
                      <a:pt x="6" y="6"/>
                      <a:pt x="6" y="6"/>
                      <a:pt x="6" y="6"/>
                    </a:cubicBezTo>
                    <a:cubicBezTo>
                      <a:pt x="6" y="7"/>
                      <a:pt x="5" y="7"/>
                      <a:pt x="5" y="8"/>
                    </a:cubicBezTo>
                    <a:cubicBezTo>
                      <a:pt x="4" y="8"/>
                      <a:pt x="4" y="8"/>
                      <a:pt x="4" y="8"/>
                    </a:cubicBezTo>
                    <a:cubicBezTo>
                      <a:pt x="4" y="9"/>
                      <a:pt x="4" y="9"/>
                      <a:pt x="4" y="9"/>
                    </a:cubicBezTo>
                    <a:cubicBezTo>
                      <a:pt x="3" y="9"/>
                      <a:pt x="3" y="9"/>
                      <a:pt x="3" y="9"/>
                    </a:cubicBezTo>
                    <a:cubicBezTo>
                      <a:pt x="2" y="9"/>
                      <a:pt x="2" y="9"/>
                      <a:pt x="2" y="9"/>
                    </a:cubicBezTo>
                    <a:cubicBezTo>
                      <a:pt x="2" y="9"/>
                      <a:pt x="1" y="9"/>
                      <a:pt x="0" y="9"/>
                    </a:cubicBezTo>
                    <a:cubicBezTo>
                      <a:pt x="1" y="10"/>
                      <a:pt x="2" y="10"/>
                      <a:pt x="3" y="10"/>
                    </a:cubicBezTo>
                    <a:cubicBezTo>
                      <a:pt x="4" y="10"/>
                      <a:pt x="4" y="10"/>
                      <a:pt x="4" y="10"/>
                    </a:cubicBezTo>
                    <a:cubicBezTo>
                      <a:pt x="4" y="10"/>
                      <a:pt x="4" y="10"/>
                      <a:pt x="5" y="10"/>
                    </a:cubicBezTo>
                    <a:cubicBezTo>
                      <a:pt x="5" y="9"/>
                      <a:pt x="6" y="9"/>
                      <a:pt x="7" y="9"/>
                    </a:cubicBezTo>
                    <a:cubicBezTo>
                      <a:pt x="7" y="8"/>
                      <a:pt x="7" y="8"/>
                      <a:pt x="7" y="8"/>
                    </a:cubicBezTo>
                    <a:cubicBezTo>
                      <a:pt x="8" y="7"/>
                      <a:pt x="8" y="7"/>
                      <a:pt x="8" y="7"/>
                    </a:cubicBezTo>
                    <a:cubicBezTo>
                      <a:pt x="8" y="7"/>
                      <a:pt x="8" y="7"/>
                      <a:pt x="8" y="7"/>
                    </a:cubicBezTo>
                    <a:cubicBezTo>
                      <a:pt x="8" y="6"/>
                      <a:pt x="8" y="6"/>
                      <a:pt x="8" y="5"/>
                    </a:cubicBezTo>
                    <a:cubicBezTo>
                      <a:pt x="8" y="4"/>
                      <a:pt x="9" y="4"/>
                      <a:pt x="10" y="4"/>
                    </a:cubicBezTo>
                    <a:cubicBezTo>
                      <a:pt x="10" y="4"/>
                      <a:pt x="10" y="3"/>
                      <a:pt x="9" y="3"/>
                    </a:cubicBezTo>
                    <a:cubicBezTo>
                      <a:pt x="9" y="3"/>
                      <a:pt x="9" y="3"/>
                      <a:pt x="9"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3" name="Freeform 233"/>
              <p:cNvSpPr>
                <a:spLocks/>
              </p:cNvSpPr>
              <p:nvPr/>
            </p:nvSpPr>
            <p:spPr bwMode="auto">
              <a:xfrm>
                <a:off x="-2282825" y="12768263"/>
                <a:ext cx="7938" cy="7938"/>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2147483647 w 2"/>
                  <a:gd name="T9" fmla="*/ 0 h 2"/>
                  <a:gd name="T10" fmla="*/ 2147483647 w 2"/>
                  <a:gd name="T11" fmla="*/ 2147483647 h 2"/>
                  <a:gd name="T12" fmla="*/ 2147483647 w 2"/>
                  <a:gd name="T13" fmla="*/ 2147483647 h 2"/>
                  <a:gd name="T14" fmla="*/ 2147483647 w 2"/>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2" y="1"/>
                    </a:moveTo>
                    <a:cubicBezTo>
                      <a:pt x="1" y="1"/>
                      <a:pt x="1" y="1"/>
                      <a:pt x="1" y="1"/>
                    </a:cubicBezTo>
                    <a:cubicBezTo>
                      <a:pt x="1" y="1"/>
                      <a:pt x="1" y="1"/>
                      <a:pt x="1" y="1"/>
                    </a:cubicBezTo>
                    <a:cubicBezTo>
                      <a:pt x="1" y="1"/>
                      <a:pt x="1" y="1"/>
                      <a:pt x="1" y="1"/>
                    </a:cubicBezTo>
                    <a:cubicBezTo>
                      <a:pt x="1" y="0"/>
                      <a:pt x="1" y="0"/>
                      <a:pt x="1" y="0"/>
                    </a:cubicBezTo>
                    <a:cubicBezTo>
                      <a:pt x="1" y="1"/>
                      <a:pt x="0" y="2"/>
                      <a:pt x="1" y="2"/>
                    </a:cubicBezTo>
                    <a:cubicBezTo>
                      <a:pt x="1" y="2"/>
                      <a:pt x="2" y="2"/>
                      <a:pt x="2" y="2"/>
                    </a:cubicBezTo>
                    <a:cubicBezTo>
                      <a:pt x="2" y="1"/>
                      <a:pt x="2" y="1"/>
                      <a:pt x="2"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4" name="Freeform 234"/>
              <p:cNvSpPr>
                <a:spLocks/>
              </p:cNvSpPr>
              <p:nvPr/>
            </p:nvSpPr>
            <p:spPr bwMode="auto">
              <a:xfrm>
                <a:off x="-2166938" y="13128625"/>
                <a:ext cx="19050" cy="36513"/>
              </a:xfrm>
              <a:custGeom>
                <a:avLst/>
                <a:gdLst>
                  <a:gd name="T0" fmla="*/ 2147483647 w 5"/>
                  <a:gd name="T1" fmla="*/ 2147483647 h 10"/>
                  <a:gd name="T2" fmla="*/ 2147483647 w 5"/>
                  <a:gd name="T3" fmla="*/ 2147483647 h 10"/>
                  <a:gd name="T4" fmla="*/ 2147483647 w 5"/>
                  <a:gd name="T5" fmla="*/ 2147483647 h 10"/>
                  <a:gd name="T6" fmla="*/ 2147483647 w 5"/>
                  <a:gd name="T7" fmla="*/ 2147483647 h 10"/>
                  <a:gd name="T8" fmla="*/ 2147483647 w 5"/>
                  <a:gd name="T9" fmla="*/ 2147483647 h 10"/>
                  <a:gd name="T10" fmla="*/ 2147483647 w 5"/>
                  <a:gd name="T11" fmla="*/ 2147483647 h 10"/>
                  <a:gd name="T12" fmla="*/ 2147483647 w 5"/>
                  <a:gd name="T13" fmla="*/ 0 h 10"/>
                  <a:gd name="T14" fmla="*/ 2147483647 w 5"/>
                  <a:gd name="T15" fmla="*/ 2147483647 h 10"/>
                  <a:gd name="T16" fmla="*/ 2147483647 w 5"/>
                  <a:gd name="T17" fmla="*/ 2147483647 h 10"/>
                  <a:gd name="T18" fmla="*/ 2147483647 w 5"/>
                  <a:gd name="T19" fmla="*/ 2147483647 h 10"/>
                  <a:gd name="T20" fmla="*/ 2147483647 w 5"/>
                  <a:gd name="T21" fmla="*/ 2147483647 h 10"/>
                  <a:gd name="T22" fmla="*/ 2147483647 w 5"/>
                  <a:gd name="T23" fmla="*/ 2147483647 h 10"/>
                  <a:gd name="T24" fmla="*/ 2147483647 w 5"/>
                  <a:gd name="T25" fmla="*/ 2147483647 h 10"/>
                  <a:gd name="T26" fmla="*/ 2147483647 w 5"/>
                  <a:gd name="T27" fmla="*/ 2147483647 h 10"/>
                  <a:gd name="T28" fmla="*/ 2147483647 w 5"/>
                  <a:gd name="T29" fmla="*/ 2147483647 h 10"/>
                  <a:gd name="T30" fmla="*/ 2147483647 w 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 h="10">
                    <a:moveTo>
                      <a:pt x="4" y="10"/>
                    </a:moveTo>
                    <a:cubicBezTo>
                      <a:pt x="5" y="7"/>
                      <a:pt x="5" y="5"/>
                      <a:pt x="5" y="2"/>
                    </a:cubicBezTo>
                    <a:cubicBezTo>
                      <a:pt x="5" y="2"/>
                      <a:pt x="5" y="2"/>
                      <a:pt x="5" y="2"/>
                    </a:cubicBezTo>
                    <a:cubicBezTo>
                      <a:pt x="5" y="2"/>
                      <a:pt x="5" y="2"/>
                      <a:pt x="5" y="2"/>
                    </a:cubicBezTo>
                    <a:cubicBezTo>
                      <a:pt x="4" y="1"/>
                      <a:pt x="4" y="2"/>
                      <a:pt x="4" y="2"/>
                    </a:cubicBezTo>
                    <a:cubicBezTo>
                      <a:pt x="3" y="1"/>
                      <a:pt x="3" y="1"/>
                      <a:pt x="3" y="1"/>
                    </a:cubicBezTo>
                    <a:cubicBezTo>
                      <a:pt x="3" y="1"/>
                      <a:pt x="3" y="1"/>
                      <a:pt x="3" y="0"/>
                    </a:cubicBezTo>
                    <a:cubicBezTo>
                      <a:pt x="3" y="0"/>
                      <a:pt x="2" y="0"/>
                      <a:pt x="2" y="1"/>
                    </a:cubicBezTo>
                    <a:cubicBezTo>
                      <a:pt x="2" y="1"/>
                      <a:pt x="2" y="1"/>
                      <a:pt x="2" y="2"/>
                    </a:cubicBezTo>
                    <a:cubicBezTo>
                      <a:pt x="2" y="2"/>
                      <a:pt x="2" y="2"/>
                      <a:pt x="2" y="2"/>
                    </a:cubicBezTo>
                    <a:cubicBezTo>
                      <a:pt x="1" y="3"/>
                      <a:pt x="0" y="5"/>
                      <a:pt x="1" y="6"/>
                    </a:cubicBezTo>
                    <a:cubicBezTo>
                      <a:pt x="2" y="6"/>
                      <a:pt x="2" y="6"/>
                      <a:pt x="2" y="6"/>
                    </a:cubicBezTo>
                    <a:cubicBezTo>
                      <a:pt x="2" y="7"/>
                      <a:pt x="2" y="7"/>
                      <a:pt x="2" y="7"/>
                    </a:cubicBezTo>
                    <a:cubicBezTo>
                      <a:pt x="2" y="7"/>
                      <a:pt x="2" y="7"/>
                      <a:pt x="2" y="7"/>
                    </a:cubicBezTo>
                    <a:cubicBezTo>
                      <a:pt x="2" y="9"/>
                      <a:pt x="2" y="10"/>
                      <a:pt x="4" y="10"/>
                    </a:cubicBezTo>
                    <a:cubicBezTo>
                      <a:pt x="4" y="10"/>
                      <a:pt x="4" y="10"/>
                      <a:pt x="4" y="1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5" name="Freeform 235"/>
              <p:cNvSpPr>
                <a:spLocks/>
              </p:cNvSpPr>
              <p:nvPr/>
            </p:nvSpPr>
            <p:spPr bwMode="auto">
              <a:xfrm>
                <a:off x="-3073400" y="13192125"/>
                <a:ext cx="22225" cy="22225"/>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2147483647 h 6"/>
                  <a:gd name="T14" fmla="*/ 2147483647 w 6"/>
                  <a:gd name="T15" fmla="*/ 2147483647 h 6"/>
                  <a:gd name="T16" fmla="*/ 2147483647 w 6"/>
                  <a:gd name="T17" fmla="*/ 2147483647 h 6"/>
                  <a:gd name="T18" fmla="*/ 2147483647 w 6"/>
                  <a:gd name="T19" fmla="*/ 2147483647 h 6"/>
                  <a:gd name="T20" fmla="*/ 2147483647 w 6"/>
                  <a:gd name="T21" fmla="*/ 2147483647 h 6"/>
                  <a:gd name="T22" fmla="*/ 2147483647 w 6"/>
                  <a:gd name="T23" fmla="*/ 2147483647 h 6"/>
                  <a:gd name="T24" fmla="*/ 2147483647 w 6"/>
                  <a:gd name="T25" fmla="*/ 0 h 6"/>
                  <a:gd name="T26" fmla="*/ 2147483647 w 6"/>
                  <a:gd name="T27" fmla="*/ 2147483647 h 6"/>
                  <a:gd name="T28" fmla="*/ 2147483647 w 6"/>
                  <a:gd name="T29" fmla="*/ 2147483647 h 6"/>
                  <a:gd name="T30" fmla="*/ 2147483647 w 6"/>
                  <a:gd name="T31" fmla="*/ 2147483647 h 6"/>
                  <a:gd name="T32" fmla="*/ 2147483647 w 6"/>
                  <a:gd name="T33" fmla="*/ 2147483647 h 6"/>
                  <a:gd name="T34" fmla="*/ 2147483647 w 6"/>
                  <a:gd name="T35" fmla="*/ 2147483647 h 6"/>
                  <a:gd name="T36" fmla="*/ 2147483647 w 6"/>
                  <a:gd name="T37" fmla="*/ 2147483647 h 6"/>
                  <a:gd name="T38" fmla="*/ 2147483647 w 6"/>
                  <a:gd name="T39" fmla="*/ 2147483647 h 6"/>
                  <a:gd name="T40" fmla="*/ 2147483647 w 6"/>
                  <a:gd name="T41" fmla="*/ 2147483647 h 6"/>
                  <a:gd name="T42" fmla="*/ 0 w 6"/>
                  <a:gd name="T43" fmla="*/ 2147483647 h 6"/>
                  <a:gd name="T44" fmla="*/ 0 w 6"/>
                  <a:gd name="T45" fmla="*/ 2147483647 h 6"/>
                  <a:gd name="T46" fmla="*/ 2147483647 w 6"/>
                  <a:gd name="T47" fmla="*/ 2147483647 h 6"/>
                  <a:gd name="T48" fmla="*/ 2147483647 w 6"/>
                  <a:gd name="T49" fmla="*/ 2147483647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 h="6">
                    <a:moveTo>
                      <a:pt x="2" y="6"/>
                    </a:moveTo>
                    <a:cubicBezTo>
                      <a:pt x="2" y="5"/>
                      <a:pt x="2" y="4"/>
                      <a:pt x="3" y="3"/>
                    </a:cubicBezTo>
                    <a:cubicBezTo>
                      <a:pt x="3" y="3"/>
                      <a:pt x="3" y="3"/>
                      <a:pt x="3" y="3"/>
                    </a:cubicBezTo>
                    <a:cubicBezTo>
                      <a:pt x="3" y="4"/>
                      <a:pt x="3" y="4"/>
                      <a:pt x="3" y="4"/>
                    </a:cubicBezTo>
                    <a:cubicBezTo>
                      <a:pt x="4" y="3"/>
                      <a:pt x="4" y="3"/>
                      <a:pt x="4" y="3"/>
                    </a:cubicBezTo>
                    <a:cubicBezTo>
                      <a:pt x="4" y="3"/>
                      <a:pt x="4" y="3"/>
                      <a:pt x="4" y="3"/>
                    </a:cubicBezTo>
                    <a:cubicBezTo>
                      <a:pt x="4" y="3"/>
                      <a:pt x="5" y="3"/>
                      <a:pt x="5" y="3"/>
                    </a:cubicBezTo>
                    <a:cubicBezTo>
                      <a:pt x="5" y="2"/>
                      <a:pt x="5" y="2"/>
                      <a:pt x="5" y="1"/>
                    </a:cubicBezTo>
                    <a:cubicBezTo>
                      <a:pt x="6" y="1"/>
                      <a:pt x="6" y="1"/>
                      <a:pt x="6" y="1"/>
                    </a:cubicBezTo>
                    <a:cubicBezTo>
                      <a:pt x="6" y="1"/>
                      <a:pt x="6" y="1"/>
                      <a:pt x="6" y="1"/>
                    </a:cubicBezTo>
                    <a:cubicBezTo>
                      <a:pt x="5" y="1"/>
                      <a:pt x="5" y="1"/>
                      <a:pt x="5" y="1"/>
                    </a:cubicBezTo>
                    <a:cubicBezTo>
                      <a:pt x="5" y="1"/>
                      <a:pt x="5" y="1"/>
                      <a:pt x="5" y="1"/>
                    </a:cubicBezTo>
                    <a:cubicBezTo>
                      <a:pt x="5" y="0"/>
                      <a:pt x="4" y="0"/>
                      <a:pt x="3" y="0"/>
                    </a:cubicBezTo>
                    <a:cubicBezTo>
                      <a:pt x="3" y="1"/>
                      <a:pt x="3" y="1"/>
                      <a:pt x="3" y="1"/>
                    </a:cubicBezTo>
                    <a:cubicBezTo>
                      <a:pt x="2" y="1"/>
                      <a:pt x="2" y="1"/>
                      <a:pt x="2" y="1"/>
                    </a:cubicBezTo>
                    <a:cubicBezTo>
                      <a:pt x="2" y="2"/>
                      <a:pt x="3" y="2"/>
                      <a:pt x="3" y="2"/>
                    </a:cubicBezTo>
                    <a:cubicBezTo>
                      <a:pt x="2" y="2"/>
                      <a:pt x="2" y="3"/>
                      <a:pt x="1" y="3"/>
                    </a:cubicBezTo>
                    <a:cubicBezTo>
                      <a:pt x="1" y="2"/>
                      <a:pt x="1" y="2"/>
                      <a:pt x="1" y="2"/>
                    </a:cubicBezTo>
                    <a:cubicBezTo>
                      <a:pt x="1" y="2"/>
                      <a:pt x="1" y="2"/>
                      <a:pt x="1" y="2"/>
                    </a:cubicBezTo>
                    <a:cubicBezTo>
                      <a:pt x="1" y="2"/>
                      <a:pt x="1" y="2"/>
                      <a:pt x="1" y="2"/>
                    </a:cubicBezTo>
                    <a:cubicBezTo>
                      <a:pt x="1" y="2"/>
                      <a:pt x="1" y="2"/>
                      <a:pt x="1" y="2"/>
                    </a:cubicBezTo>
                    <a:cubicBezTo>
                      <a:pt x="1" y="2"/>
                      <a:pt x="0" y="2"/>
                      <a:pt x="0" y="1"/>
                    </a:cubicBezTo>
                    <a:cubicBezTo>
                      <a:pt x="0" y="1"/>
                      <a:pt x="0" y="1"/>
                      <a:pt x="0" y="1"/>
                    </a:cubicBezTo>
                    <a:cubicBezTo>
                      <a:pt x="0" y="3"/>
                      <a:pt x="1" y="4"/>
                      <a:pt x="1" y="6"/>
                    </a:cubicBezTo>
                    <a:cubicBezTo>
                      <a:pt x="2" y="6"/>
                      <a:pt x="2" y="6"/>
                      <a:pt x="2"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6" name="Freeform 236"/>
              <p:cNvSpPr>
                <a:spLocks/>
              </p:cNvSpPr>
              <p:nvPr/>
            </p:nvSpPr>
            <p:spPr bwMode="auto">
              <a:xfrm>
                <a:off x="-3048000" y="13023850"/>
                <a:ext cx="0" cy="3175"/>
              </a:xfrm>
              <a:custGeom>
                <a:avLst/>
                <a:gdLst>
                  <a:gd name="T0" fmla="*/ 2147483647 h 2"/>
                  <a:gd name="T1" fmla="*/ 2147483647 h 2"/>
                  <a:gd name="T2" fmla="*/ 0 h 2"/>
                  <a:gd name="T3" fmla="*/ 2147483647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2"/>
                    </a:moveTo>
                    <a:lnTo>
                      <a:pt x="0" y="2"/>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7" name="Freeform 237"/>
              <p:cNvSpPr>
                <a:spLocks/>
              </p:cNvSpPr>
              <p:nvPr/>
            </p:nvSpPr>
            <p:spPr bwMode="auto">
              <a:xfrm>
                <a:off x="-3048000" y="13023850"/>
                <a:ext cx="0" cy="3175"/>
              </a:xfrm>
              <a:custGeom>
                <a:avLst/>
                <a:gdLst>
                  <a:gd name="T0" fmla="*/ 2147483647 h 2"/>
                  <a:gd name="T1" fmla="*/ 2147483647 h 2"/>
                  <a:gd name="T2" fmla="*/ 0 h 2"/>
                  <a:gd name="T3" fmla="*/ 2147483647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8" name="Rectangle 238"/>
              <p:cNvSpPr>
                <a:spLocks noChangeArrowheads="1"/>
              </p:cNvSpPr>
              <p:nvPr/>
            </p:nvSpPr>
            <p:spPr bwMode="auto">
              <a:xfrm>
                <a:off x="-3054350" y="12944475"/>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endParaRPr lang="en-US" altLang="en-US"/>
              </a:p>
            </p:txBody>
          </p:sp>
          <p:sp>
            <p:nvSpPr>
              <p:cNvPr id="35859" name="Freeform 239"/>
              <p:cNvSpPr>
                <a:spLocks/>
              </p:cNvSpPr>
              <p:nvPr/>
            </p:nvSpPr>
            <p:spPr bwMode="auto">
              <a:xfrm>
                <a:off x="-3054350" y="12944475"/>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0" name="Freeform 240"/>
              <p:cNvSpPr>
                <a:spLocks/>
              </p:cNvSpPr>
              <p:nvPr/>
            </p:nvSpPr>
            <p:spPr bwMode="auto">
              <a:xfrm>
                <a:off x="-2938463" y="12752388"/>
                <a:ext cx="11113" cy="12700"/>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2147483647 h 3"/>
                  <a:gd name="T24" fmla="*/ 2147483647 w 3"/>
                  <a:gd name="T25" fmla="*/ 2147483647 h 3"/>
                  <a:gd name="T26" fmla="*/ 2147483647 w 3"/>
                  <a:gd name="T27" fmla="*/ 2147483647 h 3"/>
                  <a:gd name="T28" fmla="*/ 2147483647 w 3"/>
                  <a:gd name="T29" fmla="*/ 0 h 3"/>
                  <a:gd name="T30" fmla="*/ 2147483647 w 3"/>
                  <a:gd name="T31" fmla="*/ 0 h 3"/>
                  <a:gd name="T32" fmla="*/ 0 w 3"/>
                  <a:gd name="T33" fmla="*/ 2147483647 h 3"/>
                  <a:gd name="T34" fmla="*/ 2147483647 w 3"/>
                  <a:gd name="T35" fmla="*/ 2147483647 h 3"/>
                  <a:gd name="T36" fmla="*/ 2147483647 w 3"/>
                  <a:gd name="T37" fmla="*/ 2147483647 h 3"/>
                  <a:gd name="T38" fmla="*/ 2147483647 w 3"/>
                  <a:gd name="T39" fmla="*/ 2147483647 h 3"/>
                  <a:gd name="T40" fmla="*/ 2147483647 w 3"/>
                  <a:gd name="T41" fmla="*/ 2147483647 h 3"/>
                  <a:gd name="T42" fmla="*/ 2147483647 w 3"/>
                  <a:gd name="T43" fmla="*/ 2147483647 h 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 h="3">
                    <a:moveTo>
                      <a:pt x="3" y="2"/>
                    </a:moveTo>
                    <a:cubicBezTo>
                      <a:pt x="3" y="2"/>
                      <a:pt x="3" y="2"/>
                      <a:pt x="3" y="2"/>
                    </a:cubicBezTo>
                    <a:cubicBezTo>
                      <a:pt x="2" y="2"/>
                      <a:pt x="2" y="2"/>
                      <a:pt x="2" y="2"/>
                    </a:cubicBezTo>
                    <a:cubicBezTo>
                      <a:pt x="2" y="2"/>
                      <a:pt x="2" y="2"/>
                      <a:pt x="2" y="2"/>
                    </a:cubicBezTo>
                    <a:cubicBezTo>
                      <a:pt x="2" y="2"/>
                      <a:pt x="2" y="2"/>
                      <a:pt x="2" y="2"/>
                    </a:cubicBezTo>
                    <a:cubicBezTo>
                      <a:pt x="3" y="2"/>
                      <a:pt x="3" y="2"/>
                      <a:pt x="3" y="2"/>
                    </a:cubicBezTo>
                    <a:cubicBezTo>
                      <a:pt x="3" y="2"/>
                      <a:pt x="3" y="2"/>
                      <a:pt x="3" y="2"/>
                    </a:cubicBezTo>
                    <a:cubicBezTo>
                      <a:pt x="2" y="2"/>
                      <a:pt x="2" y="2"/>
                      <a:pt x="2" y="2"/>
                    </a:cubicBezTo>
                    <a:cubicBezTo>
                      <a:pt x="3" y="1"/>
                      <a:pt x="3" y="1"/>
                      <a:pt x="3" y="1"/>
                    </a:cubicBezTo>
                    <a:cubicBezTo>
                      <a:pt x="3" y="1"/>
                      <a:pt x="2" y="1"/>
                      <a:pt x="2" y="1"/>
                    </a:cubicBezTo>
                    <a:cubicBezTo>
                      <a:pt x="2" y="1"/>
                      <a:pt x="2" y="1"/>
                      <a:pt x="2" y="1"/>
                    </a:cubicBezTo>
                    <a:cubicBezTo>
                      <a:pt x="2" y="1"/>
                      <a:pt x="2" y="1"/>
                      <a:pt x="2" y="1"/>
                    </a:cubicBezTo>
                    <a:cubicBezTo>
                      <a:pt x="3" y="1"/>
                      <a:pt x="3" y="1"/>
                      <a:pt x="3" y="1"/>
                    </a:cubicBezTo>
                    <a:cubicBezTo>
                      <a:pt x="2" y="1"/>
                      <a:pt x="2" y="1"/>
                      <a:pt x="2" y="1"/>
                    </a:cubicBezTo>
                    <a:cubicBezTo>
                      <a:pt x="2" y="0"/>
                      <a:pt x="2" y="0"/>
                      <a:pt x="2" y="0"/>
                    </a:cubicBezTo>
                    <a:cubicBezTo>
                      <a:pt x="2" y="0"/>
                      <a:pt x="2" y="0"/>
                      <a:pt x="2" y="0"/>
                    </a:cubicBezTo>
                    <a:cubicBezTo>
                      <a:pt x="1" y="1"/>
                      <a:pt x="1" y="1"/>
                      <a:pt x="0" y="2"/>
                    </a:cubicBezTo>
                    <a:cubicBezTo>
                      <a:pt x="1" y="2"/>
                      <a:pt x="1" y="2"/>
                      <a:pt x="1" y="2"/>
                    </a:cubicBezTo>
                    <a:cubicBezTo>
                      <a:pt x="2" y="2"/>
                      <a:pt x="2" y="2"/>
                      <a:pt x="2" y="2"/>
                    </a:cubicBezTo>
                    <a:cubicBezTo>
                      <a:pt x="3" y="3"/>
                      <a:pt x="3" y="3"/>
                      <a:pt x="3" y="3"/>
                    </a:cubicBezTo>
                    <a:cubicBezTo>
                      <a:pt x="3" y="2"/>
                      <a:pt x="3" y="2"/>
                      <a:pt x="3" y="2"/>
                    </a:cubicBezTo>
                    <a:cubicBezTo>
                      <a:pt x="3" y="2"/>
                      <a:pt x="3" y="2"/>
                      <a:pt x="3"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1" name="Freeform 241"/>
              <p:cNvSpPr>
                <a:spLocks/>
              </p:cNvSpPr>
              <p:nvPr/>
            </p:nvSpPr>
            <p:spPr bwMode="auto">
              <a:xfrm>
                <a:off x="-2949575" y="12768263"/>
                <a:ext cx="3175" cy="0"/>
              </a:xfrm>
              <a:custGeom>
                <a:avLst/>
                <a:gdLst>
                  <a:gd name="T0" fmla="*/ 2147483647 w 2"/>
                  <a:gd name="T1" fmla="*/ 0 w 2"/>
                  <a:gd name="T2" fmla="*/ 2147483647 w 2"/>
                  <a:gd name="T3" fmla="*/ 2147483647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lnTo>
                      <a:pt x="0"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2" name="Freeform 242"/>
              <p:cNvSpPr>
                <a:spLocks/>
              </p:cNvSpPr>
              <p:nvPr/>
            </p:nvSpPr>
            <p:spPr bwMode="auto">
              <a:xfrm>
                <a:off x="-2949575" y="12768263"/>
                <a:ext cx="3175" cy="0"/>
              </a:xfrm>
              <a:custGeom>
                <a:avLst/>
                <a:gdLst>
                  <a:gd name="T0" fmla="*/ 2147483647 w 2"/>
                  <a:gd name="T1" fmla="*/ 0 w 2"/>
                  <a:gd name="T2" fmla="*/ 2147483647 w 2"/>
                  <a:gd name="T3" fmla="*/ 2147483647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3" name="Freeform 243"/>
              <p:cNvSpPr>
                <a:spLocks noEditPoints="1"/>
              </p:cNvSpPr>
              <p:nvPr/>
            </p:nvSpPr>
            <p:spPr bwMode="auto">
              <a:xfrm>
                <a:off x="-3189288" y="12520613"/>
                <a:ext cx="1154113" cy="1155700"/>
              </a:xfrm>
              <a:custGeom>
                <a:avLst/>
                <a:gdLst>
                  <a:gd name="T0" fmla="*/ 2147483647 w 308"/>
                  <a:gd name="T1" fmla="*/ 2147483647 h 308"/>
                  <a:gd name="T2" fmla="*/ 2147483647 w 308"/>
                  <a:gd name="T3" fmla="*/ 2147483647 h 308"/>
                  <a:gd name="T4" fmla="*/ 2147483647 w 308"/>
                  <a:gd name="T5" fmla="*/ 2147483647 h 308"/>
                  <a:gd name="T6" fmla="*/ 2147483647 w 308"/>
                  <a:gd name="T7" fmla="*/ 2147483647 h 308"/>
                  <a:gd name="T8" fmla="*/ 2147483647 w 308"/>
                  <a:gd name="T9" fmla="*/ 2147483647 h 308"/>
                  <a:gd name="T10" fmla="*/ 2147483647 w 308"/>
                  <a:gd name="T11" fmla="*/ 2147483647 h 308"/>
                  <a:gd name="T12" fmla="*/ 2147483647 w 308"/>
                  <a:gd name="T13" fmla="*/ 2147483647 h 308"/>
                  <a:gd name="T14" fmla="*/ 2147483647 w 308"/>
                  <a:gd name="T15" fmla="*/ 2147483647 h 308"/>
                  <a:gd name="T16" fmla="*/ 2147483647 w 308"/>
                  <a:gd name="T17" fmla="*/ 2147483647 h 308"/>
                  <a:gd name="T18" fmla="*/ 2147483647 w 308"/>
                  <a:gd name="T19" fmla="*/ 2147483647 h 308"/>
                  <a:gd name="T20" fmla="*/ 2147483647 w 308"/>
                  <a:gd name="T21" fmla="*/ 2147483647 h 308"/>
                  <a:gd name="T22" fmla="*/ 2147483647 w 308"/>
                  <a:gd name="T23" fmla="*/ 2147483647 h 308"/>
                  <a:gd name="T24" fmla="*/ 2147483647 w 308"/>
                  <a:gd name="T25" fmla="*/ 2147483647 h 308"/>
                  <a:gd name="T26" fmla="*/ 2147483647 w 308"/>
                  <a:gd name="T27" fmla="*/ 2147483647 h 308"/>
                  <a:gd name="T28" fmla="*/ 2147483647 w 308"/>
                  <a:gd name="T29" fmla="*/ 2147483647 h 308"/>
                  <a:gd name="T30" fmla="*/ 2147483647 w 308"/>
                  <a:gd name="T31" fmla="*/ 2147483647 h 308"/>
                  <a:gd name="T32" fmla="*/ 2147483647 w 308"/>
                  <a:gd name="T33" fmla="*/ 2147483647 h 308"/>
                  <a:gd name="T34" fmla="*/ 2147483647 w 308"/>
                  <a:gd name="T35" fmla="*/ 2147483647 h 308"/>
                  <a:gd name="T36" fmla="*/ 2147483647 w 308"/>
                  <a:gd name="T37" fmla="*/ 2147483647 h 308"/>
                  <a:gd name="T38" fmla="*/ 2147483647 w 308"/>
                  <a:gd name="T39" fmla="*/ 2147483647 h 308"/>
                  <a:gd name="T40" fmla="*/ 2147483647 w 308"/>
                  <a:gd name="T41" fmla="*/ 2147483647 h 308"/>
                  <a:gd name="T42" fmla="*/ 2147483647 w 308"/>
                  <a:gd name="T43" fmla="*/ 2147483647 h 308"/>
                  <a:gd name="T44" fmla="*/ 2147483647 w 308"/>
                  <a:gd name="T45" fmla="*/ 2147483647 h 308"/>
                  <a:gd name="T46" fmla="*/ 2147483647 w 308"/>
                  <a:gd name="T47" fmla="*/ 2147483647 h 308"/>
                  <a:gd name="T48" fmla="*/ 2147483647 w 308"/>
                  <a:gd name="T49" fmla="*/ 2147483647 h 308"/>
                  <a:gd name="T50" fmla="*/ 2147483647 w 308"/>
                  <a:gd name="T51" fmla="*/ 2147483647 h 308"/>
                  <a:gd name="T52" fmla="*/ 2147483647 w 308"/>
                  <a:gd name="T53" fmla="*/ 2147483647 h 308"/>
                  <a:gd name="T54" fmla="*/ 2147483647 w 308"/>
                  <a:gd name="T55" fmla="*/ 2147483647 h 308"/>
                  <a:gd name="T56" fmla="*/ 2147483647 w 308"/>
                  <a:gd name="T57" fmla="*/ 2147483647 h 308"/>
                  <a:gd name="T58" fmla="*/ 2147483647 w 308"/>
                  <a:gd name="T59" fmla="*/ 2147483647 h 308"/>
                  <a:gd name="T60" fmla="*/ 2147483647 w 308"/>
                  <a:gd name="T61" fmla="*/ 2147483647 h 308"/>
                  <a:gd name="T62" fmla="*/ 2147483647 w 308"/>
                  <a:gd name="T63" fmla="*/ 2147483647 h 308"/>
                  <a:gd name="T64" fmla="*/ 2147483647 w 308"/>
                  <a:gd name="T65" fmla="*/ 2147483647 h 308"/>
                  <a:gd name="T66" fmla="*/ 2147483647 w 308"/>
                  <a:gd name="T67" fmla="*/ 2147483647 h 308"/>
                  <a:gd name="T68" fmla="*/ 2147483647 w 308"/>
                  <a:gd name="T69" fmla="*/ 2147483647 h 308"/>
                  <a:gd name="T70" fmla="*/ 2147483647 w 308"/>
                  <a:gd name="T71" fmla="*/ 2147483647 h 308"/>
                  <a:gd name="T72" fmla="*/ 2147483647 w 308"/>
                  <a:gd name="T73" fmla="*/ 2147483647 h 308"/>
                  <a:gd name="T74" fmla="*/ 2147483647 w 308"/>
                  <a:gd name="T75" fmla="*/ 2147483647 h 308"/>
                  <a:gd name="T76" fmla="*/ 2147483647 w 308"/>
                  <a:gd name="T77" fmla="*/ 2147483647 h 308"/>
                  <a:gd name="T78" fmla="*/ 2147483647 w 308"/>
                  <a:gd name="T79" fmla="*/ 2147483647 h 308"/>
                  <a:gd name="T80" fmla="*/ 2147483647 w 308"/>
                  <a:gd name="T81" fmla="*/ 2147483647 h 308"/>
                  <a:gd name="T82" fmla="*/ 2147483647 w 308"/>
                  <a:gd name="T83" fmla="*/ 2147483647 h 308"/>
                  <a:gd name="T84" fmla="*/ 2147483647 w 308"/>
                  <a:gd name="T85" fmla="*/ 2147483647 h 308"/>
                  <a:gd name="T86" fmla="*/ 2147483647 w 308"/>
                  <a:gd name="T87" fmla="*/ 2147483647 h 308"/>
                  <a:gd name="T88" fmla="*/ 2147483647 w 308"/>
                  <a:gd name="T89" fmla="*/ 2147483647 h 308"/>
                  <a:gd name="T90" fmla="*/ 2147483647 w 308"/>
                  <a:gd name="T91" fmla="*/ 2147483647 h 308"/>
                  <a:gd name="T92" fmla="*/ 2147483647 w 308"/>
                  <a:gd name="T93" fmla="*/ 2147483647 h 308"/>
                  <a:gd name="T94" fmla="*/ 2147483647 w 308"/>
                  <a:gd name="T95" fmla="*/ 2147483647 h 308"/>
                  <a:gd name="T96" fmla="*/ 2147483647 w 308"/>
                  <a:gd name="T97" fmla="*/ 2147483647 h 308"/>
                  <a:gd name="T98" fmla="*/ 2147483647 w 308"/>
                  <a:gd name="T99" fmla="*/ 2147483647 h 308"/>
                  <a:gd name="T100" fmla="*/ 2147483647 w 308"/>
                  <a:gd name="T101" fmla="*/ 2147483647 h 308"/>
                  <a:gd name="T102" fmla="*/ 2147483647 w 308"/>
                  <a:gd name="T103" fmla="*/ 2147483647 h 308"/>
                  <a:gd name="T104" fmla="*/ 2147483647 w 308"/>
                  <a:gd name="T105" fmla="*/ 2147483647 h 308"/>
                  <a:gd name="T106" fmla="*/ 2147483647 w 308"/>
                  <a:gd name="T107" fmla="*/ 2147483647 h 308"/>
                  <a:gd name="T108" fmla="*/ 2147483647 w 308"/>
                  <a:gd name="T109" fmla="*/ 2147483647 h 308"/>
                  <a:gd name="T110" fmla="*/ 2147483647 w 308"/>
                  <a:gd name="T111" fmla="*/ 2147483647 h 308"/>
                  <a:gd name="T112" fmla="*/ 2147483647 w 308"/>
                  <a:gd name="T113" fmla="*/ 2147483647 h 308"/>
                  <a:gd name="T114" fmla="*/ 2147483647 w 308"/>
                  <a:gd name="T115" fmla="*/ 2147483647 h 308"/>
                  <a:gd name="T116" fmla="*/ 2147483647 w 308"/>
                  <a:gd name="T117" fmla="*/ 2147483647 h 308"/>
                  <a:gd name="T118" fmla="*/ 2147483647 w 308"/>
                  <a:gd name="T119" fmla="*/ 2147483647 h 308"/>
                  <a:gd name="T120" fmla="*/ 2147483647 w 308"/>
                  <a:gd name="T121" fmla="*/ 2147483647 h 308"/>
                  <a:gd name="T122" fmla="*/ 2147483647 w 308"/>
                  <a:gd name="T123" fmla="*/ 2147483647 h 3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8" h="308">
                    <a:moveTo>
                      <a:pt x="154" y="0"/>
                    </a:moveTo>
                    <a:cubicBezTo>
                      <a:pt x="68" y="0"/>
                      <a:pt x="0" y="69"/>
                      <a:pt x="0" y="154"/>
                    </a:cubicBezTo>
                    <a:cubicBezTo>
                      <a:pt x="0" y="239"/>
                      <a:pt x="68" y="308"/>
                      <a:pt x="154" y="308"/>
                    </a:cubicBezTo>
                    <a:cubicBezTo>
                      <a:pt x="239" y="308"/>
                      <a:pt x="308" y="239"/>
                      <a:pt x="308" y="154"/>
                    </a:cubicBezTo>
                    <a:cubicBezTo>
                      <a:pt x="308" y="69"/>
                      <a:pt x="239" y="0"/>
                      <a:pt x="154" y="0"/>
                    </a:cubicBezTo>
                    <a:close/>
                    <a:moveTo>
                      <a:pt x="154" y="279"/>
                    </a:moveTo>
                    <a:cubicBezTo>
                      <a:pt x="119" y="279"/>
                      <a:pt x="89" y="266"/>
                      <a:pt x="66" y="244"/>
                    </a:cubicBezTo>
                    <a:cubicBezTo>
                      <a:pt x="67" y="243"/>
                      <a:pt x="67" y="243"/>
                      <a:pt x="67" y="243"/>
                    </a:cubicBezTo>
                    <a:cubicBezTo>
                      <a:pt x="67" y="243"/>
                      <a:pt x="67" y="242"/>
                      <a:pt x="67" y="242"/>
                    </a:cubicBezTo>
                    <a:cubicBezTo>
                      <a:pt x="67" y="242"/>
                      <a:pt x="67" y="242"/>
                      <a:pt x="67" y="242"/>
                    </a:cubicBezTo>
                    <a:cubicBezTo>
                      <a:pt x="68" y="242"/>
                      <a:pt x="68" y="242"/>
                      <a:pt x="68" y="242"/>
                    </a:cubicBezTo>
                    <a:cubicBezTo>
                      <a:pt x="68" y="242"/>
                      <a:pt x="68" y="242"/>
                      <a:pt x="68" y="242"/>
                    </a:cubicBezTo>
                    <a:cubicBezTo>
                      <a:pt x="68" y="243"/>
                      <a:pt x="67" y="243"/>
                      <a:pt x="67" y="244"/>
                    </a:cubicBezTo>
                    <a:cubicBezTo>
                      <a:pt x="67" y="244"/>
                      <a:pt x="68" y="243"/>
                      <a:pt x="68" y="242"/>
                    </a:cubicBezTo>
                    <a:cubicBezTo>
                      <a:pt x="68" y="242"/>
                      <a:pt x="69" y="241"/>
                      <a:pt x="69" y="241"/>
                    </a:cubicBezTo>
                    <a:cubicBezTo>
                      <a:pt x="70" y="239"/>
                      <a:pt x="71" y="239"/>
                      <a:pt x="71" y="237"/>
                    </a:cubicBezTo>
                    <a:cubicBezTo>
                      <a:pt x="71" y="236"/>
                      <a:pt x="71" y="236"/>
                      <a:pt x="70" y="236"/>
                    </a:cubicBezTo>
                    <a:cubicBezTo>
                      <a:pt x="71" y="236"/>
                      <a:pt x="71" y="235"/>
                      <a:pt x="71" y="235"/>
                    </a:cubicBezTo>
                    <a:cubicBezTo>
                      <a:pt x="71" y="234"/>
                      <a:pt x="71" y="234"/>
                      <a:pt x="71" y="234"/>
                    </a:cubicBezTo>
                    <a:cubicBezTo>
                      <a:pt x="71" y="234"/>
                      <a:pt x="71" y="234"/>
                      <a:pt x="72" y="234"/>
                    </a:cubicBezTo>
                    <a:cubicBezTo>
                      <a:pt x="72" y="233"/>
                      <a:pt x="74" y="232"/>
                      <a:pt x="75" y="232"/>
                    </a:cubicBezTo>
                    <a:cubicBezTo>
                      <a:pt x="75" y="232"/>
                      <a:pt x="75" y="232"/>
                      <a:pt x="75" y="232"/>
                    </a:cubicBezTo>
                    <a:cubicBezTo>
                      <a:pt x="76" y="231"/>
                      <a:pt x="76" y="231"/>
                      <a:pt x="76" y="231"/>
                    </a:cubicBezTo>
                    <a:cubicBezTo>
                      <a:pt x="76" y="231"/>
                      <a:pt x="76" y="231"/>
                      <a:pt x="76" y="231"/>
                    </a:cubicBezTo>
                    <a:cubicBezTo>
                      <a:pt x="77" y="231"/>
                      <a:pt x="77" y="231"/>
                      <a:pt x="78" y="231"/>
                    </a:cubicBezTo>
                    <a:cubicBezTo>
                      <a:pt x="78" y="231"/>
                      <a:pt x="79" y="231"/>
                      <a:pt x="80" y="231"/>
                    </a:cubicBezTo>
                    <a:cubicBezTo>
                      <a:pt x="80" y="230"/>
                      <a:pt x="81" y="230"/>
                      <a:pt x="81" y="229"/>
                    </a:cubicBezTo>
                    <a:cubicBezTo>
                      <a:pt x="81" y="229"/>
                      <a:pt x="81" y="229"/>
                      <a:pt x="81" y="229"/>
                    </a:cubicBezTo>
                    <a:cubicBezTo>
                      <a:pt x="81" y="228"/>
                      <a:pt x="82" y="228"/>
                      <a:pt x="82" y="227"/>
                    </a:cubicBezTo>
                    <a:cubicBezTo>
                      <a:pt x="83" y="226"/>
                      <a:pt x="83" y="226"/>
                      <a:pt x="83" y="226"/>
                    </a:cubicBezTo>
                    <a:cubicBezTo>
                      <a:pt x="83" y="226"/>
                      <a:pt x="83" y="226"/>
                      <a:pt x="83" y="226"/>
                    </a:cubicBezTo>
                    <a:cubicBezTo>
                      <a:pt x="83" y="225"/>
                      <a:pt x="83" y="225"/>
                      <a:pt x="83" y="225"/>
                    </a:cubicBezTo>
                    <a:cubicBezTo>
                      <a:pt x="83" y="224"/>
                      <a:pt x="83" y="223"/>
                      <a:pt x="84" y="223"/>
                    </a:cubicBezTo>
                    <a:cubicBezTo>
                      <a:pt x="84" y="223"/>
                      <a:pt x="84" y="222"/>
                      <a:pt x="84" y="222"/>
                    </a:cubicBezTo>
                    <a:cubicBezTo>
                      <a:pt x="84" y="222"/>
                      <a:pt x="84" y="221"/>
                      <a:pt x="84" y="220"/>
                    </a:cubicBezTo>
                    <a:cubicBezTo>
                      <a:pt x="84" y="220"/>
                      <a:pt x="84" y="219"/>
                      <a:pt x="84" y="218"/>
                    </a:cubicBezTo>
                    <a:cubicBezTo>
                      <a:pt x="84" y="217"/>
                      <a:pt x="84" y="217"/>
                      <a:pt x="84" y="216"/>
                    </a:cubicBezTo>
                    <a:cubicBezTo>
                      <a:pt x="85" y="216"/>
                      <a:pt x="85" y="216"/>
                      <a:pt x="85" y="216"/>
                    </a:cubicBezTo>
                    <a:cubicBezTo>
                      <a:pt x="85" y="216"/>
                      <a:pt x="85" y="216"/>
                      <a:pt x="85" y="216"/>
                    </a:cubicBezTo>
                    <a:cubicBezTo>
                      <a:pt x="85" y="216"/>
                      <a:pt x="85" y="216"/>
                      <a:pt x="85" y="216"/>
                    </a:cubicBezTo>
                    <a:cubicBezTo>
                      <a:pt x="86" y="216"/>
                      <a:pt x="86" y="215"/>
                      <a:pt x="86" y="214"/>
                    </a:cubicBezTo>
                    <a:cubicBezTo>
                      <a:pt x="87" y="214"/>
                      <a:pt x="86" y="213"/>
                      <a:pt x="87" y="213"/>
                    </a:cubicBezTo>
                    <a:cubicBezTo>
                      <a:pt x="87" y="213"/>
                      <a:pt x="87" y="213"/>
                      <a:pt x="87" y="213"/>
                    </a:cubicBezTo>
                    <a:cubicBezTo>
                      <a:pt x="89" y="212"/>
                      <a:pt x="90" y="211"/>
                      <a:pt x="90" y="209"/>
                    </a:cubicBezTo>
                    <a:cubicBezTo>
                      <a:pt x="90" y="208"/>
                      <a:pt x="89" y="205"/>
                      <a:pt x="89" y="205"/>
                    </a:cubicBezTo>
                    <a:cubicBezTo>
                      <a:pt x="88" y="205"/>
                      <a:pt x="87" y="205"/>
                      <a:pt x="87" y="205"/>
                    </a:cubicBezTo>
                    <a:cubicBezTo>
                      <a:pt x="85" y="204"/>
                      <a:pt x="85" y="203"/>
                      <a:pt x="83" y="202"/>
                    </a:cubicBezTo>
                    <a:cubicBezTo>
                      <a:pt x="82" y="202"/>
                      <a:pt x="82" y="202"/>
                      <a:pt x="81" y="202"/>
                    </a:cubicBezTo>
                    <a:cubicBezTo>
                      <a:pt x="81" y="202"/>
                      <a:pt x="80" y="202"/>
                      <a:pt x="80" y="202"/>
                    </a:cubicBezTo>
                    <a:cubicBezTo>
                      <a:pt x="79" y="202"/>
                      <a:pt x="79" y="201"/>
                      <a:pt x="78" y="201"/>
                    </a:cubicBezTo>
                    <a:cubicBezTo>
                      <a:pt x="77" y="201"/>
                      <a:pt x="77" y="202"/>
                      <a:pt x="76" y="202"/>
                    </a:cubicBezTo>
                    <a:cubicBezTo>
                      <a:pt x="76" y="201"/>
                      <a:pt x="76" y="202"/>
                      <a:pt x="77" y="201"/>
                    </a:cubicBezTo>
                    <a:cubicBezTo>
                      <a:pt x="77" y="201"/>
                      <a:pt x="76" y="200"/>
                      <a:pt x="76" y="200"/>
                    </a:cubicBezTo>
                    <a:cubicBezTo>
                      <a:pt x="75" y="200"/>
                      <a:pt x="75" y="200"/>
                      <a:pt x="75" y="200"/>
                    </a:cubicBezTo>
                    <a:cubicBezTo>
                      <a:pt x="75" y="200"/>
                      <a:pt x="75" y="200"/>
                      <a:pt x="75" y="200"/>
                    </a:cubicBezTo>
                    <a:cubicBezTo>
                      <a:pt x="75" y="200"/>
                      <a:pt x="74" y="200"/>
                      <a:pt x="73" y="199"/>
                    </a:cubicBezTo>
                    <a:cubicBezTo>
                      <a:pt x="73" y="199"/>
                      <a:pt x="73" y="199"/>
                      <a:pt x="73" y="199"/>
                    </a:cubicBezTo>
                    <a:cubicBezTo>
                      <a:pt x="72" y="199"/>
                      <a:pt x="72" y="199"/>
                      <a:pt x="72" y="199"/>
                    </a:cubicBezTo>
                    <a:cubicBezTo>
                      <a:pt x="71" y="200"/>
                      <a:pt x="71" y="200"/>
                      <a:pt x="71" y="200"/>
                    </a:cubicBezTo>
                    <a:cubicBezTo>
                      <a:pt x="71" y="200"/>
                      <a:pt x="70" y="201"/>
                      <a:pt x="70" y="201"/>
                    </a:cubicBezTo>
                    <a:cubicBezTo>
                      <a:pt x="70" y="201"/>
                      <a:pt x="70" y="201"/>
                      <a:pt x="70" y="201"/>
                    </a:cubicBezTo>
                    <a:cubicBezTo>
                      <a:pt x="70" y="200"/>
                      <a:pt x="70" y="200"/>
                      <a:pt x="70" y="200"/>
                    </a:cubicBezTo>
                    <a:cubicBezTo>
                      <a:pt x="69" y="201"/>
                      <a:pt x="68" y="201"/>
                      <a:pt x="68" y="201"/>
                    </a:cubicBezTo>
                    <a:cubicBezTo>
                      <a:pt x="68" y="200"/>
                      <a:pt x="68" y="200"/>
                      <a:pt x="67" y="199"/>
                    </a:cubicBezTo>
                    <a:cubicBezTo>
                      <a:pt x="67" y="200"/>
                      <a:pt x="66" y="200"/>
                      <a:pt x="66" y="200"/>
                    </a:cubicBezTo>
                    <a:cubicBezTo>
                      <a:pt x="66" y="200"/>
                      <a:pt x="66" y="200"/>
                      <a:pt x="66" y="200"/>
                    </a:cubicBezTo>
                    <a:cubicBezTo>
                      <a:pt x="66" y="200"/>
                      <a:pt x="66" y="199"/>
                      <a:pt x="67" y="199"/>
                    </a:cubicBezTo>
                    <a:cubicBezTo>
                      <a:pt x="67" y="198"/>
                      <a:pt x="68" y="198"/>
                      <a:pt x="68" y="197"/>
                    </a:cubicBezTo>
                    <a:cubicBezTo>
                      <a:pt x="68" y="197"/>
                      <a:pt x="68" y="196"/>
                      <a:pt x="69" y="196"/>
                    </a:cubicBezTo>
                    <a:cubicBezTo>
                      <a:pt x="69" y="195"/>
                      <a:pt x="69" y="195"/>
                      <a:pt x="69" y="195"/>
                    </a:cubicBezTo>
                    <a:cubicBezTo>
                      <a:pt x="68" y="195"/>
                      <a:pt x="67" y="194"/>
                      <a:pt x="67" y="193"/>
                    </a:cubicBezTo>
                    <a:cubicBezTo>
                      <a:pt x="67" y="192"/>
                      <a:pt x="67" y="192"/>
                      <a:pt x="67" y="192"/>
                    </a:cubicBezTo>
                    <a:cubicBezTo>
                      <a:pt x="66" y="192"/>
                      <a:pt x="66" y="192"/>
                      <a:pt x="66" y="192"/>
                    </a:cubicBezTo>
                    <a:cubicBezTo>
                      <a:pt x="66" y="192"/>
                      <a:pt x="65" y="190"/>
                      <a:pt x="64" y="190"/>
                    </a:cubicBezTo>
                    <a:cubicBezTo>
                      <a:pt x="64" y="190"/>
                      <a:pt x="63" y="190"/>
                      <a:pt x="63" y="190"/>
                    </a:cubicBezTo>
                    <a:cubicBezTo>
                      <a:pt x="62" y="190"/>
                      <a:pt x="61" y="189"/>
                      <a:pt x="61" y="189"/>
                    </a:cubicBezTo>
                    <a:cubicBezTo>
                      <a:pt x="60" y="190"/>
                      <a:pt x="60" y="190"/>
                      <a:pt x="60" y="190"/>
                    </a:cubicBezTo>
                    <a:cubicBezTo>
                      <a:pt x="60" y="190"/>
                      <a:pt x="60" y="190"/>
                      <a:pt x="59" y="189"/>
                    </a:cubicBezTo>
                    <a:cubicBezTo>
                      <a:pt x="59" y="189"/>
                      <a:pt x="59" y="189"/>
                      <a:pt x="59" y="189"/>
                    </a:cubicBezTo>
                    <a:cubicBezTo>
                      <a:pt x="59" y="190"/>
                      <a:pt x="59" y="190"/>
                      <a:pt x="59" y="190"/>
                    </a:cubicBezTo>
                    <a:cubicBezTo>
                      <a:pt x="59" y="189"/>
                      <a:pt x="58" y="188"/>
                      <a:pt x="57" y="188"/>
                    </a:cubicBezTo>
                    <a:cubicBezTo>
                      <a:pt x="57" y="189"/>
                      <a:pt x="57" y="189"/>
                      <a:pt x="57" y="189"/>
                    </a:cubicBezTo>
                    <a:cubicBezTo>
                      <a:pt x="57" y="189"/>
                      <a:pt x="57" y="189"/>
                      <a:pt x="57" y="189"/>
                    </a:cubicBezTo>
                    <a:cubicBezTo>
                      <a:pt x="57" y="188"/>
                      <a:pt x="57" y="188"/>
                      <a:pt x="57" y="187"/>
                    </a:cubicBezTo>
                    <a:cubicBezTo>
                      <a:pt x="56" y="187"/>
                      <a:pt x="55" y="186"/>
                      <a:pt x="54" y="186"/>
                    </a:cubicBezTo>
                    <a:cubicBezTo>
                      <a:pt x="54" y="186"/>
                      <a:pt x="54" y="186"/>
                      <a:pt x="53" y="186"/>
                    </a:cubicBezTo>
                    <a:cubicBezTo>
                      <a:pt x="52" y="186"/>
                      <a:pt x="52" y="186"/>
                      <a:pt x="52" y="186"/>
                    </a:cubicBezTo>
                    <a:cubicBezTo>
                      <a:pt x="52" y="186"/>
                      <a:pt x="52" y="186"/>
                      <a:pt x="52" y="186"/>
                    </a:cubicBezTo>
                    <a:cubicBezTo>
                      <a:pt x="53" y="185"/>
                      <a:pt x="53" y="185"/>
                      <a:pt x="54" y="185"/>
                    </a:cubicBezTo>
                    <a:cubicBezTo>
                      <a:pt x="54" y="185"/>
                      <a:pt x="54" y="185"/>
                      <a:pt x="54" y="185"/>
                    </a:cubicBezTo>
                    <a:cubicBezTo>
                      <a:pt x="53" y="184"/>
                      <a:pt x="53" y="184"/>
                      <a:pt x="53" y="184"/>
                    </a:cubicBezTo>
                    <a:cubicBezTo>
                      <a:pt x="53" y="184"/>
                      <a:pt x="53" y="184"/>
                      <a:pt x="53" y="184"/>
                    </a:cubicBezTo>
                    <a:cubicBezTo>
                      <a:pt x="52" y="184"/>
                      <a:pt x="52" y="184"/>
                      <a:pt x="52" y="184"/>
                    </a:cubicBezTo>
                    <a:cubicBezTo>
                      <a:pt x="52" y="184"/>
                      <a:pt x="52" y="184"/>
                      <a:pt x="52" y="184"/>
                    </a:cubicBezTo>
                    <a:cubicBezTo>
                      <a:pt x="51" y="184"/>
                      <a:pt x="51" y="184"/>
                      <a:pt x="51" y="184"/>
                    </a:cubicBezTo>
                    <a:cubicBezTo>
                      <a:pt x="51" y="184"/>
                      <a:pt x="51" y="183"/>
                      <a:pt x="51" y="183"/>
                    </a:cubicBezTo>
                    <a:cubicBezTo>
                      <a:pt x="51" y="183"/>
                      <a:pt x="51" y="183"/>
                      <a:pt x="51" y="183"/>
                    </a:cubicBezTo>
                    <a:cubicBezTo>
                      <a:pt x="51" y="183"/>
                      <a:pt x="51" y="183"/>
                      <a:pt x="51" y="183"/>
                    </a:cubicBezTo>
                    <a:cubicBezTo>
                      <a:pt x="52" y="183"/>
                      <a:pt x="52" y="183"/>
                      <a:pt x="52" y="183"/>
                    </a:cubicBezTo>
                    <a:cubicBezTo>
                      <a:pt x="52" y="183"/>
                      <a:pt x="52" y="183"/>
                      <a:pt x="52" y="183"/>
                    </a:cubicBezTo>
                    <a:cubicBezTo>
                      <a:pt x="52" y="183"/>
                      <a:pt x="52" y="183"/>
                      <a:pt x="52" y="183"/>
                    </a:cubicBezTo>
                    <a:cubicBezTo>
                      <a:pt x="51" y="183"/>
                      <a:pt x="50" y="183"/>
                      <a:pt x="49" y="183"/>
                    </a:cubicBezTo>
                    <a:cubicBezTo>
                      <a:pt x="49" y="183"/>
                      <a:pt x="48" y="183"/>
                      <a:pt x="48" y="184"/>
                    </a:cubicBezTo>
                    <a:cubicBezTo>
                      <a:pt x="47" y="184"/>
                      <a:pt x="46" y="183"/>
                      <a:pt x="46" y="183"/>
                    </a:cubicBezTo>
                    <a:cubicBezTo>
                      <a:pt x="45" y="183"/>
                      <a:pt x="44" y="183"/>
                      <a:pt x="43" y="183"/>
                    </a:cubicBezTo>
                    <a:cubicBezTo>
                      <a:pt x="43" y="182"/>
                      <a:pt x="43" y="182"/>
                      <a:pt x="43" y="182"/>
                    </a:cubicBezTo>
                    <a:cubicBezTo>
                      <a:pt x="43" y="182"/>
                      <a:pt x="42" y="182"/>
                      <a:pt x="41" y="182"/>
                    </a:cubicBezTo>
                    <a:cubicBezTo>
                      <a:pt x="41" y="181"/>
                      <a:pt x="41" y="181"/>
                      <a:pt x="41" y="181"/>
                    </a:cubicBezTo>
                    <a:cubicBezTo>
                      <a:pt x="40" y="181"/>
                      <a:pt x="40" y="181"/>
                      <a:pt x="40" y="181"/>
                    </a:cubicBezTo>
                    <a:cubicBezTo>
                      <a:pt x="40" y="181"/>
                      <a:pt x="40" y="181"/>
                      <a:pt x="40" y="181"/>
                    </a:cubicBezTo>
                    <a:cubicBezTo>
                      <a:pt x="41" y="181"/>
                      <a:pt x="41" y="181"/>
                      <a:pt x="41" y="181"/>
                    </a:cubicBezTo>
                    <a:cubicBezTo>
                      <a:pt x="41" y="181"/>
                      <a:pt x="41" y="181"/>
                      <a:pt x="41" y="181"/>
                    </a:cubicBezTo>
                    <a:cubicBezTo>
                      <a:pt x="41" y="182"/>
                      <a:pt x="39" y="182"/>
                      <a:pt x="38" y="182"/>
                    </a:cubicBezTo>
                    <a:cubicBezTo>
                      <a:pt x="39" y="182"/>
                      <a:pt x="39" y="182"/>
                      <a:pt x="39" y="182"/>
                    </a:cubicBezTo>
                    <a:cubicBezTo>
                      <a:pt x="38" y="183"/>
                      <a:pt x="38" y="183"/>
                      <a:pt x="38" y="183"/>
                    </a:cubicBezTo>
                    <a:cubicBezTo>
                      <a:pt x="39" y="183"/>
                      <a:pt x="39" y="184"/>
                      <a:pt x="39" y="185"/>
                    </a:cubicBezTo>
                    <a:cubicBezTo>
                      <a:pt x="38" y="185"/>
                      <a:pt x="38" y="185"/>
                      <a:pt x="38" y="185"/>
                    </a:cubicBezTo>
                    <a:cubicBezTo>
                      <a:pt x="38" y="184"/>
                      <a:pt x="38" y="184"/>
                      <a:pt x="38" y="184"/>
                    </a:cubicBezTo>
                    <a:cubicBezTo>
                      <a:pt x="38" y="183"/>
                      <a:pt x="38" y="183"/>
                      <a:pt x="38" y="183"/>
                    </a:cubicBezTo>
                    <a:cubicBezTo>
                      <a:pt x="38" y="182"/>
                      <a:pt x="38" y="182"/>
                      <a:pt x="38" y="182"/>
                    </a:cubicBezTo>
                    <a:cubicBezTo>
                      <a:pt x="38" y="181"/>
                      <a:pt x="39" y="181"/>
                      <a:pt x="39" y="181"/>
                    </a:cubicBezTo>
                    <a:cubicBezTo>
                      <a:pt x="39" y="181"/>
                      <a:pt x="39" y="181"/>
                      <a:pt x="39" y="181"/>
                    </a:cubicBezTo>
                    <a:cubicBezTo>
                      <a:pt x="39" y="180"/>
                      <a:pt x="39" y="180"/>
                      <a:pt x="39" y="180"/>
                    </a:cubicBezTo>
                    <a:cubicBezTo>
                      <a:pt x="38" y="180"/>
                      <a:pt x="38" y="181"/>
                      <a:pt x="37" y="181"/>
                    </a:cubicBezTo>
                    <a:cubicBezTo>
                      <a:pt x="37" y="181"/>
                      <a:pt x="37" y="181"/>
                      <a:pt x="37" y="181"/>
                    </a:cubicBezTo>
                    <a:cubicBezTo>
                      <a:pt x="37" y="181"/>
                      <a:pt x="37" y="181"/>
                      <a:pt x="37" y="181"/>
                    </a:cubicBezTo>
                    <a:cubicBezTo>
                      <a:pt x="37" y="181"/>
                      <a:pt x="37" y="181"/>
                      <a:pt x="37" y="181"/>
                    </a:cubicBezTo>
                    <a:cubicBezTo>
                      <a:pt x="37" y="181"/>
                      <a:pt x="37" y="181"/>
                      <a:pt x="37" y="181"/>
                    </a:cubicBezTo>
                    <a:cubicBezTo>
                      <a:pt x="38" y="181"/>
                      <a:pt x="38" y="181"/>
                      <a:pt x="38" y="181"/>
                    </a:cubicBezTo>
                    <a:cubicBezTo>
                      <a:pt x="37" y="180"/>
                      <a:pt x="37" y="179"/>
                      <a:pt x="36" y="179"/>
                    </a:cubicBezTo>
                    <a:cubicBezTo>
                      <a:pt x="35" y="178"/>
                      <a:pt x="35" y="178"/>
                      <a:pt x="35" y="178"/>
                    </a:cubicBezTo>
                    <a:cubicBezTo>
                      <a:pt x="34" y="178"/>
                      <a:pt x="34" y="178"/>
                      <a:pt x="34" y="178"/>
                    </a:cubicBezTo>
                    <a:cubicBezTo>
                      <a:pt x="34" y="179"/>
                      <a:pt x="34" y="179"/>
                      <a:pt x="34" y="179"/>
                    </a:cubicBezTo>
                    <a:cubicBezTo>
                      <a:pt x="33" y="179"/>
                      <a:pt x="33" y="179"/>
                      <a:pt x="33" y="179"/>
                    </a:cubicBezTo>
                    <a:cubicBezTo>
                      <a:pt x="33" y="179"/>
                      <a:pt x="32" y="179"/>
                      <a:pt x="32" y="179"/>
                    </a:cubicBezTo>
                    <a:cubicBezTo>
                      <a:pt x="31" y="179"/>
                      <a:pt x="31" y="179"/>
                      <a:pt x="31" y="179"/>
                    </a:cubicBezTo>
                    <a:cubicBezTo>
                      <a:pt x="30" y="173"/>
                      <a:pt x="29" y="167"/>
                      <a:pt x="29" y="160"/>
                    </a:cubicBezTo>
                    <a:cubicBezTo>
                      <a:pt x="29" y="160"/>
                      <a:pt x="29" y="160"/>
                      <a:pt x="29" y="160"/>
                    </a:cubicBezTo>
                    <a:cubicBezTo>
                      <a:pt x="30" y="160"/>
                      <a:pt x="30" y="159"/>
                      <a:pt x="31" y="159"/>
                    </a:cubicBezTo>
                    <a:cubicBezTo>
                      <a:pt x="31" y="160"/>
                      <a:pt x="31" y="160"/>
                      <a:pt x="31" y="160"/>
                    </a:cubicBezTo>
                    <a:cubicBezTo>
                      <a:pt x="31" y="160"/>
                      <a:pt x="31" y="160"/>
                      <a:pt x="31" y="160"/>
                    </a:cubicBezTo>
                    <a:cubicBezTo>
                      <a:pt x="31" y="160"/>
                      <a:pt x="31" y="160"/>
                      <a:pt x="31" y="160"/>
                    </a:cubicBezTo>
                    <a:cubicBezTo>
                      <a:pt x="31" y="160"/>
                      <a:pt x="32" y="160"/>
                      <a:pt x="33" y="160"/>
                    </a:cubicBezTo>
                    <a:cubicBezTo>
                      <a:pt x="33" y="160"/>
                      <a:pt x="34" y="161"/>
                      <a:pt x="34" y="161"/>
                    </a:cubicBezTo>
                    <a:cubicBezTo>
                      <a:pt x="35" y="161"/>
                      <a:pt x="35" y="161"/>
                      <a:pt x="35" y="161"/>
                    </a:cubicBezTo>
                    <a:cubicBezTo>
                      <a:pt x="36" y="162"/>
                      <a:pt x="36" y="162"/>
                      <a:pt x="36" y="162"/>
                    </a:cubicBezTo>
                    <a:cubicBezTo>
                      <a:pt x="36" y="162"/>
                      <a:pt x="37" y="162"/>
                      <a:pt x="38" y="163"/>
                    </a:cubicBezTo>
                    <a:cubicBezTo>
                      <a:pt x="37" y="163"/>
                      <a:pt x="37" y="163"/>
                      <a:pt x="37" y="163"/>
                    </a:cubicBezTo>
                    <a:cubicBezTo>
                      <a:pt x="37" y="163"/>
                      <a:pt x="37" y="163"/>
                      <a:pt x="37" y="163"/>
                    </a:cubicBezTo>
                    <a:cubicBezTo>
                      <a:pt x="37" y="163"/>
                      <a:pt x="37" y="163"/>
                      <a:pt x="37" y="163"/>
                    </a:cubicBezTo>
                    <a:cubicBezTo>
                      <a:pt x="38" y="163"/>
                      <a:pt x="38" y="163"/>
                      <a:pt x="39" y="163"/>
                    </a:cubicBezTo>
                    <a:cubicBezTo>
                      <a:pt x="39" y="163"/>
                      <a:pt x="40" y="163"/>
                      <a:pt x="40" y="163"/>
                    </a:cubicBezTo>
                    <a:cubicBezTo>
                      <a:pt x="41" y="163"/>
                      <a:pt x="41" y="163"/>
                      <a:pt x="42" y="163"/>
                    </a:cubicBezTo>
                    <a:cubicBezTo>
                      <a:pt x="42" y="163"/>
                      <a:pt x="42" y="163"/>
                      <a:pt x="42" y="163"/>
                    </a:cubicBezTo>
                    <a:cubicBezTo>
                      <a:pt x="41" y="163"/>
                      <a:pt x="41" y="162"/>
                      <a:pt x="40" y="162"/>
                    </a:cubicBezTo>
                    <a:cubicBezTo>
                      <a:pt x="40" y="162"/>
                      <a:pt x="40" y="162"/>
                      <a:pt x="40" y="162"/>
                    </a:cubicBezTo>
                    <a:cubicBezTo>
                      <a:pt x="40" y="162"/>
                      <a:pt x="40" y="162"/>
                      <a:pt x="40" y="162"/>
                    </a:cubicBezTo>
                    <a:cubicBezTo>
                      <a:pt x="39" y="161"/>
                      <a:pt x="38" y="161"/>
                      <a:pt x="38" y="161"/>
                    </a:cubicBezTo>
                    <a:cubicBezTo>
                      <a:pt x="37" y="161"/>
                      <a:pt x="37" y="161"/>
                      <a:pt x="37" y="161"/>
                    </a:cubicBezTo>
                    <a:cubicBezTo>
                      <a:pt x="36" y="160"/>
                      <a:pt x="35" y="160"/>
                      <a:pt x="35" y="160"/>
                    </a:cubicBezTo>
                    <a:cubicBezTo>
                      <a:pt x="34" y="159"/>
                      <a:pt x="34" y="159"/>
                      <a:pt x="34" y="159"/>
                    </a:cubicBezTo>
                    <a:cubicBezTo>
                      <a:pt x="33" y="159"/>
                      <a:pt x="33" y="159"/>
                      <a:pt x="33" y="159"/>
                    </a:cubicBezTo>
                    <a:cubicBezTo>
                      <a:pt x="33" y="159"/>
                      <a:pt x="32" y="159"/>
                      <a:pt x="31" y="159"/>
                    </a:cubicBezTo>
                    <a:cubicBezTo>
                      <a:pt x="30" y="159"/>
                      <a:pt x="30" y="159"/>
                      <a:pt x="29" y="159"/>
                    </a:cubicBezTo>
                    <a:cubicBezTo>
                      <a:pt x="29" y="159"/>
                      <a:pt x="29" y="159"/>
                      <a:pt x="29" y="159"/>
                    </a:cubicBezTo>
                    <a:cubicBezTo>
                      <a:pt x="29" y="158"/>
                      <a:pt x="28" y="156"/>
                      <a:pt x="28" y="154"/>
                    </a:cubicBezTo>
                    <a:cubicBezTo>
                      <a:pt x="28" y="152"/>
                      <a:pt x="29" y="150"/>
                      <a:pt x="29" y="149"/>
                    </a:cubicBezTo>
                    <a:cubicBezTo>
                      <a:pt x="30" y="150"/>
                      <a:pt x="30" y="150"/>
                      <a:pt x="30" y="150"/>
                    </a:cubicBezTo>
                    <a:cubicBezTo>
                      <a:pt x="30" y="150"/>
                      <a:pt x="30" y="150"/>
                      <a:pt x="30" y="150"/>
                    </a:cubicBezTo>
                    <a:cubicBezTo>
                      <a:pt x="30" y="151"/>
                      <a:pt x="30" y="151"/>
                      <a:pt x="30" y="152"/>
                    </a:cubicBezTo>
                    <a:cubicBezTo>
                      <a:pt x="30" y="152"/>
                      <a:pt x="30" y="152"/>
                      <a:pt x="30" y="152"/>
                    </a:cubicBezTo>
                    <a:cubicBezTo>
                      <a:pt x="30" y="152"/>
                      <a:pt x="30" y="152"/>
                      <a:pt x="30" y="152"/>
                    </a:cubicBezTo>
                    <a:cubicBezTo>
                      <a:pt x="30" y="152"/>
                      <a:pt x="30" y="152"/>
                      <a:pt x="30" y="152"/>
                    </a:cubicBezTo>
                    <a:cubicBezTo>
                      <a:pt x="30" y="152"/>
                      <a:pt x="30" y="152"/>
                      <a:pt x="30" y="152"/>
                    </a:cubicBezTo>
                    <a:cubicBezTo>
                      <a:pt x="31" y="153"/>
                      <a:pt x="31" y="153"/>
                      <a:pt x="31" y="153"/>
                    </a:cubicBezTo>
                    <a:cubicBezTo>
                      <a:pt x="31" y="153"/>
                      <a:pt x="31" y="153"/>
                      <a:pt x="31" y="153"/>
                    </a:cubicBezTo>
                    <a:cubicBezTo>
                      <a:pt x="31" y="154"/>
                      <a:pt x="31" y="154"/>
                      <a:pt x="31" y="154"/>
                    </a:cubicBezTo>
                    <a:cubicBezTo>
                      <a:pt x="31" y="154"/>
                      <a:pt x="31" y="154"/>
                      <a:pt x="31" y="154"/>
                    </a:cubicBezTo>
                    <a:cubicBezTo>
                      <a:pt x="32" y="154"/>
                      <a:pt x="31" y="155"/>
                      <a:pt x="32" y="155"/>
                    </a:cubicBezTo>
                    <a:cubicBezTo>
                      <a:pt x="32" y="156"/>
                      <a:pt x="32" y="156"/>
                      <a:pt x="32" y="156"/>
                    </a:cubicBezTo>
                    <a:cubicBezTo>
                      <a:pt x="33" y="156"/>
                      <a:pt x="33" y="156"/>
                      <a:pt x="33" y="156"/>
                    </a:cubicBezTo>
                    <a:cubicBezTo>
                      <a:pt x="33" y="156"/>
                      <a:pt x="33" y="156"/>
                      <a:pt x="33" y="156"/>
                    </a:cubicBezTo>
                    <a:cubicBezTo>
                      <a:pt x="33" y="156"/>
                      <a:pt x="33" y="156"/>
                      <a:pt x="33" y="156"/>
                    </a:cubicBezTo>
                    <a:cubicBezTo>
                      <a:pt x="34" y="155"/>
                      <a:pt x="34" y="154"/>
                      <a:pt x="34" y="153"/>
                    </a:cubicBezTo>
                    <a:cubicBezTo>
                      <a:pt x="34" y="153"/>
                      <a:pt x="33" y="152"/>
                      <a:pt x="33" y="152"/>
                    </a:cubicBezTo>
                    <a:cubicBezTo>
                      <a:pt x="33" y="151"/>
                      <a:pt x="33" y="151"/>
                      <a:pt x="33" y="151"/>
                    </a:cubicBezTo>
                    <a:cubicBezTo>
                      <a:pt x="33" y="150"/>
                      <a:pt x="32" y="148"/>
                      <a:pt x="32" y="147"/>
                    </a:cubicBezTo>
                    <a:cubicBezTo>
                      <a:pt x="32" y="147"/>
                      <a:pt x="32" y="146"/>
                      <a:pt x="32" y="146"/>
                    </a:cubicBezTo>
                    <a:cubicBezTo>
                      <a:pt x="33" y="145"/>
                      <a:pt x="33" y="145"/>
                      <a:pt x="33" y="144"/>
                    </a:cubicBezTo>
                    <a:cubicBezTo>
                      <a:pt x="34" y="144"/>
                      <a:pt x="35" y="144"/>
                      <a:pt x="35" y="144"/>
                    </a:cubicBezTo>
                    <a:cubicBezTo>
                      <a:pt x="35" y="143"/>
                      <a:pt x="35" y="143"/>
                      <a:pt x="35" y="143"/>
                    </a:cubicBezTo>
                    <a:cubicBezTo>
                      <a:pt x="37" y="142"/>
                      <a:pt x="37" y="142"/>
                      <a:pt x="37" y="142"/>
                    </a:cubicBezTo>
                    <a:cubicBezTo>
                      <a:pt x="37" y="142"/>
                      <a:pt x="37" y="141"/>
                      <a:pt x="38" y="141"/>
                    </a:cubicBezTo>
                    <a:cubicBezTo>
                      <a:pt x="39" y="141"/>
                      <a:pt x="39" y="141"/>
                      <a:pt x="39" y="141"/>
                    </a:cubicBezTo>
                    <a:cubicBezTo>
                      <a:pt x="39" y="141"/>
                      <a:pt x="39" y="141"/>
                      <a:pt x="39" y="141"/>
                    </a:cubicBezTo>
                    <a:cubicBezTo>
                      <a:pt x="39" y="141"/>
                      <a:pt x="39" y="141"/>
                      <a:pt x="39" y="141"/>
                    </a:cubicBezTo>
                    <a:cubicBezTo>
                      <a:pt x="39" y="140"/>
                      <a:pt x="39" y="140"/>
                      <a:pt x="39" y="140"/>
                    </a:cubicBezTo>
                    <a:cubicBezTo>
                      <a:pt x="38" y="141"/>
                      <a:pt x="38" y="141"/>
                      <a:pt x="38" y="141"/>
                    </a:cubicBezTo>
                    <a:cubicBezTo>
                      <a:pt x="38" y="140"/>
                      <a:pt x="38" y="140"/>
                      <a:pt x="38" y="140"/>
                    </a:cubicBezTo>
                    <a:cubicBezTo>
                      <a:pt x="38" y="140"/>
                      <a:pt x="38" y="140"/>
                      <a:pt x="38" y="140"/>
                    </a:cubicBezTo>
                    <a:cubicBezTo>
                      <a:pt x="38" y="140"/>
                      <a:pt x="38" y="140"/>
                      <a:pt x="38" y="140"/>
                    </a:cubicBezTo>
                    <a:cubicBezTo>
                      <a:pt x="39" y="140"/>
                      <a:pt x="39" y="140"/>
                      <a:pt x="39" y="140"/>
                    </a:cubicBezTo>
                    <a:cubicBezTo>
                      <a:pt x="39" y="140"/>
                      <a:pt x="39" y="140"/>
                      <a:pt x="39" y="140"/>
                    </a:cubicBezTo>
                    <a:cubicBezTo>
                      <a:pt x="38" y="140"/>
                      <a:pt x="38" y="140"/>
                      <a:pt x="38" y="140"/>
                    </a:cubicBezTo>
                    <a:cubicBezTo>
                      <a:pt x="38" y="140"/>
                      <a:pt x="38" y="140"/>
                      <a:pt x="38" y="140"/>
                    </a:cubicBezTo>
                    <a:cubicBezTo>
                      <a:pt x="39" y="140"/>
                      <a:pt x="39" y="140"/>
                      <a:pt x="39" y="140"/>
                    </a:cubicBezTo>
                    <a:cubicBezTo>
                      <a:pt x="39" y="140"/>
                      <a:pt x="39" y="140"/>
                      <a:pt x="39" y="140"/>
                    </a:cubicBezTo>
                    <a:cubicBezTo>
                      <a:pt x="39" y="140"/>
                      <a:pt x="39" y="140"/>
                      <a:pt x="39" y="140"/>
                    </a:cubicBezTo>
                    <a:cubicBezTo>
                      <a:pt x="39" y="140"/>
                      <a:pt x="39" y="140"/>
                      <a:pt x="39" y="140"/>
                    </a:cubicBezTo>
                    <a:cubicBezTo>
                      <a:pt x="40" y="139"/>
                      <a:pt x="40" y="139"/>
                      <a:pt x="40" y="139"/>
                    </a:cubicBezTo>
                    <a:cubicBezTo>
                      <a:pt x="40" y="139"/>
                      <a:pt x="40" y="139"/>
                      <a:pt x="40" y="139"/>
                    </a:cubicBezTo>
                    <a:cubicBezTo>
                      <a:pt x="40" y="139"/>
                      <a:pt x="40" y="139"/>
                      <a:pt x="40" y="139"/>
                    </a:cubicBezTo>
                    <a:cubicBezTo>
                      <a:pt x="40" y="139"/>
                      <a:pt x="40" y="139"/>
                      <a:pt x="40" y="139"/>
                    </a:cubicBezTo>
                    <a:cubicBezTo>
                      <a:pt x="40" y="139"/>
                      <a:pt x="40" y="139"/>
                      <a:pt x="40" y="139"/>
                    </a:cubicBezTo>
                    <a:cubicBezTo>
                      <a:pt x="39" y="139"/>
                      <a:pt x="39" y="139"/>
                      <a:pt x="39" y="139"/>
                    </a:cubicBezTo>
                    <a:cubicBezTo>
                      <a:pt x="39" y="139"/>
                      <a:pt x="39" y="139"/>
                      <a:pt x="39" y="139"/>
                    </a:cubicBezTo>
                    <a:cubicBezTo>
                      <a:pt x="39" y="139"/>
                      <a:pt x="39" y="139"/>
                      <a:pt x="39" y="139"/>
                    </a:cubicBezTo>
                    <a:cubicBezTo>
                      <a:pt x="39" y="139"/>
                      <a:pt x="39" y="139"/>
                      <a:pt x="39" y="139"/>
                    </a:cubicBezTo>
                    <a:cubicBezTo>
                      <a:pt x="40" y="139"/>
                      <a:pt x="40" y="139"/>
                      <a:pt x="40" y="139"/>
                    </a:cubicBezTo>
                    <a:cubicBezTo>
                      <a:pt x="39" y="139"/>
                      <a:pt x="39" y="139"/>
                      <a:pt x="39" y="139"/>
                    </a:cubicBezTo>
                    <a:cubicBezTo>
                      <a:pt x="39" y="139"/>
                      <a:pt x="39" y="139"/>
                      <a:pt x="39" y="139"/>
                    </a:cubicBezTo>
                    <a:cubicBezTo>
                      <a:pt x="39" y="138"/>
                      <a:pt x="39" y="138"/>
                      <a:pt x="39" y="138"/>
                    </a:cubicBezTo>
                    <a:cubicBezTo>
                      <a:pt x="39" y="138"/>
                      <a:pt x="39" y="138"/>
                      <a:pt x="39" y="138"/>
                    </a:cubicBezTo>
                    <a:cubicBezTo>
                      <a:pt x="39" y="139"/>
                      <a:pt x="39" y="139"/>
                      <a:pt x="39" y="139"/>
                    </a:cubicBezTo>
                    <a:cubicBezTo>
                      <a:pt x="39" y="139"/>
                      <a:pt x="39" y="139"/>
                      <a:pt x="39" y="139"/>
                    </a:cubicBezTo>
                    <a:cubicBezTo>
                      <a:pt x="39" y="139"/>
                      <a:pt x="39" y="139"/>
                      <a:pt x="39" y="139"/>
                    </a:cubicBezTo>
                    <a:cubicBezTo>
                      <a:pt x="39" y="139"/>
                      <a:pt x="39" y="139"/>
                      <a:pt x="39" y="139"/>
                    </a:cubicBezTo>
                    <a:cubicBezTo>
                      <a:pt x="39" y="139"/>
                      <a:pt x="39" y="139"/>
                      <a:pt x="39" y="139"/>
                    </a:cubicBezTo>
                    <a:cubicBezTo>
                      <a:pt x="39" y="139"/>
                      <a:pt x="39" y="139"/>
                      <a:pt x="39" y="139"/>
                    </a:cubicBezTo>
                    <a:cubicBezTo>
                      <a:pt x="39" y="139"/>
                      <a:pt x="39" y="139"/>
                      <a:pt x="39" y="139"/>
                    </a:cubicBezTo>
                    <a:cubicBezTo>
                      <a:pt x="39" y="138"/>
                      <a:pt x="39" y="138"/>
                      <a:pt x="39" y="138"/>
                    </a:cubicBezTo>
                    <a:cubicBezTo>
                      <a:pt x="40" y="138"/>
                      <a:pt x="40" y="138"/>
                      <a:pt x="40" y="138"/>
                    </a:cubicBezTo>
                    <a:cubicBezTo>
                      <a:pt x="40" y="139"/>
                      <a:pt x="40" y="139"/>
                      <a:pt x="40" y="139"/>
                    </a:cubicBezTo>
                    <a:cubicBezTo>
                      <a:pt x="40" y="139"/>
                      <a:pt x="40" y="139"/>
                      <a:pt x="40" y="139"/>
                    </a:cubicBezTo>
                    <a:cubicBezTo>
                      <a:pt x="39" y="138"/>
                      <a:pt x="39" y="138"/>
                      <a:pt x="39" y="138"/>
                    </a:cubicBezTo>
                    <a:cubicBezTo>
                      <a:pt x="40" y="138"/>
                      <a:pt x="40" y="138"/>
                      <a:pt x="40" y="138"/>
                    </a:cubicBezTo>
                    <a:cubicBezTo>
                      <a:pt x="40" y="138"/>
                      <a:pt x="40" y="138"/>
                      <a:pt x="40" y="138"/>
                    </a:cubicBezTo>
                    <a:cubicBezTo>
                      <a:pt x="40" y="138"/>
                      <a:pt x="40" y="138"/>
                      <a:pt x="40" y="138"/>
                    </a:cubicBezTo>
                    <a:cubicBezTo>
                      <a:pt x="40" y="137"/>
                      <a:pt x="39" y="137"/>
                      <a:pt x="39" y="137"/>
                    </a:cubicBezTo>
                    <a:cubicBezTo>
                      <a:pt x="38" y="137"/>
                      <a:pt x="38" y="137"/>
                      <a:pt x="38" y="137"/>
                    </a:cubicBezTo>
                    <a:cubicBezTo>
                      <a:pt x="38" y="137"/>
                      <a:pt x="38" y="137"/>
                      <a:pt x="38" y="137"/>
                    </a:cubicBezTo>
                    <a:cubicBezTo>
                      <a:pt x="38" y="137"/>
                      <a:pt x="38" y="137"/>
                      <a:pt x="38" y="137"/>
                    </a:cubicBezTo>
                    <a:cubicBezTo>
                      <a:pt x="39" y="137"/>
                      <a:pt x="39" y="137"/>
                      <a:pt x="39" y="137"/>
                    </a:cubicBezTo>
                    <a:cubicBezTo>
                      <a:pt x="39" y="137"/>
                      <a:pt x="39" y="137"/>
                      <a:pt x="39" y="137"/>
                    </a:cubicBezTo>
                    <a:cubicBezTo>
                      <a:pt x="39" y="137"/>
                      <a:pt x="39" y="137"/>
                      <a:pt x="39" y="137"/>
                    </a:cubicBezTo>
                    <a:cubicBezTo>
                      <a:pt x="39" y="137"/>
                      <a:pt x="39" y="137"/>
                      <a:pt x="39" y="137"/>
                    </a:cubicBezTo>
                    <a:cubicBezTo>
                      <a:pt x="39" y="137"/>
                      <a:pt x="39" y="137"/>
                      <a:pt x="39" y="137"/>
                    </a:cubicBezTo>
                    <a:cubicBezTo>
                      <a:pt x="39" y="137"/>
                      <a:pt x="39" y="137"/>
                      <a:pt x="39" y="137"/>
                    </a:cubicBezTo>
                    <a:cubicBezTo>
                      <a:pt x="39" y="137"/>
                      <a:pt x="39" y="137"/>
                      <a:pt x="39" y="137"/>
                    </a:cubicBezTo>
                    <a:cubicBezTo>
                      <a:pt x="39" y="137"/>
                      <a:pt x="39" y="137"/>
                      <a:pt x="39" y="137"/>
                    </a:cubicBezTo>
                    <a:cubicBezTo>
                      <a:pt x="39" y="137"/>
                      <a:pt x="39" y="137"/>
                      <a:pt x="39" y="137"/>
                    </a:cubicBezTo>
                    <a:cubicBezTo>
                      <a:pt x="39" y="137"/>
                      <a:pt x="39" y="137"/>
                      <a:pt x="39" y="137"/>
                    </a:cubicBezTo>
                    <a:cubicBezTo>
                      <a:pt x="39" y="137"/>
                      <a:pt x="39" y="137"/>
                      <a:pt x="39" y="137"/>
                    </a:cubicBezTo>
                    <a:cubicBezTo>
                      <a:pt x="39" y="136"/>
                      <a:pt x="39" y="136"/>
                      <a:pt x="39" y="136"/>
                    </a:cubicBezTo>
                    <a:cubicBezTo>
                      <a:pt x="39" y="136"/>
                      <a:pt x="39" y="136"/>
                      <a:pt x="39" y="136"/>
                    </a:cubicBezTo>
                    <a:cubicBezTo>
                      <a:pt x="39" y="136"/>
                      <a:pt x="39" y="136"/>
                      <a:pt x="38" y="136"/>
                    </a:cubicBezTo>
                    <a:cubicBezTo>
                      <a:pt x="39" y="136"/>
                      <a:pt x="39" y="136"/>
                      <a:pt x="39" y="136"/>
                    </a:cubicBezTo>
                    <a:cubicBezTo>
                      <a:pt x="39" y="136"/>
                      <a:pt x="39" y="136"/>
                      <a:pt x="39" y="136"/>
                    </a:cubicBezTo>
                    <a:cubicBezTo>
                      <a:pt x="39" y="136"/>
                      <a:pt x="39" y="136"/>
                      <a:pt x="39" y="136"/>
                    </a:cubicBezTo>
                    <a:cubicBezTo>
                      <a:pt x="38" y="135"/>
                      <a:pt x="38" y="135"/>
                      <a:pt x="38" y="135"/>
                    </a:cubicBezTo>
                    <a:cubicBezTo>
                      <a:pt x="38" y="135"/>
                      <a:pt x="38" y="135"/>
                      <a:pt x="38" y="135"/>
                    </a:cubicBezTo>
                    <a:cubicBezTo>
                      <a:pt x="38" y="135"/>
                      <a:pt x="38" y="135"/>
                      <a:pt x="38" y="135"/>
                    </a:cubicBezTo>
                    <a:cubicBezTo>
                      <a:pt x="38" y="135"/>
                      <a:pt x="38" y="135"/>
                      <a:pt x="38" y="135"/>
                    </a:cubicBezTo>
                    <a:cubicBezTo>
                      <a:pt x="39" y="135"/>
                      <a:pt x="39" y="135"/>
                      <a:pt x="39" y="135"/>
                    </a:cubicBezTo>
                    <a:cubicBezTo>
                      <a:pt x="39" y="135"/>
                      <a:pt x="39" y="135"/>
                      <a:pt x="39" y="135"/>
                    </a:cubicBezTo>
                    <a:cubicBezTo>
                      <a:pt x="39" y="135"/>
                      <a:pt x="39" y="135"/>
                      <a:pt x="39" y="135"/>
                    </a:cubicBezTo>
                    <a:cubicBezTo>
                      <a:pt x="39" y="135"/>
                      <a:pt x="39" y="135"/>
                      <a:pt x="39" y="135"/>
                    </a:cubicBezTo>
                    <a:cubicBezTo>
                      <a:pt x="39" y="135"/>
                      <a:pt x="39" y="135"/>
                      <a:pt x="39" y="135"/>
                    </a:cubicBezTo>
                    <a:cubicBezTo>
                      <a:pt x="39" y="135"/>
                      <a:pt x="39" y="135"/>
                      <a:pt x="39" y="135"/>
                    </a:cubicBezTo>
                    <a:cubicBezTo>
                      <a:pt x="39" y="134"/>
                      <a:pt x="39" y="134"/>
                      <a:pt x="39" y="134"/>
                    </a:cubicBezTo>
                    <a:cubicBezTo>
                      <a:pt x="39" y="134"/>
                      <a:pt x="39" y="134"/>
                      <a:pt x="39" y="134"/>
                    </a:cubicBezTo>
                    <a:cubicBezTo>
                      <a:pt x="39" y="134"/>
                      <a:pt x="39" y="134"/>
                      <a:pt x="39" y="134"/>
                    </a:cubicBezTo>
                    <a:cubicBezTo>
                      <a:pt x="39" y="133"/>
                      <a:pt x="39" y="133"/>
                      <a:pt x="39" y="133"/>
                    </a:cubicBezTo>
                    <a:cubicBezTo>
                      <a:pt x="39" y="133"/>
                      <a:pt x="39" y="133"/>
                      <a:pt x="39" y="133"/>
                    </a:cubicBezTo>
                    <a:cubicBezTo>
                      <a:pt x="39" y="133"/>
                      <a:pt x="39" y="133"/>
                      <a:pt x="39" y="133"/>
                    </a:cubicBezTo>
                    <a:cubicBezTo>
                      <a:pt x="39" y="133"/>
                      <a:pt x="39" y="133"/>
                      <a:pt x="39" y="133"/>
                    </a:cubicBezTo>
                    <a:cubicBezTo>
                      <a:pt x="39" y="133"/>
                      <a:pt x="39" y="133"/>
                      <a:pt x="39" y="133"/>
                    </a:cubicBezTo>
                    <a:cubicBezTo>
                      <a:pt x="39" y="133"/>
                      <a:pt x="39" y="133"/>
                      <a:pt x="39" y="133"/>
                    </a:cubicBezTo>
                    <a:cubicBezTo>
                      <a:pt x="40" y="133"/>
                      <a:pt x="40" y="133"/>
                      <a:pt x="40" y="133"/>
                    </a:cubicBezTo>
                    <a:cubicBezTo>
                      <a:pt x="40" y="133"/>
                      <a:pt x="40" y="133"/>
                      <a:pt x="40" y="133"/>
                    </a:cubicBezTo>
                    <a:cubicBezTo>
                      <a:pt x="40" y="133"/>
                      <a:pt x="40" y="133"/>
                      <a:pt x="40" y="133"/>
                    </a:cubicBezTo>
                    <a:cubicBezTo>
                      <a:pt x="39" y="133"/>
                      <a:pt x="39" y="133"/>
                      <a:pt x="39" y="133"/>
                    </a:cubicBezTo>
                    <a:cubicBezTo>
                      <a:pt x="39" y="134"/>
                      <a:pt x="39" y="134"/>
                      <a:pt x="39" y="134"/>
                    </a:cubicBezTo>
                    <a:cubicBezTo>
                      <a:pt x="39" y="134"/>
                      <a:pt x="39" y="134"/>
                      <a:pt x="39" y="134"/>
                    </a:cubicBezTo>
                    <a:cubicBezTo>
                      <a:pt x="39" y="134"/>
                      <a:pt x="39" y="134"/>
                      <a:pt x="39" y="134"/>
                    </a:cubicBezTo>
                    <a:cubicBezTo>
                      <a:pt x="39" y="134"/>
                      <a:pt x="39" y="134"/>
                      <a:pt x="39" y="134"/>
                    </a:cubicBezTo>
                    <a:cubicBezTo>
                      <a:pt x="39" y="134"/>
                      <a:pt x="39" y="134"/>
                      <a:pt x="39" y="134"/>
                    </a:cubicBezTo>
                    <a:cubicBezTo>
                      <a:pt x="39" y="134"/>
                      <a:pt x="39" y="134"/>
                      <a:pt x="39" y="134"/>
                    </a:cubicBezTo>
                    <a:cubicBezTo>
                      <a:pt x="39" y="134"/>
                      <a:pt x="39" y="134"/>
                      <a:pt x="39" y="134"/>
                    </a:cubicBezTo>
                    <a:cubicBezTo>
                      <a:pt x="39" y="134"/>
                      <a:pt x="39" y="134"/>
                      <a:pt x="39" y="134"/>
                    </a:cubicBezTo>
                    <a:cubicBezTo>
                      <a:pt x="39" y="134"/>
                      <a:pt x="39" y="134"/>
                      <a:pt x="39" y="134"/>
                    </a:cubicBezTo>
                    <a:cubicBezTo>
                      <a:pt x="39" y="134"/>
                      <a:pt x="39" y="134"/>
                      <a:pt x="39" y="134"/>
                    </a:cubicBezTo>
                    <a:cubicBezTo>
                      <a:pt x="39" y="134"/>
                      <a:pt x="39" y="134"/>
                      <a:pt x="39" y="134"/>
                    </a:cubicBezTo>
                    <a:cubicBezTo>
                      <a:pt x="39" y="134"/>
                      <a:pt x="39" y="134"/>
                      <a:pt x="39" y="134"/>
                    </a:cubicBezTo>
                    <a:cubicBezTo>
                      <a:pt x="39" y="135"/>
                      <a:pt x="39" y="135"/>
                      <a:pt x="39" y="135"/>
                    </a:cubicBezTo>
                    <a:cubicBezTo>
                      <a:pt x="40" y="135"/>
                      <a:pt x="40" y="135"/>
                      <a:pt x="40" y="135"/>
                    </a:cubicBezTo>
                    <a:cubicBezTo>
                      <a:pt x="39" y="135"/>
                      <a:pt x="39" y="135"/>
                      <a:pt x="39" y="135"/>
                    </a:cubicBezTo>
                    <a:cubicBezTo>
                      <a:pt x="39" y="135"/>
                      <a:pt x="39" y="135"/>
                      <a:pt x="39" y="135"/>
                    </a:cubicBezTo>
                    <a:cubicBezTo>
                      <a:pt x="39" y="135"/>
                      <a:pt x="39" y="135"/>
                      <a:pt x="39" y="135"/>
                    </a:cubicBezTo>
                    <a:cubicBezTo>
                      <a:pt x="39" y="135"/>
                      <a:pt x="39" y="135"/>
                      <a:pt x="39" y="135"/>
                    </a:cubicBezTo>
                    <a:cubicBezTo>
                      <a:pt x="40" y="135"/>
                      <a:pt x="40" y="135"/>
                      <a:pt x="40" y="135"/>
                    </a:cubicBezTo>
                    <a:cubicBezTo>
                      <a:pt x="40" y="135"/>
                      <a:pt x="40" y="135"/>
                      <a:pt x="40" y="135"/>
                    </a:cubicBezTo>
                    <a:cubicBezTo>
                      <a:pt x="40" y="135"/>
                      <a:pt x="40" y="135"/>
                      <a:pt x="40" y="135"/>
                    </a:cubicBezTo>
                    <a:cubicBezTo>
                      <a:pt x="40" y="136"/>
                      <a:pt x="40" y="136"/>
                      <a:pt x="40" y="136"/>
                    </a:cubicBezTo>
                    <a:cubicBezTo>
                      <a:pt x="40" y="136"/>
                      <a:pt x="40" y="136"/>
                      <a:pt x="40" y="136"/>
                    </a:cubicBezTo>
                    <a:cubicBezTo>
                      <a:pt x="40" y="136"/>
                      <a:pt x="40" y="136"/>
                      <a:pt x="40" y="136"/>
                    </a:cubicBezTo>
                    <a:cubicBezTo>
                      <a:pt x="40" y="136"/>
                      <a:pt x="40" y="136"/>
                      <a:pt x="40" y="136"/>
                    </a:cubicBezTo>
                    <a:cubicBezTo>
                      <a:pt x="40" y="136"/>
                      <a:pt x="40" y="136"/>
                      <a:pt x="39" y="137"/>
                    </a:cubicBezTo>
                    <a:cubicBezTo>
                      <a:pt x="40" y="137"/>
                      <a:pt x="40" y="137"/>
                      <a:pt x="40" y="137"/>
                    </a:cubicBezTo>
                    <a:cubicBezTo>
                      <a:pt x="40" y="137"/>
                      <a:pt x="40" y="137"/>
                      <a:pt x="40" y="137"/>
                    </a:cubicBezTo>
                    <a:cubicBezTo>
                      <a:pt x="40" y="136"/>
                      <a:pt x="40" y="136"/>
                      <a:pt x="40" y="136"/>
                    </a:cubicBezTo>
                    <a:cubicBezTo>
                      <a:pt x="40" y="136"/>
                      <a:pt x="40" y="136"/>
                      <a:pt x="40" y="136"/>
                    </a:cubicBezTo>
                    <a:cubicBezTo>
                      <a:pt x="40" y="136"/>
                      <a:pt x="40" y="136"/>
                      <a:pt x="40" y="136"/>
                    </a:cubicBezTo>
                    <a:cubicBezTo>
                      <a:pt x="41" y="135"/>
                      <a:pt x="41" y="135"/>
                      <a:pt x="41" y="135"/>
                    </a:cubicBezTo>
                    <a:cubicBezTo>
                      <a:pt x="41" y="134"/>
                      <a:pt x="41" y="134"/>
                      <a:pt x="41" y="134"/>
                    </a:cubicBezTo>
                    <a:cubicBezTo>
                      <a:pt x="40" y="134"/>
                      <a:pt x="40" y="133"/>
                      <a:pt x="40" y="133"/>
                    </a:cubicBezTo>
                    <a:cubicBezTo>
                      <a:pt x="40" y="133"/>
                      <a:pt x="40" y="133"/>
                      <a:pt x="40" y="133"/>
                    </a:cubicBezTo>
                    <a:cubicBezTo>
                      <a:pt x="40" y="133"/>
                      <a:pt x="40" y="133"/>
                      <a:pt x="40" y="133"/>
                    </a:cubicBezTo>
                    <a:cubicBezTo>
                      <a:pt x="40" y="133"/>
                      <a:pt x="40" y="133"/>
                      <a:pt x="40" y="133"/>
                    </a:cubicBezTo>
                    <a:cubicBezTo>
                      <a:pt x="40" y="133"/>
                      <a:pt x="40" y="134"/>
                      <a:pt x="41" y="134"/>
                    </a:cubicBezTo>
                    <a:cubicBezTo>
                      <a:pt x="41" y="134"/>
                      <a:pt x="41" y="134"/>
                      <a:pt x="41" y="134"/>
                    </a:cubicBezTo>
                    <a:cubicBezTo>
                      <a:pt x="41" y="134"/>
                      <a:pt x="41" y="134"/>
                      <a:pt x="41" y="134"/>
                    </a:cubicBezTo>
                    <a:cubicBezTo>
                      <a:pt x="41" y="134"/>
                      <a:pt x="41" y="134"/>
                      <a:pt x="41" y="134"/>
                    </a:cubicBezTo>
                    <a:cubicBezTo>
                      <a:pt x="41" y="134"/>
                      <a:pt x="42" y="133"/>
                      <a:pt x="42" y="133"/>
                    </a:cubicBezTo>
                    <a:cubicBezTo>
                      <a:pt x="42" y="133"/>
                      <a:pt x="42" y="133"/>
                      <a:pt x="42" y="133"/>
                    </a:cubicBezTo>
                    <a:cubicBezTo>
                      <a:pt x="42" y="133"/>
                      <a:pt x="42" y="132"/>
                      <a:pt x="42" y="132"/>
                    </a:cubicBezTo>
                    <a:cubicBezTo>
                      <a:pt x="42" y="131"/>
                      <a:pt x="42" y="131"/>
                      <a:pt x="42" y="131"/>
                    </a:cubicBezTo>
                    <a:cubicBezTo>
                      <a:pt x="42" y="131"/>
                      <a:pt x="42" y="131"/>
                      <a:pt x="42" y="131"/>
                    </a:cubicBezTo>
                    <a:cubicBezTo>
                      <a:pt x="42" y="131"/>
                      <a:pt x="42" y="131"/>
                      <a:pt x="42" y="131"/>
                    </a:cubicBezTo>
                    <a:cubicBezTo>
                      <a:pt x="43" y="130"/>
                      <a:pt x="43" y="130"/>
                      <a:pt x="43" y="130"/>
                    </a:cubicBezTo>
                    <a:cubicBezTo>
                      <a:pt x="42" y="131"/>
                      <a:pt x="42" y="131"/>
                      <a:pt x="42" y="131"/>
                    </a:cubicBezTo>
                    <a:cubicBezTo>
                      <a:pt x="43" y="130"/>
                      <a:pt x="44" y="130"/>
                      <a:pt x="46" y="130"/>
                    </a:cubicBezTo>
                    <a:cubicBezTo>
                      <a:pt x="46" y="129"/>
                      <a:pt x="46" y="129"/>
                      <a:pt x="46" y="129"/>
                    </a:cubicBezTo>
                    <a:cubicBezTo>
                      <a:pt x="46" y="129"/>
                      <a:pt x="46" y="129"/>
                      <a:pt x="46" y="129"/>
                    </a:cubicBezTo>
                    <a:cubicBezTo>
                      <a:pt x="46" y="130"/>
                      <a:pt x="46" y="130"/>
                      <a:pt x="46" y="130"/>
                    </a:cubicBezTo>
                    <a:cubicBezTo>
                      <a:pt x="46" y="130"/>
                      <a:pt x="46" y="130"/>
                      <a:pt x="46" y="130"/>
                    </a:cubicBezTo>
                    <a:cubicBezTo>
                      <a:pt x="47" y="129"/>
                      <a:pt x="47" y="129"/>
                      <a:pt x="47" y="129"/>
                    </a:cubicBezTo>
                    <a:cubicBezTo>
                      <a:pt x="47" y="129"/>
                      <a:pt x="47" y="129"/>
                      <a:pt x="47" y="129"/>
                    </a:cubicBezTo>
                    <a:cubicBezTo>
                      <a:pt x="47" y="130"/>
                      <a:pt x="47" y="130"/>
                      <a:pt x="47" y="130"/>
                    </a:cubicBezTo>
                    <a:cubicBezTo>
                      <a:pt x="48" y="130"/>
                      <a:pt x="48" y="130"/>
                      <a:pt x="48" y="130"/>
                    </a:cubicBezTo>
                    <a:cubicBezTo>
                      <a:pt x="48" y="129"/>
                      <a:pt x="48" y="129"/>
                      <a:pt x="48" y="129"/>
                    </a:cubicBezTo>
                    <a:cubicBezTo>
                      <a:pt x="48" y="129"/>
                      <a:pt x="48" y="129"/>
                      <a:pt x="48" y="129"/>
                    </a:cubicBezTo>
                    <a:cubicBezTo>
                      <a:pt x="48" y="129"/>
                      <a:pt x="48" y="129"/>
                      <a:pt x="48" y="129"/>
                    </a:cubicBezTo>
                    <a:cubicBezTo>
                      <a:pt x="47" y="129"/>
                      <a:pt x="47" y="129"/>
                      <a:pt x="47" y="129"/>
                    </a:cubicBezTo>
                    <a:cubicBezTo>
                      <a:pt x="47" y="129"/>
                      <a:pt x="47" y="128"/>
                      <a:pt x="47" y="128"/>
                    </a:cubicBezTo>
                    <a:cubicBezTo>
                      <a:pt x="47" y="128"/>
                      <a:pt x="47" y="128"/>
                      <a:pt x="47" y="128"/>
                    </a:cubicBezTo>
                    <a:cubicBezTo>
                      <a:pt x="47" y="128"/>
                      <a:pt x="47" y="128"/>
                      <a:pt x="47" y="128"/>
                    </a:cubicBezTo>
                    <a:cubicBezTo>
                      <a:pt x="47" y="128"/>
                      <a:pt x="47" y="128"/>
                      <a:pt x="47" y="128"/>
                    </a:cubicBezTo>
                    <a:cubicBezTo>
                      <a:pt x="47" y="127"/>
                      <a:pt x="47" y="126"/>
                      <a:pt x="48" y="126"/>
                    </a:cubicBezTo>
                    <a:cubicBezTo>
                      <a:pt x="48" y="126"/>
                      <a:pt x="48" y="126"/>
                      <a:pt x="48" y="126"/>
                    </a:cubicBezTo>
                    <a:cubicBezTo>
                      <a:pt x="48" y="126"/>
                      <a:pt x="48" y="126"/>
                      <a:pt x="48" y="126"/>
                    </a:cubicBezTo>
                    <a:cubicBezTo>
                      <a:pt x="48" y="126"/>
                      <a:pt x="48" y="126"/>
                      <a:pt x="48" y="126"/>
                    </a:cubicBezTo>
                    <a:cubicBezTo>
                      <a:pt x="48" y="126"/>
                      <a:pt x="48" y="126"/>
                      <a:pt x="48" y="126"/>
                    </a:cubicBezTo>
                    <a:cubicBezTo>
                      <a:pt x="48" y="126"/>
                      <a:pt x="48" y="126"/>
                      <a:pt x="48" y="126"/>
                    </a:cubicBezTo>
                    <a:cubicBezTo>
                      <a:pt x="48" y="126"/>
                      <a:pt x="48" y="126"/>
                      <a:pt x="48" y="126"/>
                    </a:cubicBezTo>
                    <a:cubicBezTo>
                      <a:pt x="49" y="126"/>
                      <a:pt x="49" y="126"/>
                      <a:pt x="49" y="126"/>
                    </a:cubicBezTo>
                    <a:cubicBezTo>
                      <a:pt x="48" y="126"/>
                      <a:pt x="48" y="126"/>
                      <a:pt x="48" y="126"/>
                    </a:cubicBezTo>
                    <a:cubicBezTo>
                      <a:pt x="49" y="126"/>
                      <a:pt x="49" y="126"/>
                      <a:pt x="49" y="126"/>
                    </a:cubicBezTo>
                    <a:cubicBezTo>
                      <a:pt x="49" y="126"/>
                      <a:pt x="49" y="126"/>
                      <a:pt x="49" y="126"/>
                    </a:cubicBezTo>
                    <a:cubicBezTo>
                      <a:pt x="49" y="126"/>
                      <a:pt x="49" y="126"/>
                      <a:pt x="49" y="126"/>
                    </a:cubicBezTo>
                    <a:cubicBezTo>
                      <a:pt x="50" y="125"/>
                      <a:pt x="50" y="125"/>
                      <a:pt x="50" y="125"/>
                    </a:cubicBezTo>
                    <a:cubicBezTo>
                      <a:pt x="50" y="125"/>
                      <a:pt x="50" y="125"/>
                      <a:pt x="50" y="125"/>
                    </a:cubicBezTo>
                    <a:cubicBezTo>
                      <a:pt x="50" y="125"/>
                      <a:pt x="50" y="125"/>
                      <a:pt x="50" y="125"/>
                    </a:cubicBezTo>
                    <a:cubicBezTo>
                      <a:pt x="50" y="125"/>
                      <a:pt x="50" y="125"/>
                      <a:pt x="50" y="125"/>
                    </a:cubicBezTo>
                    <a:cubicBezTo>
                      <a:pt x="50" y="125"/>
                      <a:pt x="50" y="125"/>
                      <a:pt x="50" y="125"/>
                    </a:cubicBezTo>
                    <a:cubicBezTo>
                      <a:pt x="50" y="125"/>
                      <a:pt x="50" y="125"/>
                      <a:pt x="50" y="125"/>
                    </a:cubicBezTo>
                    <a:cubicBezTo>
                      <a:pt x="50" y="125"/>
                      <a:pt x="50" y="125"/>
                      <a:pt x="50" y="125"/>
                    </a:cubicBezTo>
                    <a:cubicBezTo>
                      <a:pt x="51" y="125"/>
                      <a:pt x="51" y="125"/>
                      <a:pt x="51" y="125"/>
                    </a:cubicBezTo>
                    <a:cubicBezTo>
                      <a:pt x="51" y="125"/>
                      <a:pt x="51" y="125"/>
                      <a:pt x="51" y="125"/>
                    </a:cubicBezTo>
                    <a:cubicBezTo>
                      <a:pt x="51" y="124"/>
                      <a:pt x="51" y="124"/>
                      <a:pt x="51" y="124"/>
                    </a:cubicBezTo>
                    <a:cubicBezTo>
                      <a:pt x="51" y="125"/>
                      <a:pt x="51" y="125"/>
                      <a:pt x="51" y="125"/>
                    </a:cubicBezTo>
                    <a:cubicBezTo>
                      <a:pt x="51" y="124"/>
                      <a:pt x="51" y="124"/>
                      <a:pt x="51" y="124"/>
                    </a:cubicBezTo>
                    <a:cubicBezTo>
                      <a:pt x="52" y="124"/>
                      <a:pt x="52" y="124"/>
                      <a:pt x="52" y="124"/>
                    </a:cubicBezTo>
                    <a:cubicBezTo>
                      <a:pt x="52" y="124"/>
                      <a:pt x="52" y="124"/>
                      <a:pt x="52" y="124"/>
                    </a:cubicBezTo>
                    <a:cubicBezTo>
                      <a:pt x="52" y="124"/>
                      <a:pt x="52" y="124"/>
                      <a:pt x="52" y="124"/>
                    </a:cubicBezTo>
                    <a:cubicBezTo>
                      <a:pt x="52" y="124"/>
                      <a:pt x="52" y="124"/>
                      <a:pt x="52" y="124"/>
                    </a:cubicBezTo>
                    <a:cubicBezTo>
                      <a:pt x="52" y="124"/>
                      <a:pt x="52" y="124"/>
                      <a:pt x="52" y="124"/>
                    </a:cubicBezTo>
                    <a:cubicBezTo>
                      <a:pt x="52" y="124"/>
                      <a:pt x="52" y="124"/>
                      <a:pt x="52" y="124"/>
                    </a:cubicBezTo>
                    <a:cubicBezTo>
                      <a:pt x="53" y="124"/>
                      <a:pt x="53" y="124"/>
                      <a:pt x="53" y="124"/>
                    </a:cubicBezTo>
                    <a:cubicBezTo>
                      <a:pt x="54" y="123"/>
                      <a:pt x="54" y="123"/>
                      <a:pt x="54" y="123"/>
                    </a:cubicBezTo>
                    <a:cubicBezTo>
                      <a:pt x="53" y="123"/>
                      <a:pt x="53" y="123"/>
                      <a:pt x="53" y="123"/>
                    </a:cubicBezTo>
                    <a:cubicBezTo>
                      <a:pt x="54" y="123"/>
                      <a:pt x="54" y="123"/>
                      <a:pt x="54" y="123"/>
                    </a:cubicBezTo>
                    <a:cubicBezTo>
                      <a:pt x="54" y="123"/>
                      <a:pt x="55" y="123"/>
                      <a:pt x="55" y="123"/>
                    </a:cubicBezTo>
                    <a:cubicBezTo>
                      <a:pt x="56" y="122"/>
                      <a:pt x="56" y="122"/>
                      <a:pt x="56" y="122"/>
                    </a:cubicBezTo>
                    <a:cubicBezTo>
                      <a:pt x="55" y="122"/>
                      <a:pt x="55" y="122"/>
                      <a:pt x="55" y="122"/>
                    </a:cubicBezTo>
                    <a:cubicBezTo>
                      <a:pt x="56" y="123"/>
                      <a:pt x="56" y="123"/>
                      <a:pt x="56" y="123"/>
                    </a:cubicBezTo>
                    <a:cubicBezTo>
                      <a:pt x="56" y="122"/>
                      <a:pt x="56" y="122"/>
                      <a:pt x="56" y="122"/>
                    </a:cubicBezTo>
                    <a:cubicBezTo>
                      <a:pt x="56" y="122"/>
                      <a:pt x="56" y="122"/>
                      <a:pt x="56" y="122"/>
                    </a:cubicBezTo>
                    <a:cubicBezTo>
                      <a:pt x="55" y="123"/>
                      <a:pt x="55" y="123"/>
                      <a:pt x="55" y="123"/>
                    </a:cubicBezTo>
                    <a:cubicBezTo>
                      <a:pt x="55" y="123"/>
                      <a:pt x="55" y="123"/>
                      <a:pt x="55" y="123"/>
                    </a:cubicBezTo>
                    <a:cubicBezTo>
                      <a:pt x="56" y="123"/>
                      <a:pt x="57" y="123"/>
                      <a:pt x="57" y="123"/>
                    </a:cubicBezTo>
                    <a:cubicBezTo>
                      <a:pt x="57" y="123"/>
                      <a:pt x="57" y="123"/>
                      <a:pt x="57" y="123"/>
                    </a:cubicBezTo>
                    <a:cubicBezTo>
                      <a:pt x="57" y="123"/>
                      <a:pt x="57" y="123"/>
                      <a:pt x="56" y="124"/>
                    </a:cubicBezTo>
                    <a:cubicBezTo>
                      <a:pt x="56" y="124"/>
                      <a:pt x="56" y="124"/>
                      <a:pt x="56" y="124"/>
                    </a:cubicBezTo>
                    <a:cubicBezTo>
                      <a:pt x="56" y="124"/>
                      <a:pt x="56" y="124"/>
                      <a:pt x="56" y="124"/>
                    </a:cubicBezTo>
                    <a:cubicBezTo>
                      <a:pt x="56" y="123"/>
                      <a:pt x="56" y="123"/>
                      <a:pt x="56" y="123"/>
                    </a:cubicBezTo>
                    <a:cubicBezTo>
                      <a:pt x="56" y="123"/>
                      <a:pt x="54" y="124"/>
                      <a:pt x="54" y="124"/>
                    </a:cubicBezTo>
                    <a:cubicBezTo>
                      <a:pt x="54" y="124"/>
                      <a:pt x="54" y="124"/>
                      <a:pt x="54" y="124"/>
                    </a:cubicBezTo>
                    <a:cubicBezTo>
                      <a:pt x="54" y="124"/>
                      <a:pt x="54" y="124"/>
                      <a:pt x="54" y="124"/>
                    </a:cubicBezTo>
                    <a:cubicBezTo>
                      <a:pt x="54" y="124"/>
                      <a:pt x="54" y="124"/>
                      <a:pt x="54" y="124"/>
                    </a:cubicBezTo>
                    <a:cubicBezTo>
                      <a:pt x="54" y="124"/>
                      <a:pt x="54" y="124"/>
                      <a:pt x="54" y="124"/>
                    </a:cubicBezTo>
                    <a:cubicBezTo>
                      <a:pt x="53" y="125"/>
                      <a:pt x="53" y="125"/>
                      <a:pt x="53" y="125"/>
                    </a:cubicBezTo>
                    <a:cubicBezTo>
                      <a:pt x="53" y="125"/>
                      <a:pt x="53" y="125"/>
                      <a:pt x="53" y="125"/>
                    </a:cubicBezTo>
                    <a:cubicBezTo>
                      <a:pt x="53" y="125"/>
                      <a:pt x="53" y="125"/>
                      <a:pt x="53" y="125"/>
                    </a:cubicBezTo>
                    <a:cubicBezTo>
                      <a:pt x="54" y="125"/>
                      <a:pt x="54" y="125"/>
                      <a:pt x="54" y="125"/>
                    </a:cubicBezTo>
                    <a:cubicBezTo>
                      <a:pt x="54" y="125"/>
                      <a:pt x="54" y="125"/>
                      <a:pt x="54" y="125"/>
                    </a:cubicBezTo>
                    <a:cubicBezTo>
                      <a:pt x="53" y="125"/>
                      <a:pt x="53" y="126"/>
                      <a:pt x="54" y="126"/>
                    </a:cubicBezTo>
                    <a:cubicBezTo>
                      <a:pt x="54" y="126"/>
                      <a:pt x="54" y="126"/>
                      <a:pt x="54" y="126"/>
                    </a:cubicBezTo>
                    <a:cubicBezTo>
                      <a:pt x="54" y="126"/>
                      <a:pt x="54" y="126"/>
                      <a:pt x="54" y="126"/>
                    </a:cubicBezTo>
                    <a:cubicBezTo>
                      <a:pt x="54" y="126"/>
                      <a:pt x="54" y="126"/>
                      <a:pt x="54" y="126"/>
                    </a:cubicBezTo>
                    <a:cubicBezTo>
                      <a:pt x="54" y="126"/>
                      <a:pt x="54" y="126"/>
                      <a:pt x="54" y="126"/>
                    </a:cubicBezTo>
                    <a:cubicBezTo>
                      <a:pt x="55" y="126"/>
                      <a:pt x="55" y="126"/>
                      <a:pt x="55" y="126"/>
                    </a:cubicBezTo>
                    <a:cubicBezTo>
                      <a:pt x="55" y="126"/>
                      <a:pt x="55" y="126"/>
                      <a:pt x="55" y="126"/>
                    </a:cubicBezTo>
                    <a:cubicBezTo>
                      <a:pt x="55" y="126"/>
                      <a:pt x="55" y="126"/>
                      <a:pt x="55" y="126"/>
                    </a:cubicBezTo>
                    <a:cubicBezTo>
                      <a:pt x="55" y="126"/>
                      <a:pt x="55" y="125"/>
                      <a:pt x="56" y="125"/>
                    </a:cubicBezTo>
                    <a:cubicBezTo>
                      <a:pt x="56" y="125"/>
                      <a:pt x="56" y="125"/>
                      <a:pt x="56" y="125"/>
                    </a:cubicBezTo>
                    <a:cubicBezTo>
                      <a:pt x="56" y="125"/>
                      <a:pt x="56" y="125"/>
                      <a:pt x="56" y="125"/>
                    </a:cubicBezTo>
                    <a:cubicBezTo>
                      <a:pt x="56" y="125"/>
                      <a:pt x="56" y="125"/>
                      <a:pt x="56" y="125"/>
                    </a:cubicBezTo>
                    <a:cubicBezTo>
                      <a:pt x="56" y="125"/>
                      <a:pt x="56" y="125"/>
                      <a:pt x="56" y="125"/>
                    </a:cubicBezTo>
                    <a:cubicBezTo>
                      <a:pt x="57" y="124"/>
                      <a:pt x="57" y="124"/>
                      <a:pt x="57" y="124"/>
                    </a:cubicBezTo>
                    <a:cubicBezTo>
                      <a:pt x="57" y="124"/>
                      <a:pt x="57" y="124"/>
                      <a:pt x="57" y="124"/>
                    </a:cubicBezTo>
                    <a:cubicBezTo>
                      <a:pt x="57" y="125"/>
                      <a:pt x="57" y="125"/>
                      <a:pt x="57" y="125"/>
                    </a:cubicBezTo>
                    <a:cubicBezTo>
                      <a:pt x="57" y="125"/>
                      <a:pt x="57" y="125"/>
                      <a:pt x="57" y="125"/>
                    </a:cubicBezTo>
                    <a:cubicBezTo>
                      <a:pt x="57" y="124"/>
                      <a:pt x="57" y="124"/>
                      <a:pt x="57" y="124"/>
                    </a:cubicBezTo>
                    <a:cubicBezTo>
                      <a:pt x="57" y="124"/>
                      <a:pt x="57" y="124"/>
                      <a:pt x="57" y="124"/>
                    </a:cubicBezTo>
                    <a:cubicBezTo>
                      <a:pt x="57" y="124"/>
                      <a:pt x="57" y="124"/>
                      <a:pt x="57" y="124"/>
                    </a:cubicBezTo>
                    <a:cubicBezTo>
                      <a:pt x="58" y="124"/>
                      <a:pt x="58" y="124"/>
                      <a:pt x="58" y="124"/>
                    </a:cubicBezTo>
                    <a:cubicBezTo>
                      <a:pt x="58" y="124"/>
                      <a:pt x="58" y="124"/>
                      <a:pt x="58" y="124"/>
                    </a:cubicBezTo>
                    <a:cubicBezTo>
                      <a:pt x="58" y="124"/>
                      <a:pt x="59" y="124"/>
                      <a:pt x="60" y="124"/>
                    </a:cubicBezTo>
                    <a:cubicBezTo>
                      <a:pt x="60" y="124"/>
                      <a:pt x="60" y="124"/>
                      <a:pt x="60" y="124"/>
                    </a:cubicBezTo>
                    <a:cubicBezTo>
                      <a:pt x="60" y="124"/>
                      <a:pt x="60" y="124"/>
                      <a:pt x="60" y="124"/>
                    </a:cubicBezTo>
                    <a:cubicBezTo>
                      <a:pt x="60" y="124"/>
                      <a:pt x="60" y="124"/>
                      <a:pt x="60" y="124"/>
                    </a:cubicBezTo>
                    <a:cubicBezTo>
                      <a:pt x="60" y="123"/>
                      <a:pt x="60" y="123"/>
                      <a:pt x="60" y="123"/>
                    </a:cubicBezTo>
                    <a:cubicBezTo>
                      <a:pt x="60" y="124"/>
                      <a:pt x="60" y="124"/>
                      <a:pt x="60" y="124"/>
                    </a:cubicBezTo>
                    <a:cubicBezTo>
                      <a:pt x="61" y="123"/>
                      <a:pt x="61" y="123"/>
                      <a:pt x="61" y="123"/>
                    </a:cubicBezTo>
                    <a:cubicBezTo>
                      <a:pt x="60" y="123"/>
                      <a:pt x="60" y="123"/>
                      <a:pt x="60" y="123"/>
                    </a:cubicBezTo>
                    <a:cubicBezTo>
                      <a:pt x="60" y="123"/>
                      <a:pt x="60" y="123"/>
                      <a:pt x="60" y="123"/>
                    </a:cubicBezTo>
                    <a:cubicBezTo>
                      <a:pt x="60" y="123"/>
                      <a:pt x="60" y="123"/>
                      <a:pt x="60" y="123"/>
                    </a:cubicBezTo>
                    <a:cubicBezTo>
                      <a:pt x="60" y="123"/>
                      <a:pt x="60" y="123"/>
                      <a:pt x="60" y="123"/>
                    </a:cubicBezTo>
                    <a:cubicBezTo>
                      <a:pt x="60" y="123"/>
                      <a:pt x="60" y="123"/>
                      <a:pt x="60" y="123"/>
                    </a:cubicBezTo>
                    <a:cubicBezTo>
                      <a:pt x="60" y="122"/>
                      <a:pt x="59" y="123"/>
                      <a:pt x="59" y="122"/>
                    </a:cubicBezTo>
                    <a:cubicBezTo>
                      <a:pt x="59" y="123"/>
                      <a:pt x="59" y="123"/>
                      <a:pt x="59" y="123"/>
                    </a:cubicBezTo>
                    <a:cubicBezTo>
                      <a:pt x="58" y="123"/>
                      <a:pt x="58" y="123"/>
                      <a:pt x="58" y="123"/>
                    </a:cubicBezTo>
                    <a:cubicBezTo>
                      <a:pt x="58" y="123"/>
                      <a:pt x="58" y="123"/>
                      <a:pt x="58" y="123"/>
                    </a:cubicBezTo>
                    <a:cubicBezTo>
                      <a:pt x="58" y="123"/>
                      <a:pt x="58" y="123"/>
                      <a:pt x="58" y="123"/>
                    </a:cubicBezTo>
                    <a:cubicBezTo>
                      <a:pt x="58" y="122"/>
                      <a:pt x="58" y="122"/>
                      <a:pt x="58" y="122"/>
                    </a:cubicBezTo>
                    <a:cubicBezTo>
                      <a:pt x="57" y="123"/>
                      <a:pt x="57" y="123"/>
                      <a:pt x="57" y="123"/>
                    </a:cubicBezTo>
                    <a:cubicBezTo>
                      <a:pt x="57" y="122"/>
                      <a:pt x="57" y="122"/>
                      <a:pt x="57" y="122"/>
                    </a:cubicBezTo>
                    <a:cubicBezTo>
                      <a:pt x="57" y="122"/>
                      <a:pt x="57" y="122"/>
                      <a:pt x="57" y="122"/>
                    </a:cubicBezTo>
                    <a:cubicBezTo>
                      <a:pt x="56" y="122"/>
                      <a:pt x="56" y="122"/>
                      <a:pt x="56" y="122"/>
                    </a:cubicBezTo>
                    <a:cubicBezTo>
                      <a:pt x="56" y="122"/>
                      <a:pt x="56" y="122"/>
                      <a:pt x="56" y="122"/>
                    </a:cubicBezTo>
                    <a:cubicBezTo>
                      <a:pt x="56" y="122"/>
                      <a:pt x="56" y="122"/>
                      <a:pt x="56" y="122"/>
                    </a:cubicBezTo>
                    <a:cubicBezTo>
                      <a:pt x="56" y="122"/>
                      <a:pt x="56" y="122"/>
                      <a:pt x="56" y="122"/>
                    </a:cubicBezTo>
                    <a:cubicBezTo>
                      <a:pt x="57" y="122"/>
                      <a:pt x="57" y="122"/>
                      <a:pt x="57" y="122"/>
                    </a:cubicBezTo>
                    <a:cubicBezTo>
                      <a:pt x="57" y="122"/>
                      <a:pt x="57" y="122"/>
                      <a:pt x="57" y="122"/>
                    </a:cubicBezTo>
                    <a:cubicBezTo>
                      <a:pt x="56" y="122"/>
                      <a:pt x="55" y="122"/>
                      <a:pt x="55" y="121"/>
                    </a:cubicBezTo>
                    <a:cubicBezTo>
                      <a:pt x="55" y="121"/>
                      <a:pt x="55" y="121"/>
                      <a:pt x="55" y="121"/>
                    </a:cubicBezTo>
                    <a:cubicBezTo>
                      <a:pt x="55" y="120"/>
                      <a:pt x="55" y="120"/>
                      <a:pt x="55" y="120"/>
                    </a:cubicBezTo>
                    <a:cubicBezTo>
                      <a:pt x="55" y="120"/>
                      <a:pt x="55" y="120"/>
                      <a:pt x="55" y="120"/>
                    </a:cubicBezTo>
                    <a:cubicBezTo>
                      <a:pt x="55" y="120"/>
                      <a:pt x="55" y="120"/>
                      <a:pt x="55" y="119"/>
                    </a:cubicBezTo>
                    <a:cubicBezTo>
                      <a:pt x="55" y="119"/>
                      <a:pt x="55" y="119"/>
                      <a:pt x="55" y="119"/>
                    </a:cubicBezTo>
                    <a:cubicBezTo>
                      <a:pt x="55" y="119"/>
                      <a:pt x="55" y="119"/>
                      <a:pt x="55" y="119"/>
                    </a:cubicBezTo>
                    <a:cubicBezTo>
                      <a:pt x="55" y="119"/>
                      <a:pt x="55" y="119"/>
                      <a:pt x="55" y="119"/>
                    </a:cubicBezTo>
                    <a:cubicBezTo>
                      <a:pt x="55" y="119"/>
                      <a:pt x="55" y="119"/>
                      <a:pt x="55" y="119"/>
                    </a:cubicBezTo>
                    <a:cubicBezTo>
                      <a:pt x="54" y="119"/>
                      <a:pt x="54" y="119"/>
                      <a:pt x="54" y="119"/>
                    </a:cubicBezTo>
                    <a:cubicBezTo>
                      <a:pt x="54" y="119"/>
                      <a:pt x="54" y="119"/>
                      <a:pt x="53" y="118"/>
                    </a:cubicBezTo>
                    <a:cubicBezTo>
                      <a:pt x="53" y="118"/>
                      <a:pt x="53" y="118"/>
                      <a:pt x="53" y="118"/>
                    </a:cubicBezTo>
                    <a:cubicBezTo>
                      <a:pt x="53" y="118"/>
                      <a:pt x="54" y="118"/>
                      <a:pt x="54" y="118"/>
                    </a:cubicBezTo>
                    <a:cubicBezTo>
                      <a:pt x="54" y="118"/>
                      <a:pt x="54" y="118"/>
                      <a:pt x="54" y="118"/>
                    </a:cubicBezTo>
                    <a:cubicBezTo>
                      <a:pt x="55" y="118"/>
                      <a:pt x="56" y="118"/>
                      <a:pt x="56" y="117"/>
                    </a:cubicBezTo>
                    <a:cubicBezTo>
                      <a:pt x="56" y="116"/>
                      <a:pt x="54" y="116"/>
                      <a:pt x="53" y="117"/>
                    </a:cubicBezTo>
                    <a:cubicBezTo>
                      <a:pt x="52" y="117"/>
                      <a:pt x="50" y="118"/>
                      <a:pt x="49" y="118"/>
                    </a:cubicBezTo>
                    <a:cubicBezTo>
                      <a:pt x="48" y="119"/>
                      <a:pt x="47" y="120"/>
                      <a:pt x="47" y="121"/>
                    </a:cubicBezTo>
                    <a:cubicBezTo>
                      <a:pt x="47" y="119"/>
                      <a:pt x="49" y="117"/>
                      <a:pt x="50" y="116"/>
                    </a:cubicBezTo>
                    <a:cubicBezTo>
                      <a:pt x="51" y="116"/>
                      <a:pt x="51" y="116"/>
                      <a:pt x="52" y="116"/>
                    </a:cubicBezTo>
                    <a:cubicBezTo>
                      <a:pt x="52" y="116"/>
                      <a:pt x="52" y="115"/>
                      <a:pt x="53" y="114"/>
                    </a:cubicBezTo>
                    <a:cubicBezTo>
                      <a:pt x="54" y="114"/>
                      <a:pt x="55" y="114"/>
                      <a:pt x="55" y="114"/>
                    </a:cubicBezTo>
                    <a:cubicBezTo>
                      <a:pt x="56" y="115"/>
                      <a:pt x="57" y="114"/>
                      <a:pt x="58" y="114"/>
                    </a:cubicBezTo>
                    <a:cubicBezTo>
                      <a:pt x="58" y="114"/>
                      <a:pt x="59" y="114"/>
                      <a:pt x="60" y="114"/>
                    </a:cubicBezTo>
                    <a:cubicBezTo>
                      <a:pt x="61" y="114"/>
                      <a:pt x="62" y="114"/>
                      <a:pt x="63" y="114"/>
                    </a:cubicBezTo>
                    <a:cubicBezTo>
                      <a:pt x="63" y="113"/>
                      <a:pt x="64" y="113"/>
                      <a:pt x="64" y="112"/>
                    </a:cubicBezTo>
                    <a:cubicBezTo>
                      <a:pt x="65" y="112"/>
                      <a:pt x="66" y="112"/>
                      <a:pt x="66" y="112"/>
                    </a:cubicBezTo>
                    <a:cubicBezTo>
                      <a:pt x="67" y="112"/>
                      <a:pt x="68" y="111"/>
                      <a:pt x="68" y="111"/>
                    </a:cubicBezTo>
                    <a:cubicBezTo>
                      <a:pt x="68" y="111"/>
                      <a:pt x="68" y="111"/>
                      <a:pt x="68" y="111"/>
                    </a:cubicBezTo>
                    <a:cubicBezTo>
                      <a:pt x="68" y="110"/>
                      <a:pt x="68" y="110"/>
                      <a:pt x="68" y="110"/>
                    </a:cubicBezTo>
                    <a:cubicBezTo>
                      <a:pt x="68" y="109"/>
                      <a:pt x="68" y="109"/>
                      <a:pt x="68" y="109"/>
                    </a:cubicBezTo>
                    <a:cubicBezTo>
                      <a:pt x="68" y="109"/>
                      <a:pt x="67" y="108"/>
                      <a:pt x="67" y="108"/>
                    </a:cubicBezTo>
                    <a:cubicBezTo>
                      <a:pt x="66" y="108"/>
                      <a:pt x="66" y="108"/>
                      <a:pt x="66" y="108"/>
                    </a:cubicBezTo>
                    <a:cubicBezTo>
                      <a:pt x="66" y="108"/>
                      <a:pt x="66" y="108"/>
                      <a:pt x="66" y="108"/>
                    </a:cubicBezTo>
                    <a:cubicBezTo>
                      <a:pt x="66" y="108"/>
                      <a:pt x="66" y="108"/>
                      <a:pt x="66" y="108"/>
                    </a:cubicBezTo>
                    <a:cubicBezTo>
                      <a:pt x="65" y="107"/>
                      <a:pt x="64" y="108"/>
                      <a:pt x="63" y="108"/>
                    </a:cubicBezTo>
                    <a:cubicBezTo>
                      <a:pt x="63" y="109"/>
                      <a:pt x="62" y="109"/>
                      <a:pt x="62" y="109"/>
                    </a:cubicBezTo>
                    <a:cubicBezTo>
                      <a:pt x="62" y="108"/>
                      <a:pt x="62" y="108"/>
                      <a:pt x="62" y="108"/>
                    </a:cubicBezTo>
                    <a:cubicBezTo>
                      <a:pt x="63" y="108"/>
                      <a:pt x="63" y="108"/>
                      <a:pt x="63" y="108"/>
                    </a:cubicBezTo>
                    <a:cubicBezTo>
                      <a:pt x="63" y="108"/>
                      <a:pt x="64" y="107"/>
                      <a:pt x="64" y="107"/>
                    </a:cubicBezTo>
                    <a:cubicBezTo>
                      <a:pt x="65" y="107"/>
                      <a:pt x="65" y="107"/>
                      <a:pt x="66" y="106"/>
                    </a:cubicBezTo>
                    <a:cubicBezTo>
                      <a:pt x="65" y="106"/>
                      <a:pt x="65" y="106"/>
                      <a:pt x="64" y="106"/>
                    </a:cubicBezTo>
                    <a:cubicBezTo>
                      <a:pt x="64" y="106"/>
                      <a:pt x="63" y="105"/>
                      <a:pt x="62" y="105"/>
                    </a:cubicBezTo>
                    <a:cubicBezTo>
                      <a:pt x="62" y="105"/>
                      <a:pt x="62" y="105"/>
                      <a:pt x="61" y="105"/>
                    </a:cubicBezTo>
                    <a:cubicBezTo>
                      <a:pt x="62" y="105"/>
                      <a:pt x="62" y="105"/>
                      <a:pt x="62" y="105"/>
                    </a:cubicBezTo>
                    <a:cubicBezTo>
                      <a:pt x="61" y="104"/>
                      <a:pt x="60" y="103"/>
                      <a:pt x="60" y="103"/>
                    </a:cubicBezTo>
                    <a:cubicBezTo>
                      <a:pt x="60" y="103"/>
                      <a:pt x="60" y="103"/>
                      <a:pt x="60" y="103"/>
                    </a:cubicBezTo>
                    <a:cubicBezTo>
                      <a:pt x="59" y="102"/>
                      <a:pt x="59" y="102"/>
                      <a:pt x="59" y="102"/>
                    </a:cubicBezTo>
                    <a:cubicBezTo>
                      <a:pt x="59" y="102"/>
                      <a:pt x="59" y="102"/>
                      <a:pt x="59" y="102"/>
                    </a:cubicBezTo>
                    <a:cubicBezTo>
                      <a:pt x="60" y="102"/>
                      <a:pt x="60" y="102"/>
                      <a:pt x="60" y="102"/>
                    </a:cubicBezTo>
                    <a:cubicBezTo>
                      <a:pt x="60" y="102"/>
                      <a:pt x="60" y="102"/>
                      <a:pt x="60" y="102"/>
                    </a:cubicBezTo>
                    <a:cubicBezTo>
                      <a:pt x="60" y="101"/>
                      <a:pt x="59" y="101"/>
                      <a:pt x="59" y="101"/>
                    </a:cubicBezTo>
                    <a:cubicBezTo>
                      <a:pt x="59" y="100"/>
                      <a:pt x="59" y="100"/>
                      <a:pt x="59" y="100"/>
                    </a:cubicBezTo>
                    <a:cubicBezTo>
                      <a:pt x="59" y="99"/>
                      <a:pt x="58" y="100"/>
                      <a:pt x="58" y="99"/>
                    </a:cubicBezTo>
                    <a:cubicBezTo>
                      <a:pt x="58" y="99"/>
                      <a:pt x="58" y="99"/>
                      <a:pt x="58" y="99"/>
                    </a:cubicBezTo>
                    <a:cubicBezTo>
                      <a:pt x="58" y="98"/>
                      <a:pt x="58" y="98"/>
                      <a:pt x="58" y="98"/>
                    </a:cubicBezTo>
                    <a:cubicBezTo>
                      <a:pt x="57" y="97"/>
                      <a:pt x="56" y="95"/>
                      <a:pt x="56" y="95"/>
                    </a:cubicBezTo>
                    <a:cubicBezTo>
                      <a:pt x="55" y="95"/>
                      <a:pt x="55" y="95"/>
                      <a:pt x="55" y="95"/>
                    </a:cubicBezTo>
                    <a:cubicBezTo>
                      <a:pt x="55" y="96"/>
                      <a:pt x="55" y="96"/>
                      <a:pt x="55" y="96"/>
                    </a:cubicBezTo>
                    <a:cubicBezTo>
                      <a:pt x="54" y="96"/>
                      <a:pt x="54" y="96"/>
                      <a:pt x="55" y="97"/>
                    </a:cubicBezTo>
                    <a:cubicBezTo>
                      <a:pt x="54" y="97"/>
                      <a:pt x="54" y="98"/>
                      <a:pt x="54" y="99"/>
                    </a:cubicBezTo>
                    <a:cubicBezTo>
                      <a:pt x="54" y="99"/>
                      <a:pt x="54" y="99"/>
                      <a:pt x="54" y="99"/>
                    </a:cubicBezTo>
                    <a:cubicBezTo>
                      <a:pt x="53" y="98"/>
                      <a:pt x="53" y="98"/>
                      <a:pt x="53" y="98"/>
                    </a:cubicBezTo>
                    <a:cubicBezTo>
                      <a:pt x="52" y="99"/>
                      <a:pt x="52" y="99"/>
                      <a:pt x="52" y="99"/>
                    </a:cubicBezTo>
                    <a:cubicBezTo>
                      <a:pt x="52" y="99"/>
                      <a:pt x="51" y="99"/>
                      <a:pt x="51" y="99"/>
                    </a:cubicBezTo>
                    <a:cubicBezTo>
                      <a:pt x="51" y="99"/>
                      <a:pt x="51" y="99"/>
                      <a:pt x="51" y="99"/>
                    </a:cubicBezTo>
                    <a:cubicBezTo>
                      <a:pt x="51" y="99"/>
                      <a:pt x="51" y="99"/>
                      <a:pt x="51" y="99"/>
                    </a:cubicBezTo>
                    <a:cubicBezTo>
                      <a:pt x="50" y="98"/>
                      <a:pt x="49" y="98"/>
                      <a:pt x="48" y="98"/>
                    </a:cubicBezTo>
                    <a:cubicBezTo>
                      <a:pt x="48" y="98"/>
                      <a:pt x="48" y="98"/>
                      <a:pt x="48" y="98"/>
                    </a:cubicBezTo>
                    <a:cubicBezTo>
                      <a:pt x="48" y="98"/>
                      <a:pt x="48" y="98"/>
                      <a:pt x="48" y="98"/>
                    </a:cubicBezTo>
                    <a:cubicBezTo>
                      <a:pt x="49" y="98"/>
                      <a:pt x="49" y="98"/>
                      <a:pt x="49" y="98"/>
                    </a:cubicBezTo>
                    <a:cubicBezTo>
                      <a:pt x="49" y="97"/>
                      <a:pt x="48" y="95"/>
                      <a:pt x="49" y="94"/>
                    </a:cubicBezTo>
                    <a:cubicBezTo>
                      <a:pt x="49" y="94"/>
                      <a:pt x="49" y="94"/>
                      <a:pt x="49" y="94"/>
                    </a:cubicBezTo>
                    <a:cubicBezTo>
                      <a:pt x="49" y="93"/>
                      <a:pt x="49" y="93"/>
                      <a:pt x="49" y="93"/>
                    </a:cubicBezTo>
                    <a:cubicBezTo>
                      <a:pt x="49" y="93"/>
                      <a:pt x="48" y="94"/>
                      <a:pt x="48" y="94"/>
                    </a:cubicBezTo>
                    <a:cubicBezTo>
                      <a:pt x="47" y="93"/>
                      <a:pt x="46" y="93"/>
                      <a:pt x="46" y="93"/>
                    </a:cubicBezTo>
                    <a:cubicBezTo>
                      <a:pt x="45" y="92"/>
                      <a:pt x="45" y="92"/>
                      <a:pt x="46" y="92"/>
                    </a:cubicBezTo>
                    <a:cubicBezTo>
                      <a:pt x="45" y="92"/>
                      <a:pt x="45" y="92"/>
                      <a:pt x="45" y="92"/>
                    </a:cubicBezTo>
                    <a:cubicBezTo>
                      <a:pt x="46" y="91"/>
                      <a:pt x="46" y="90"/>
                      <a:pt x="47" y="89"/>
                    </a:cubicBezTo>
                    <a:cubicBezTo>
                      <a:pt x="47" y="89"/>
                      <a:pt x="47" y="89"/>
                      <a:pt x="47" y="89"/>
                    </a:cubicBezTo>
                    <a:cubicBezTo>
                      <a:pt x="47" y="89"/>
                      <a:pt x="47" y="89"/>
                      <a:pt x="47" y="89"/>
                    </a:cubicBezTo>
                    <a:cubicBezTo>
                      <a:pt x="48" y="89"/>
                      <a:pt x="48" y="89"/>
                      <a:pt x="48" y="89"/>
                    </a:cubicBezTo>
                    <a:cubicBezTo>
                      <a:pt x="49" y="90"/>
                      <a:pt x="49" y="90"/>
                      <a:pt x="49" y="90"/>
                    </a:cubicBezTo>
                    <a:cubicBezTo>
                      <a:pt x="49" y="90"/>
                      <a:pt x="49" y="90"/>
                      <a:pt x="49" y="90"/>
                    </a:cubicBezTo>
                    <a:cubicBezTo>
                      <a:pt x="50" y="91"/>
                      <a:pt x="50" y="90"/>
                      <a:pt x="51" y="91"/>
                    </a:cubicBezTo>
                    <a:cubicBezTo>
                      <a:pt x="54" y="92"/>
                      <a:pt x="54" y="92"/>
                      <a:pt x="54" y="92"/>
                    </a:cubicBezTo>
                    <a:cubicBezTo>
                      <a:pt x="53" y="91"/>
                      <a:pt x="53" y="90"/>
                      <a:pt x="52" y="89"/>
                    </a:cubicBezTo>
                    <a:cubicBezTo>
                      <a:pt x="51" y="89"/>
                      <a:pt x="50" y="88"/>
                      <a:pt x="50" y="87"/>
                    </a:cubicBezTo>
                    <a:cubicBezTo>
                      <a:pt x="50" y="87"/>
                      <a:pt x="51" y="88"/>
                      <a:pt x="51" y="88"/>
                    </a:cubicBezTo>
                    <a:cubicBezTo>
                      <a:pt x="51" y="87"/>
                      <a:pt x="51" y="87"/>
                      <a:pt x="51" y="87"/>
                    </a:cubicBezTo>
                    <a:cubicBezTo>
                      <a:pt x="52" y="88"/>
                      <a:pt x="52" y="89"/>
                      <a:pt x="54" y="89"/>
                    </a:cubicBezTo>
                    <a:cubicBezTo>
                      <a:pt x="54" y="89"/>
                      <a:pt x="55" y="90"/>
                      <a:pt x="55" y="90"/>
                    </a:cubicBezTo>
                    <a:cubicBezTo>
                      <a:pt x="55" y="90"/>
                      <a:pt x="55" y="89"/>
                      <a:pt x="55" y="89"/>
                    </a:cubicBezTo>
                    <a:cubicBezTo>
                      <a:pt x="55" y="89"/>
                      <a:pt x="55" y="89"/>
                      <a:pt x="55" y="89"/>
                    </a:cubicBezTo>
                    <a:cubicBezTo>
                      <a:pt x="55" y="89"/>
                      <a:pt x="55" y="89"/>
                      <a:pt x="55" y="89"/>
                    </a:cubicBezTo>
                    <a:cubicBezTo>
                      <a:pt x="55" y="88"/>
                      <a:pt x="55" y="88"/>
                      <a:pt x="55" y="87"/>
                    </a:cubicBezTo>
                    <a:cubicBezTo>
                      <a:pt x="55" y="87"/>
                      <a:pt x="56" y="88"/>
                      <a:pt x="56" y="88"/>
                    </a:cubicBezTo>
                    <a:cubicBezTo>
                      <a:pt x="56" y="88"/>
                      <a:pt x="56" y="88"/>
                      <a:pt x="56" y="88"/>
                    </a:cubicBezTo>
                    <a:cubicBezTo>
                      <a:pt x="56" y="87"/>
                      <a:pt x="55" y="87"/>
                      <a:pt x="54" y="86"/>
                    </a:cubicBezTo>
                    <a:cubicBezTo>
                      <a:pt x="55" y="86"/>
                      <a:pt x="55" y="86"/>
                      <a:pt x="55" y="86"/>
                    </a:cubicBezTo>
                    <a:cubicBezTo>
                      <a:pt x="55" y="86"/>
                      <a:pt x="55" y="86"/>
                      <a:pt x="55" y="86"/>
                    </a:cubicBezTo>
                    <a:cubicBezTo>
                      <a:pt x="55" y="86"/>
                      <a:pt x="55" y="86"/>
                      <a:pt x="55" y="86"/>
                    </a:cubicBezTo>
                    <a:cubicBezTo>
                      <a:pt x="54" y="85"/>
                      <a:pt x="54" y="85"/>
                      <a:pt x="54" y="85"/>
                    </a:cubicBezTo>
                    <a:cubicBezTo>
                      <a:pt x="54" y="85"/>
                      <a:pt x="54" y="85"/>
                      <a:pt x="53" y="85"/>
                    </a:cubicBezTo>
                    <a:cubicBezTo>
                      <a:pt x="53" y="85"/>
                      <a:pt x="53" y="85"/>
                      <a:pt x="53" y="85"/>
                    </a:cubicBezTo>
                    <a:cubicBezTo>
                      <a:pt x="53" y="85"/>
                      <a:pt x="53" y="85"/>
                      <a:pt x="53" y="85"/>
                    </a:cubicBezTo>
                    <a:cubicBezTo>
                      <a:pt x="52" y="84"/>
                      <a:pt x="52" y="84"/>
                      <a:pt x="52" y="83"/>
                    </a:cubicBezTo>
                    <a:cubicBezTo>
                      <a:pt x="51" y="83"/>
                      <a:pt x="51" y="83"/>
                      <a:pt x="51" y="83"/>
                    </a:cubicBezTo>
                    <a:cubicBezTo>
                      <a:pt x="51" y="83"/>
                      <a:pt x="51" y="83"/>
                      <a:pt x="51" y="83"/>
                    </a:cubicBezTo>
                    <a:cubicBezTo>
                      <a:pt x="51" y="82"/>
                      <a:pt x="51" y="82"/>
                      <a:pt x="51" y="82"/>
                    </a:cubicBezTo>
                    <a:cubicBezTo>
                      <a:pt x="51" y="82"/>
                      <a:pt x="51" y="82"/>
                      <a:pt x="51" y="82"/>
                    </a:cubicBezTo>
                    <a:cubicBezTo>
                      <a:pt x="52" y="82"/>
                      <a:pt x="52" y="82"/>
                      <a:pt x="52" y="82"/>
                    </a:cubicBezTo>
                    <a:cubicBezTo>
                      <a:pt x="52" y="82"/>
                      <a:pt x="52" y="82"/>
                      <a:pt x="52" y="82"/>
                    </a:cubicBezTo>
                    <a:cubicBezTo>
                      <a:pt x="52" y="82"/>
                      <a:pt x="52" y="82"/>
                      <a:pt x="52" y="82"/>
                    </a:cubicBezTo>
                    <a:cubicBezTo>
                      <a:pt x="52" y="81"/>
                      <a:pt x="52" y="81"/>
                      <a:pt x="52" y="81"/>
                    </a:cubicBezTo>
                    <a:cubicBezTo>
                      <a:pt x="53" y="81"/>
                      <a:pt x="53" y="82"/>
                      <a:pt x="54" y="82"/>
                    </a:cubicBezTo>
                    <a:cubicBezTo>
                      <a:pt x="55" y="82"/>
                      <a:pt x="55" y="82"/>
                      <a:pt x="55" y="82"/>
                    </a:cubicBezTo>
                    <a:cubicBezTo>
                      <a:pt x="55" y="83"/>
                      <a:pt x="55" y="83"/>
                      <a:pt x="55" y="83"/>
                    </a:cubicBezTo>
                    <a:cubicBezTo>
                      <a:pt x="55" y="83"/>
                      <a:pt x="55" y="83"/>
                      <a:pt x="55" y="84"/>
                    </a:cubicBezTo>
                    <a:cubicBezTo>
                      <a:pt x="56" y="83"/>
                      <a:pt x="56" y="83"/>
                      <a:pt x="56" y="83"/>
                    </a:cubicBezTo>
                    <a:cubicBezTo>
                      <a:pt x="56" y="84"/>
                      <a:pt x="56" y="84"/>
                      <a:pt x="56" y="84"/>
                    </a:cubicBezTo>
                    <a:cubicBezTo>
                      <a:pt x="57" y="84"/>
                      <a:pt x="57" y="84"/>
                      <a:pt x="57" y="84"/>
                    </a:cubicBezTo>
                    <a:cubicBezTo>
                      <a:pt x="57" y="84"/>
                      <a:pt x="57" y="84"/>
                      <a:pt x="57" y="84"/>
                    </a:cubicBezTo>
                    <a:cubicBezTo>
                      <a:pt x="57" y="83"/>
                      <a:pt x="57" y="83"/>
                      <a:pt x="57" y="83"/>
                    </a:cubicBezTo>
                    <a:cubicBezTo>
                      <a:pt x="57" y="83"/>
                      <a:pt x="57" y="83"/>
                      <a:pt x="57" y="82"/>
                    </a:cubicBezTo>
                    <a:cubicBezTo>
                      <a:pt x="57" y="82"/>
                      <a:pt x="57" y="82"/>
                      <a:pt x="57" y="82"/>
                    </a:cubicBezTo>
                    <a:cubicBezTo>
                      <a:pt x="58" y="83"/>
                      <a:pt x="58" y="83"/>
                      <a:pt x="58" y="83"/>
                    </a:cubicBezTo>
                    <a:cubicBezTo>
                      <a:pt x="58" y="83"/>
                      <a:pt x="59" y="82"/>
                      <a:pt x="59" y="82"/>
                    </a:cubicBezTo>
                    <a:cubicBezTo>
                      <a:pt x="59" y="82"/>
                      <a:pt x="59" y="82"/>
                      <a:pt x="58" y="81"/>
                    </a:cubicBezTo>
                    <a:cubicBezTo>
                      <a:pt x="58" y="81"/>
                      <a:pt x="58" y="81"/>
                      <a:pt x="58" y="81"/>
                    </a:cubicBezTo>
                    <a:cubicBezTo>
                      <a:pt x="59" y="81"/>
                      <a:pt x="59" y="82"/>
                      <a:pt x="60" y="81"/>
                    </a:cubicBezTo>
                    <a:cubicBezTo>
                      <a:pt x="60" y="81"/>
                      <a:pt x="60" y="81"/>
                      <a:pt x="60" y="81"/>
                    </a:cubicBezTo>
                    <a:cubicBezTo>
                      <a:pt x="60" y="81"/>
                      <a:pt x="60" y="81"/>
                      <a:pt x="60" y="81"/>
                    </a:cubicBezTo>
                    <a:cubicBezTo>
                      <a:pt x="60" y="80"/>
                      <a:pt x="59" y="80"/>
                      <a:pt x="59" y="80"/>
                    </a:cubicBezTo>
                    <a:cubicBezTo>
                      <a:pt x="59" y="80"/>
                      <a:pt x="58" y="80"/>
                      <a:pt x="58" y="80"/>
                    </a:cubicBezTo>
                    <a:cubicBezTo>
                      <a:pt x="58" y="79"/>
                      <a:pt x="58" y="79"/>
                      <a:pt x="58" y="79"/>
                    </a:cubicBezTo>
                    <a:cubicBezTo>
                      <a:pt x="57" y="79"/>
                      <a:pt x="56" y="80"/>
                      <a:pt x="56" y="80"/>
                    </a:cubicBezTo>
                    <a:cubicBezTo>
                      <a:pt x="56" y="79"/>
                      <a:pt x="56" y="79"/>
                      <a:pt x="56" y="79"/>
                    </a:cubicBezTo>
                    <a:cubicBezTo>
                      <a:pt x="56" y="79"/>
                      <a:pt x="56" y="79"/>
                      <a:pt x="56" y="79"/>
                    </a:cubicBezTo>
                    <a:cubicBezTo>
                      <a:pt x="57" y="79"/>
                      <a:pt x="57" y="79"/>
                      <a:pt x="57" y="79"/>
                    </a:cubicBezTo>
                    <a:cubicBezTo>
                      <a:pt x="56" y="78"/>
                      <a:pt x="56" y="78"/>
                      <a:pt x="55" y="78"/>
                    </a:cubicBezTo>
                    <a:cubicBezTo>
                      <a:pt x="55" y="78"/>
                      <a:pt x="55" y="78"/>
                      <a:pt x="55" y="78"/>
                    </a:cubicBezTo>
                    <a:cubicBezTo>
                      <a:pt x="58" y="74"/>
                      <a:pt x="61" y="70"/>
                      <a:pt x="64" y="67"/>
                    </a:cubicBezTo>
                    <a:cubicBezTo>
                      <a:pt x="65" y="67"/>
                      <a:pt x="65" y="67"/>
                      <a:pt x="65" y="67"/>
                    </a:cubicBezTo>
                    <a:cubicBezTo>
                      <a:pt x="65" y="67"/>
                      <a:pt x="65" y="67"/>
                      <a:pt x="65" y="67"/>
                    </a:cubicBezTo>
                    <a:cubicBezTo>
                      <a:pt x="66" y="67"/>
                      <a:pt x="66" y="67"/>
                      <a:pt x="66" y="67"/>
                    </a:cubicBezTo>
                    <a:cubicBezTo>
                      <a:pt x="66" y="67"/>
                      <a:pt x="66" y="67"/>
                      <a:pt x="66" y="67"/>
                    </a:cubicBezTo>
                    <a:cubicBezTo>
                      <a:pt x="66" y="67"/>
                      <a:pt x="66" y="67"/>
                      <a:pt x="66" y="67"/>
                    </a:cubicBezTo>
                    <a:cubicBezTo>
                      <a:pt x="66" y="67"/>
                      <a:pt x="66" y="67"/>
                      <a:pt x="66" y="67"/>
                    </a:cubicBezTo>
                    <a:cubicBezTo>
                      <a:pt x="66" y="67"/>
                      <a:pt x="66" y="67"/>
                      <a:pt x="66" y="67"/>
                    </a:cubicBezTo>
                    <a:cubicBezTo>
                      <a:pt x="66" y="67"/>
                      <a:pt x="66" y="67"/>
                      <a:pt x="66" y="67"/>
                    </a:cubicBezTo>
                    <a:cubicBezTo>
                      <a:pt x="65" y="67"/>
                      <a:pt x="65" y="67"/>
                      <a:pt x="65" y="67"/>
                    </a:cubicBezTo>
                    <a:cubicBezTo>
                      <a:pt x="66" y="68"/>
                      <a:pt x="66" y="68"/>
                      <a:pt x="66" y="68"/>
                    </a:cubicBezTo>
                    <a:cubicBezTo>
                      <a:pt x="67" y="67"/>
                      <a:pt x="67" y="67"/>
                      <a:pt x="67" y="67"/>
                    </a:cubicBezTo>
                    <a:cubicBezTo>
                      <a:pt x="67" y="67"/>
                      <a:pt x="67" y="67"/>
                      <a:pt x="67" y="67"/>
                    </a:cubicBezTo>
                    <a:cubicBezTo>
                      <a:pt x="68" y="67"/>
                      <a:pt x="68" y="67"/>
                      <a:pt x="69" y="67"/>
                    </a:cubicBezTo>
                    <a:cubicBezTo>
                      <a:pt x="69" y="66"/>
                      <a:pt x="68" y="66"/>
                      <a:pt x="68" y="66"/>
                    </a:cubicBezTo>
                    <a:cubicBezTo>
                      <a:pt x="67" y="65"/>
                      <a:pt x="67" y="65"/>
                      <a:pt x="67" y="65"/>
                    </a:cubicBezTo>
                    <a:cubicBezTo>
                      <a:pt x="67" y="65"/>
                      <a:pt x="66" y="65"/>
                      <a:pt x="66" y="65"/>
                    </a:cubicBezTo>
                    <a:cubicBezTo>
                      <a:pt x="66" y="65"/>
                      <a:pt x="66" y="65"/>
                      <a:pt x="66" y="65"/>
                    </a:cubicBezTo>
                    <a:cubicBezTo>
                      <a:pt x="66" y="65"/>
                      <a:pt x="66" y="65"/>
                      <a:pt x="66" y="65"/>
                    </a:cubicBezTo>
                    <a:cubicBezTo>
                      <a:pt x="66" y="65"/>
                      <a:pt x="66" y="65"/>
                      <a:pt x="66" y="65"/>
                    </a:cubicBezTo>
                    <a:cubicBezTo>
                      <a:pt x="67" y="65"/>
                      <a:pt x="67" y="65"/>
                      <a:pt x="67" y="65"/>
                    </a:cubicBezTo>
                    <a:cubicBezTo>
                      <a:pt x="67" y="65"/>
                      <a:pt x="68" y="65"/>
                      <a:pt x="68" y="65"/>
                    </a:cubicBezTo>
                    <a:cubicBezTo>
                      <a:pt x="68" y="65"/>
                      <a:pt x="69" y="66"/>
                      <a:pt x="69" y="66"/>
                    </a:cubicBezTo>
                    <a:cubicBezTo>
                      <a:pt x="69" y="66"/>
                      <a:pt x="69" y="66"/>
                      <a:pt x="69" y="66"/>
                    </a:cubicBezTo>
                    <a:cubicBezTo>
                      <a:pt x="70" y="65"/>
                      <a:pt x="70" y="65"/>
                      <a:pt x="70" y="65"/>
                    </a:cubicBezTo>
                    <a:cubicBezTo>
                      <a:pt x="70" y="65"/>
                      <a:pt x="70" y="65"/>
                      <a:pt x="70" y="65"/>
                    </a:cubicBezTo>
                    <a:cubicBezTo>
                      <a:pt x="70" y="65"/>
                      <a:pt x="70" y="65"/>
                      <a:pt x="70" y="65"/>
                    </a:cubicBezTo>
                    <a:cubicBezTo>
                      <a:pt x="70" y="65"/>
                      <a:pt x="70" y="65"/>
                      <a:pt x="70" y="65"/>
                    </a:cubicBezTo>
                    <a:cubicBezTo>
                      <a:pt x="70" y="66"/>
                      <a:pt x="70" y="66"/>
                      <a:pt x="70" y="66"/>
                    </a:cubicBezTo>
                    <a:cubicBezTo>
                      <a:pt x="70" y="66"/>
                      <a:pt x="70" y="65"/>
                      <a:pt x="70" y="65"/>
                    </a:cubicBezTo>
                    <a:cubicBezTo>
                      <a:pt x="71" y="65"/>
                      <a:pt x="71" y="65"/>
                      <a:pt x="71" y="65"/>
                    </a:cubicBezTo>
                    <a:cubicBezTo>
                      <a:pt x="70" y="66"/>
                      <a:pt x="70" y="66"/>
                      <a:pt x="70" y="66"/>
                    </a:cubicBezTo>
                    <a:cubicBezTo>
                      <a:pt x="70" y="66"/>
                      <a:pt x="70" y="66"/>
                      <a:pt x="70" y="66"/>
                    </a:cubicBezTo>
                    <a:cubicBezTo>
                      <a:pt x="70" y="66"/>
                      <a:pt x="70" y="66"/>
                      <a:pt x="70" y="66"/>
                    </a:cubicBezTo>
                    <a:cubicBezTo>
                      <a:pt x="70" y="66"/>
                      <a:pt x="70" y="66"/>
                      <a:pt x="70" y="66"/>
                    </a:cubicBezTo>
                    <a:cubicBezTo>
                      <a:pt x="70" y="66"/>
                      <a:pt x="70" y="66"/>
                      <a:pt x="70" y="66"/>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0" y="67"/>
                    </a:cubicBezTo>
                    <a:cubicBezTo>
                      <a:pt x="70" y="67"/>
                      <a:pt x="70" y="67"/>
                      <a:pt x="71" y="67"/>
                    </a:cubicBezTo>
                    <a:cubicBezTo>
                      <a:pt x="71" y="67"/>
                      <a:pt x="71" y="67"/>
                      <a:pt x="71" y="67"/>
                    </a:cubicBezTo>
                    <a:cubicBezTo>
                      <a:pt x="71" y="67"/>
                      <a:pt x="71" y="67"/>
                      <a:pt x="71" y="67"/>
                    </a:cubicBezTo>
                    <a:cubicBezTo>
                      <a:pt x="71" y="67"/>
                      <a:pt x="71" y="67"/>
                      <a:pt x="71" y="67"/>
                    </a:cubicBezTo>
                    <a:cubicBezTo>
                      <a:pt x="71" y="68"/>
                      <a:pt x="71" y="68"/>
                      <a:pt x="71" y="68"/>
                    </a:cubicBezTo>
                    <a:cubicBezTo>
                      <a:pt x="70" y="68"/>
                      <a:pt x="70" y="68"/>
                      <a:pt x="70" y="68"/>
                    </a:cubicBezTo>
                    <a:cubicBezTo>
                      <a:pt x="70" y="68"/>
                      <a:pt x="70" y="68"/>
                      <a:pt x="70" y="68"/>
                    </a:cubicBezTo>
                    <a:cubicBezTo>
                      <a:pt x="70" y="68"/>
                      <a:pt x="70" y="68"/>
                      <a:pt x="70" y="68"/>
                    </a:cubicBezTo>
                    <a:cubicBezTo>
                      <a:pt x="70" y="68"/>
                      <a:pt x="70" y="68"/>
                      <a:pt x="70" y="68"/>
                    </a:cubicBezTo>
                    <a:cubicBezTo>
                      <a:pt x="69" y="69"/>
                      <a:pt x="69" y="69"/>
                      <a:pt x="69" y="69"/>
                    </a:cubicBezTo>
                    <a:cubicBezTo>
                      <a:pt x="70" y="69"/>
                      <a:pt x="70" y="69"/>
                      <a:pt x="70" y="69"/>
                    </a:cubicBezTo>
                    <a:cubicBezTo>
                      <a:pt x="70" y="69"/>
                      <a:pt x="70" y="69"/>
                      <a:pt x="70" y="69"/>
                    </a:cubicBezTo>
                    <a:cubicBezTo>
                      <a:pt x="70" y="69"/>
                      <a:pt x="70" y="69"/>
                      <a:pt x="70" y="69"/>
                    </a:cubicBezTo>
                    <a:cubicBezTo>
                      <a:pt x="69" y="69"/>
                      <a:pt x="69" y="69"/>
                      <a:pt x="69" y="69"/>
                    </a:cubicBezTo>
                    <a:cubicBezTo>
                      <a:pt x="68" y="69"/>
                      <a:pt x="68" y="69"/>
                      <a:pt x="68" y="69"/>
                    </a:cubicBezTo>
                    <a:cubicBezTo>
                      <a:pt x="67" y="70"/>
                      <a:pt x="67" y="70"/>
                      <a:pt x="66" y="70"/>
                    </a:cubicBezTo>
                    <a:cubicBezTo>
                      <a:pt x="67" y="70"/>
                      <a:pt x="67" y="70"/>
                      <a:pt x="67" y="70"/>
                    </a:cubicBezTo>
                    <a:cubicBezTo>
                      <a:pt x="68" y="70"/>
                      <a:pt x="68" y="70"/>
                      <a:pt x="68" y="70"/>
                    </a:cubicBezTo>
                    <a:cubicBezTo>
                      <a:pt x="68" y="70"/>
                      <a:pt x="68" y="70"/>
                      <a:pt x="68" y="70"/>
                    </a:cubicBezTo>
                    <a:cubicBezTo>
                      <a:pt x="69" y="70"/>
                      <a:pt x="69" y="70"/>
                      <a:pt x="69" y="70"/>
                    </a:cubicBezTo>
                    <a:cubicBezTo>
                      <a:pt x="69" y="70"/>
                      <a:pt x="69" y="70"/>
                      <a:pt x="69" y="70"/>
                    </a:cubicBezTo>
                    <a:cubicBezTo>
                      <a:pt x="69" y="70"/>
                      <a:pt x="69" y="70"/>
                      <a:pt x="69" y="70"/>
                    </a:cubicBezTo>
                    <a:cubicBezTo>
                      <a:pt x="69" y="70"/>
                      <a:pt x="69" y="70"/>
                      <a:pt x="69" y="70"/>
                    </a:cubicBezTo>
                    <a:cubicBezTo>
                      <a:pt x="70" y="70"/>
                      <a:pt x="70" y="70"/>
                      <a:pt x="70" y="70"/>
                    </a:cubicBezTo>
                    <a:cubicBezTo>
                      <a:pt x="69" y="70"/>
                      <a:pt x="69" y="70"/>
                      <a:pt x="69" y="70"/>
                    </a:cubicBezTo>
                    <a:cubicBezTo>
                      <a:pt x="70" y="71"/>
                      <a:pt x="70" y="71"/>
                      <a:pt x="70" y="71"/>
                    </a:cubicBezTo>
                    <a:cubicBezTo>
                      <a:pt x="70" y="71"/>
                      <a:pt x="70" y="71"/>
                      <a:pt x="70" y="71"/>
                    </a:cubicBezTo>
                    <a:cubicBezTo>
                      <a:pt x="70" y="71"/>
                      <a:pt x="70" y="71"/>
                      <a:pt x="69" y="71"/>
                    </a:cubicBezTo>
                    <a:cubicBezTo>
                      <a:pt x="69" y="71"/>
                      <a:pt x="69" y="71"/>
                      <a:pt x="69" y="71"/>
                    </a:cubicBezTo>
                    <a:cubicBezTo>
                      <a:pt x="68" y="71"/>
                      <a:pt x="68" y="71"/>
                      <a:pt x="68" y="71"/>
                    </a:cubicBezTo>
                    <a:cubicBezTo>
                      <a:pt x="67" y="70"/>
                      <a:pt x="67" y="70"/>
                      <a:pt x="67" y="70"/>
                    </a:cubicBezTo>
                    <a:cubicBezTo>
                      <a:pt x="67" y="70"/>
                      <a:pt x="67" y="70"/>
                      <a:pt x="67" y="70"/>
                    </a:cubicBezTo>
                    <a:cubicBezTo>
                      <a:pt x="67" y="71"/>
                      <a:pt x="67" y="71"/>
                      <a:pt x="67" y="71"/>
                    </a:cubicBezTo>
                    <a:cubicBezTo>
                      <a:pt x="68" y="71"/>
                      <a:pt x="68" y="71"/>
                      <a:pt x="68" y="71"/>
                    </a:cubicBezTo>
                    <a:cubicBezTo>
                      <a:pt x="68" y="71"/>
                      <a:pt x="68" y="71"/>
                      <a:pt x="68" y="71"/>
                    </a:cubicBezTo>
                    <a:cubicBezTo>
                      <a:pt x="68" y="71"/>
                      <a:pt x="67" y="71"/>
                      <a:pt x="67" y="71"/>
                    </a:cubicBezTo>
                    <a:cubicBezTo>
                      <a:pt x="66" y="71"/>
                      <a:pt x="66" y="71"/>
                      <a:pt x="66" y="72"/>
                    </a:cubicBezTo>
                    <a:cubicBezTo>
                      <a:pt x="66" y="72"/>
                      <a:pt x="66" y="72"/>
                      <a:pt x="66" y="72"/>
                    </a:cubicBezTo>
                    <a:cubicBezTo>
                      <a:pt x="66" y="72"/>
                      <a:pt x="66" y="72"/>
                      <a:pt x="66" y="72"/>
                    </a:cubicBezTo>
                    <a:cubicBezTo>
                      <a:pt x="66" y="72"/>
                      <a:pt x="66" y="72"/>
                      <a:pt x="67" y="72"/>
                    </a:cubicBezTo>
                    <a:cubicBezTo>
                      <a:pt x="67" y="72"/>
                      <a:pt x="67" y="72"/>
                      <a:pt x="67" y="72"/>
                    </a:cubicBezTo>
                    <a:cubicBezTo>
                      <a:pt x="67" y="71"/>
                      <a:pt x="68" y="71"/>
                      <a:pt x="68" y="71"/>
                    </a:cubicBezTo>
                    <a:cubicBezTo>
                      <a:pt x="68" y="71"/>
                      <a:pt x="68" y="71"/>
                      <a:pt x="68" y="71"/>
                    </a:cubicBezTo>
                    <a:cubicBezTo>
                      <a:pt x="69" y="71"/>
                      <a:pt x="69" y="71"/>
                      <a:pt x="69" y="71"/>
                    </a:cubicBezTo>
                    <a:cubicBezTo>
                      <a:pt x="69" y="71"/>
                      <a:pt x="69" y="71"/>
                      <a:pt x="69" y="71"/>
                    </a:cubicBezTo>
                    <a:cubicBezTo>
                      <a:pt x="69" y="71"/>
                      <a:pt x="69" y="71"/>
                      <a:pt x="69" y="71"/>
                    </a:cubicBezTo>
                    <a:cubicBezTo>
                      <a:pt x="69" y="71"/>
                      <a:pt x="69" y="71"/>
                      <a:pt x="69" y="71"/>
                    </a:cubicBezTo>
                    <a:cubicBezTo>
                      <a:pt x="70" y="71"/>
                      <a:pt x="70" y="71"/>
                      <a:pt x="70" y="71"/>
                    </a:cubicBezTo>
                    <a:cubicBezTo>
                      <a:pt x="70" y="71"/>
                      <a:pt x="70" y="71"/>
                      <a:pt x="70" y="71"/>
                    </a:cubicBezTo>
                    <a:cubicBezTo>
                      <a:pt x="70" y="71"/>
                      <a:pt x="70" y="71"/>
                      <a:pt x="70" y="71"/>
                    </a:cubicBezTo>
                    <a:cubicBezTo>
                      <a:pt x="70" y="72"/>
                      <a:pt x="70" y="72"/>
                      <a:pt x="70" y="72"/>
                    </a:cubicBezTo>
                    <a:cubicBezTo>
                      <a:pt x="69" y="72"/>
                      <a:pt x="69" y="72"/>
                      <a:pt x="68" y="72"/>
                    </a:cubicBezTo>
                    <a:cubicBezTo>
                      <a:pt x="68" y="72"/>
                      <a:pt x="68" y="72"/>
                      <a:pt x="68" y="72"/>
                    </a:cubicBezTo>
                    <a:cubicBezTo>
                      <a:pt x="67" y="72"/>
                      <a:pt x="67" y="72"/>
                      <a:pt x="67" y="72"/>
                    </a:cubicBezTo>
                    <a:cubicBezTo>
                      <a:pt x="66" y="72"/>
                      <a:pt x="66" y="72"/>
                      <a:pt x="66" y="72"/>
                    </a:cubicBezTo>
                    <a:cubicBezTo>
                      <a:pt x="66" y="72"/>
                      <a:pt x="66" y="72"/>
                      <a:pt x="66" y="72"/>
                    </a:cubicBezTo>
                    <a:cubicBezTo>
                      <a:pt x="65" y="73"/>
                      <a:pt x="65" y="73"/>
                      <a:pt x="65" y="73"/>
                    </a:cubicBezTo>
                    <a:cubicBezTo>
                      <a:pt x="66" y="73"/>
                      <a:pt x="67" y="73"/>
                      <a:pt x="68" y="72"/>
                    </a:cubicBezTo>
                    <a:cubicBezTo>
                      <a:pt x="68" y="72"/>
                      <a:pt x="68" y="72"/>
                      <a:pt x="68" y="72"/>
                    </a:cubicBezTo>
                    <a:cubicBezTo>
                      <a:pt x="69" y="72"/>
                      <a:pt x="69" y="72"/>
                      <a:pt x="69" y="72"/>
                    </a:cubicBezTo>
                    <a:cubicBezTo>
                      <a:pt x="69" y="72"/>
                      <a:pt x="69" y="72"/>
                      <a:pt x="69" y="72"/>
                    </a:cubicBezTo>
                    <a:cubicBezTo>
                      <a:pt x="70" y="73"/>
                      <a:pt x="70" y="73"/>
                      <a:pt x="70" y="73"/>
                    </a:cubicBezTo>
                    <a:cubicBezTo>
                      <a:pt x="69" y="73"/>
                      <a:pt x="69" y="73"/>
                      <a:pt x="69" y="73"/>
                    </a:cubicBezTo>
                    <a:cubicBezTo>
                      <a:pt x="68" y="73"/>
                      <a:pt x="67" y="73"/>
                      <a:pt x="66" y="73"/>
                    </a:cubicBezTo>
                    <a:cubicBezTo>
                      <a:pt x="66" y="73"/>
                      <a:pt x="66" y="73"/>
                      <a:pt x="66" y="73"/>
                    </a:cubicBezTo>
                    <a:cubicBezTo>
                      <a:pt x="66" y="73"/>
                      <a:pt x="66" y="73"/>
                      <a:pt x="66" y="73"/>
                    </a:cubicBezTo>
                    <a:cubicBezTo>
                      <a:pt x="66" y="74"/>
                      <a:pt x="66" y="74"/>
                      <a:pt x="66" y="74"/>
                    </a:cubicBezTo>
                    <a:cubicBezTo>
                      <a:pt x="67" y="74"/>
                      <a:pt x="67" y="74"/>
                      <a:pt x="67" y="74"/>
                    </a:cubicBezTo>
                    <a:cubicBezTo>
                      <a:pt x="68" y="74"/>
                      <a:pt x="68" y="74"/>
                      <a:pt x="68" y="74"/>
                    </a:cubicBezTo>
                    <a:cubicBezTo>
                      <a:pt x="68" y="74"/>
                      <a:pt x="68" y="74"/>
                      <a:pt x="68" y="74"/>
                    </a:cubicBezTo>
                    <a:cubicBezTo>
                      <a:pt x="68" y="74"/>
                      <a:pt x="67" y="74"/>
                      <a:pt x="66" y="74"/>
                    </a:cubicBezTo>
                    <a:cubicBezTo>
                      <a:pt x="66" y="74"/>
                      <a:pt x="66" y="74"/>
                      <a:pt x="66" y="74"/>
                    </a:cubicBezTo>
                    <a:cubicBezTo>
                      <a:pt x="67" y="75"/>
                      <a:pt x="67" y="75"/>
                      <a:pt x="67" y="75"/>
                    </a:cubicBezTo>
                    <a:cubicBezTo>
                      <a:pt x="67" y="75"/>
                      <a:pt x="67" y="75"/>
                      <a:pt x="67" y="75"/>
                    </a:cubicBezTo>
                    <a:cubicBezTo>
                      <a:pt x="66" y="75"/>
                      <a:pt x="66" y="75"/>
                      <a:pt x="66" y="75"/>
                    </a:cubicBezTo>
                    <a:cubicBezTo>
                      <a:pt x="66" y="75"/>
                      <a:pt x="66" y="75"/>
                      <a:pt x="66" y="75"/>
                    </a:cubicBezTo>
                    <a:cubicBezTo>
                      <a:pt x="66" y="76"/>
                      <a:pt x="66" y="76"/>
                      <a:pt x="66" y="76"/>
                    </a:cubicBezTo>
                    <a:cubicBezTo>
                      <a:pt x="66" y="76"/>
                      <a:pt x="66" y="76"/>
                      <a:pt x="66" y="76"/>
                    </a:cubicBezTo>
                    <a:cubicBezTo>
                      <a:pt x="66" y="76"/>
                      <a:pt x="66" y="76"/>
                      <a:pt x="66" y="76"/>
                    </a:cubicBezTo>
                    <a:cubicBezTo>
                      <a:pt x="67" y="75"/>
                      <a:pt x="67" y="75"/>
                      <a:pt x="67" y="75"/>
                    </a:cubicBezTo>
                    <a:cubicBezTo>
                      <a:pt x="67" y="75"/>
                      <a:pt x="68" y="75"/>
                      <a:pt x="68" y="75"/>
                    </a:cubicBezTo>
                    <a:cubicBezTo>
                      <a:pt x="68" y="75"/>
                      <a:pt x="68" y="75"/>
                      <a:pt x="68" y="75"/>
                    </a:cubicBezTo>
                    <a:cubicBezTo>
                      <a:pt x="69" y="74"/>
                      <a:pt x="69" y="74"/>
                      <a:pt x="69" y="74"/>
                    </a:cubicBezTo>
                    <a:cubicBezTo>
                      <a:pt x="70" y="74"/>
                      <a:pt x="70" y="74"/>
                      <a:pt x="70" y="74"/>
                    </a:cubicBezTo>
                    <a:cubicBezTo>
                      <a:pt x="70" y="73"/>
                      <a:pt x="70" y="73"/>
                      <a:pt x="70" y="73"/>
                    </a:cubicBezTo>
                    <a:cubicBezTo>
                      <a:pt x="71" y="73"/>
                      <a:pt x="71" y="73"/>
                      <a:pt x="71" y="73"/>
                    </a:cubicBezTo>
                    <a:cubicBezTo>
                      <a:pt x="71" y="73"/>
                      <a:pt x="71" y="73"/>
                      <a:pt x="71" y="73"/>
                    </a:cubicBezTo>
                    <a:cubicBezTo>
                      <a:pt x="72" y="73"/>
                      <a:pt x="72" y="73"/>
                      <a:pt x="72" y="73"/>
                    </a:cubicBezTo>
                    <a:cubicBezTo>
                      <a:pt x="71" y="74"/>
                      <a:pt x="71" y="74"/>
                      <a:pt x="71" y="74"/>
                    </a:cubicBezTo>
                    <a:cubicBezTo>
                      <a:pt x="71" y="74"/>
                      <a:pt x="70" y="74"/>
                      <a:pt x="70" y="74"/>
                    </a:cubicBezTo>
                    <a:cubicBezTo>
                      <a:pt x="69" y="74"/>
                      <a:pt x="69" y="74"/>
                      <a:pt x="69" y="74"/>
                    </a:cubicBezTo>
                    <a:cubicBezTo>
                      <a:pt x="69" y="74"/>
                      <a:pt x="69" y="74"/>
                      <a:pt x="69" y="74"/>
                    </a:cubicBezTo>
                    <a:cubicBezTo>
                      <a:pt x="68" y="75"/>
                      <a:pt x="68" y="75"/>
                      <a:pt x="68" y="75"/>
                    </a:cubicBezTo>
                    <a:cubicBezTo>
                      <a:pt x="68" y="75"/>
                      <a:pt x="68" y="75"/>
                      <a:pt x="68" y="75"/>
                    </a:cubicBezTo>
                    <a:cubicBezTo>
                      <a:pt x="68" y="75"/>
                      <a:pt x="67" y="76"/>
                      <a:pt x="67" y="76"/>
                    </a:cubicBezTo>
                    <a:cubicBezTo>
                      <a:pt x="66" y="76"/>
                      <a:pt x="66" y="76"/>
                      <a:pt x="66" y="76"/>
                    </a:cubicBezTo>
                    <a:cubicBezTo>
                      <a:pt x="66" y="76"/>
                      <a:pt x="66" y="76"/>
                      <a:pt x="66" y="76"/>
                    </a:cubicBezTo>
                    <a:cubicBezTo>
                      <a:pt x="66" y="77"/>
                      <a:pt x="67" y="76"/>
                      <a:pt x="67" y="76"/>
                    </a:cubicBezTo>
                    <a:cubicBezTo>
                      <a:pt x="67" y="77"/>
                      <a:pt x="67" y="77"/>
                      <a:pt x="66" y="77"/>
                    </a:cubicBezTo>
                    <a:cubicBezTo>
                      <a:pt x="66" y="77"/>
                      <a:pt x="66" y="77"/>
                      <a:pt x="66" y="77"/>
                    </a:cubicBezTo>
                    <a:cubicBezTo>
                      <a:pt x="67" y="77"/>
                      <a:pt x="67" y="77"/>
                      <a:pt x="67" y="77"/>
                    </a:cubicBezTo>
                    <a:cubicBezTo>
                      <a:pt x="68" y="77"/>
                      <a:pt x="68" y="77"/>
                      <a:pt x="68" y="78"/>
                    </a:cubicBezTo>
                    <a:cubicBezTo>
                      <a:pt x="68" y="78"/>
                      <a:pt x="68" y="78"/>
                      <a:pt x="68" y="78"/>
                    </a:cubicBezTo>
                    <a:cubicBezTo>
                      <a:pt x="68" y="77"/>
                      <a:pt x="68" y="77"/>
                      <a:pt x="68" y="77"/>
                    </a:cubicBezTo>
                    <a:cubicBezTo>
                      <a:pt x="69" y="77"/>
                      <a:pt x="69" y="77"/>
                      <a:pt x="69" y="77"/>
                    </a:cubicBezTo>
                    <a:cubicBezTo>
                      <a:pt x="69" y="77"/>
                      <a:pt x="69" y="77"/>
                      <a:pt x="69" y="77"/>
                    </a:cubicBezTo>
                    <a:cubicBezTo>
                      <a:pt x="69" y="77"/>
                      <a:pt x="69" y="77"/>
                      <a:pt x="69" y="77"/>
                    </a:cubicBezTo>
                    <a:cubicBezTo>
                      <a:pt x="68" y="78"/>
                      <a:pt x="68" y="78"/>
                      <a:pt x="68" y="78"/>
                    </a:cubicBezTo>
                    <a:cubicBezTo>
                      <a:pt x="68" y="78"/>
                      <a:pt x="68" y="78"/>
                      <a:pt x="68" y="78"/>
                    </a:cubicBezTo>
                    <a:cubicBezTo>
                      <a:pt x="68" y="78"/>
                      <a:pt x="68" y="78"/>
                      <a:pt x="68" y="78"/>
                    </a:cubicBezTo>
                    <a:cubicBezTo>
                      <a:pt x="68" y="78"/>
                      <a:pt x="68" y="78"/>
                      <a:pt x="68" y="78"/>
                    </a:cubicBezTo>
                    <a:cubicBezTo>
                      <a:pt x="68" y="79"/>
                      <a:pt x="68" y="79"/>
                      <a:pt x="68" y="79"/>
                    </a:cubicBezTo>
                    <a:cubicBezTo>
                      <a:pt x="68" y="79"/>
                      <a:pt x="68" y="79"/>
                      <a:pt x="68" y="79"/>
                    </a:cubicBezTo>
                    <a:cubicBezTo>
                      <a:pt x="69" y="79"/>
                      <a:pt x="69" y="79"/>
                      <a:pt x="69" y="79"/>
                    </a:cubicBezTo>
                    <a:cubicBezTo>
                      <a:pt x="69" y="79"/>
                      <a:pt x="69" y="79"/>
                      <a:pt x="69" y="79"/>
                    </a:cubicBezTo>
                    <a:cubicBezTo>
                      <a:pt x="68" y="79"/>
                      <a:pt x="69" y="80"/>
                      <a:pt x="68" y="80"/>
                    </a:cubicBezTo>
                    <a:cubicBezTo>
                      <a:pt x="68" y="81"/>
                      <a:pt x="68" y="81"/>
                      <a:pt x="68" y="81"/>
                    </a:cubicBezTo>
                    <a:cubicBezTo>
                      <a:pt x="68" y="81"/>
                      <a:pt x="68" y="81"/>
                      <a:pt x="68" y="81"/>
                    </a:cubicBezTo>
                    <a:cubicBezTo>
                      <a:pt x="69" y="81"/>
                      <a:pt x="69" y="81"/>
                      <a:pt x="69" y="81"/>
                    </a:cubicBezTo>
                    <a:cubicBezTo>
                      <a:pt x="69" y="80"/>
                      <a:pt x="69" y="80"/>
                      <a:pt x="69" y="80"/>
                    </a:cubicBezTo>
                    <a:cubicBezTo>
                      <a:pt x="69" y="80"/>
                      <a:pt x="69" y="80"/>
                      <a:pt x="69" y="80"/>
                    </a:cubicBezTo>
                    <a:cubicBezTo>
                      <a:pt x="70" y="79"/>
                      <a:pt x="70" y="79"/>
                      <a:pt x="70" y="79"/>
                    </a:cubicBezTo>
                    <a:cubicBezTo>
                      <a:pt x="70" y="79"/>
                      <a:pt x="70" y="79"/>
                      <a:pt x="70" y="79"/>
                    </a:cubicBezTo>
                    <a:cubicBezTo>
                      <a:pt x="70" y="80"/>
                      <a:pt x="70" y="80"/>
                      <a:pt x="70" y="80"/>
                    </a:cubicBezTo>
                    <a:cubicBezTo>
                      <a:pt x="70" y="80"/>
                      <a:pt x="70" y="80"/>
                      <a:pt x="70" y="80"/>
                    </a:cubicBezTo>
                    <a:cubicBezTo>
                      <a:pt x="70" y="79"/>
                      <a:pt x="70" y="79"/>
                      <a:pt x="70" y="79"/>
                    </a:cubicBezTo>
                    <a:cubicBezTo>
                      <a:pt x="70" y="79"/>
                      <a:pt x="70" y="79"/>
                      <a:pt x="70" y="79"/>
                    </a:cubicBezTo>
                    <a:cubicBezTo>
                      <a:pt x="70" y="78"/>
                      <a:pt x="70" y="78"/>
                      <a:pt x="70" y="78"/>
                    </a:cubicBezTo>
                    <a:cubicBezTo>
                      <a:pt x="70" y="78"/>
                      <a:pt x="70" y="78"/>
                      <a:pt x="70" y="78"/>
                    </a:cubicBezTo>
                    <a:cubicBezTo>
                      <a:pt x="71" y="78"/>
                      <a:pt x="71" y="78"/>
                      <a:pt x="71" y="78"/>
                    </a:cubicBezTo>
                    <a:cubicBezTo>
                      <a:pt x="71" y="79"/>
                      <a:pt x="71" y="79"/>
                      <a:pt x="71" y="79"/>
                    </a:cubicBezTo>
                    <a:cubicBezTo>
                      <a:pt x="71" y="79"/>
                      <a:pt x="71" y="79"/>
                      <a:pt x="71" y="79"/>
                    </a:cubicBezTo>
                    <a:cubicBezTo>
                      <a:pt x="72" y="79"/>
                      <a:pt x="72" y="79"/>
                      <a:pt x="72" y="79"/>
                    </a:cubicBezTo>
                    <a:cubicBezTo>
                      <a:pt x="72" y="80"/>
                      <a:pt x="72" y="80"/>
                      <a:pt x="72" y="80"/>
                    </a:cubicBezTo>
                    <a:cubicBezTo>
                      <a:pt x="72" y="80"/>
                      <a:pt x="72" y="80"/>
                      <a:pt x="72" y="80"/>
                    </a:cubicBezTo>
                    <a:cubicBezTo>
                      <a:pt x="73" y="80"/>
                      <a:pt x="73" y="80"/>
                      <a:pt x="73" y="80"/>
                    </a:cubicBezTo>
                    <a:cubicBezTo>
                      <a:pt x="73" y="80"/>
                      <a:pt x="73" y="80"/>
                      <a:pt x="73" y="80"/>
                    </a:cubicBezTo>
                    <a:cubicBezTo>
                      <a:pt x="72" y="80"/>
                      <a:pt x="72" y="80"/>
                      <a:pt x="72" y="80"/>
                    </a:cubicBezTo>
                    <a:cubicBezTo>
                      <a:pt x="71" y="79"/>
                      <a:pt x="71" y="79"/>
                      <a:pt x="71" y="79"/>
                    </a:cubicBezTo>
                    <a:cubicBezTo>
                      <a:pt x="71" y="80"/>
                      <a:pt x="71" y="80"/>
                      <a:pt x="71" y="80"/>
                    </a:cubicBezTo>
                    <a:cubicBezTo>
                      <a:pt x="70" y="80"/>
                      <a:pt x="70" y="80"/>
                      <a:pt x="70" y="80"/>
                    </a:cubicBezTo>
                    <a:cubicBezTo>
                      <a:pt x="71" y="80"/>
                      <a:pt x="71" y="80"/>
                      <a:pt x="71" y="80"/>
                    </a:cubicBezTo>
                    <a:cubicBezTo>
                      <a:pt x="70" y="80"/>
                      <a:pt x="70" y="80"/>
                      <a:pt x="70" y="80"/>
                    </a:cubicBezTo>
                    <a:cubicBezTo>
                      <a:pt x="70" y="80"/>
                      <a:pt x="70" y="81"/>
                      <a:pt x="70" y="81"/>
                    </a:cubicBezTo>
                    <a:cubicBezTo>
                      <a:pt x="69" y="81"/>
                      <a:pt x="69" y="81"/>
                      <a:pt x="69" y="81"/>
                    </a:cubicBezTo>
                    <a:cubicBezTo>
                      <a:pt x="70" y="81"/>
                      <a:pt x="70" y="81"/>
                      <a:pt x="70" y="81"/>
                    </a:cubicBezTo>
                    <a:cubicBezTo>
                      <a:pt x="70" y="81"/>
                      <a:pt x="71" y="81"/>
                      <a:pt x="71" y="80"/>
                    </a:cubicBezTo>
                    <a:cubicBezTo>
                      <a:pt x="71" y="80"/>
                      <a:pt x="71" y="80"/>
                      <a:pt x="71" y="80"/>
                    </a:cubicBezTo>
                    <a:cubicBezTo>
                      <a:pt x="72" y="81"/>
                      <a:pt x="72" y="81"/>
                      <a:pt x="72" y="81"/>
                    </a:cubicBezTo>
                    <a:cubicBezTo>
                      <a:pt x="71" y="81"/>
                      <a:pt x="71" y="81"/>
                      <a:pt x="71" y="81"/>
                    </a:cubicBezTo>
                    <a:cubicBezTo>
                      <a:pt x="71" y="81"/>
                      <a:pt x="70" y="81"/>
                      <a:pt x="70" y="81"/>
                    </a:cubicBezTo>
                    <a:cubicBezTo>
                      <a:pt x="69" y="81"/>
                      <a:pt x="69" y="81"/>
                      <a:pt x="69" y="81"/>
                    </a:cubicBezTo>
                    <a:cubicBezTo>
                      <a:pt x="70" y="82"/>
                      <a:pt x="70" y="82"/>
                      <a:pt x="70" y="82"/>
                    </a:cubicBezTo>
                    <a:cubicBezTo>
                      <a:pt x="70" y="82"/>
                      <a:pt x="70" y="82"/>
                      <a:pt x="70" y="82"/>
                    </a:cubicBezTo>
                    <a:cubicBezTo>
                      <a:pt x="70" y="82"/>
                      <a:pt x="70" y="82"/>
                      <a:pt x="70" y="82"/>
                    </a:cubicBezTo>
                    <a:cubicBezTo>
                      <a:pt x="69" y="82"/>
                      <a:pt x="69" y="82"/>
                      <a:pt x="69" y="82"/>
                    </a:cubicBezTo>
                    <a:cubicBezTo>
                      <a:pt x="69" y="82"/>
                      <a:pt x="69" y="82"/>
                      <a:pt x="69" y="82"/>
                    </a:cubicBezTo>
                    <a:cubicBezTo>
                      <a:pt x="70" y="83"/>
                      <a:pt x="70" y="83"/>
                      <a:pt x="70" y="83"/>
                    </a:cubicBezTo>
                    <a:cubicBezTo>
                      <a:pt x="70" y="83"/>
                      <a:pt x="70" y="82"/>
                      <a:pt x="70" y="82"/>
                    </a:cubicBezTo>
                    <a:cubicBezTo>
                      <a:pt x="71" y="82"/>
                      <a:pt x="71" y="82"/>
                      <a:pt x="71" y="82"/>
                    </a:cubicBezTo>
                    <a:cubicBezTo>
                      <a:pt x="70" y="83"/>
                      <a:pt x="70" y="83"/>
                      <a:pt x="70" y="83"/>
                    </a:cubicBezTo>
                    <a:cubicBezTo>
                      <a:pt x="70" y="83"/>
                      <a:pt x="70" y="83"/>
                      <a:pt x="70" y="83"/>
                    </a:cubicBezTo>
                    <a:cubicBezTo>
                      <a:pt x="71" y="83"/>
                      <a:pt x="71" y="83"/>
                      <a:pt x="71" y="83"/>
                    </a:cubicBezTo>
                    <a:cubicBezTo>
                      <a:pt x="72" y="83"/>
                      <a:pt x="72" y="83"/>
                      <a:pt x="72" y="83"/>
                    </a:cubicBezTo>
                    <a:cubicBezTo>
                      <a:pt x="71" y="84"/>
                      <a:pt x="71" y="84"/>
                      <a:pt x="71" y="84"/>
                    </a:cubicBezTo>
                    <a:cubicBezTo>
                      <a:pt x="72" y="84"/>
                      <a:pt x="72" y="84"/>
                      <a:pt x="72" y="84"/>
                    </a:cubicBezTo>
                    <a:cubicBezTo>
                      <a:pt x="72" y="84"/>
                      <a:pt x="72" y="84"/>
                      <a:pt x="72" y="84"/>
                    </a:cubicBezTo>
                    <a:cubicBezTo>
                      <a:pt x="72" y="84"/>
                      <a:pt x="72" y="84"/>
                      <a:pt x="72" y="84"/>
                    </a:cubicBezTo>
                    <a:cubicBezTo>
                      <a:pt x="72" y="84"/>
                      <a:pt x="72" y="84"/>
                      <a:pt x="72" y="84"/>
                    </a:cubicBezTo>
                    <a:cubicBezTo>
                      <a:pt x="72" y="84"/>
                      <a:pt x="72" y="84"/>
                      <a:pt x="73" y="84"/>
                    </a:cubicBezTo>
                    <a:cubicBezTo>
                      <a:pt x="73" y="84"/>
                      <a:pt x="73" y="84"/>
                      <a:pt x="73" y="84"/>
                    </a:cubicBezTo>
                    <a:cubicBezTo>
                      <a:pt x="72" y="84"/>
                      <a:pt x="72" y="84"/>
                      <a:pt x="72" y="84"/>
                    </a:cubicBezTo>
                    <a:cubicBezTo>
                      <a:pt x="72" y="85"/>
                      <a:pt x="72" y="85"/>
                      <a:pt x="72" y="85"/>
                    </a:cubicBezTo>
                    <a:cubicBezTo>
                      <a:pt x="72" y="86"/>
                      <a:pt x="72" y="86"/>
                      <a:pt x="72" y="86"/>
                    </a:cubicBezTo>
                    <a:cubicBezTo>
                      <a:pt x="73" y="86"/>
                      <a:pt x="73" y="86"/>
                      <a:pt x="73" y="86"/>
                    </a:cubicBezTo>
                    <a:cubicBezTo>
                      <a:pt x="74" y="86"/>
                      <a:pt x="74" y="86"/>
                      <a:pt x="74" y="86"/>
                    </a:cubicBezTo>
                    <a:cubicBezTo>
                      <a:pt x="74" y="86"/>
                      <a:pt x="74" y="86"/>
                      <a:pt x="74" y="86"/>
                    </a:cubicBezTo>
                    <a:cubicBezTo>
                      <a:pt x="73" y="86"/>
                      <a:pt x="73" y="86"/>
                      <a:pt x="73" y="86"/>
                    </a:cubicBezTo>
                    <a:cubicBezTo>
                      <a:pt x="73" y="86"/>
                      <a:pt x="73" y="86"/>
                      <a:pt x="73" y="86"/>
                    </a:cubicBezTo>
                    <a:cubicBezTo>
                      <a:pt x="74" y="86"/>
                      <a:pt x="74" y="86"/>
                      <a:pt x="74" y="86"/>
                    </a:cubicBezTo>
                    <a:cubicBezTo>
                      <a:pt x="74" y="86"/>
                      <a:pt x="74" y="86"/>
                      <a:pt x="74" y="86"/>
                    </a:cubicBezTo>
                    <a:cubicBezTo>
                      <a:pt x="74" y="86"/>
                      <a:pt x="74" y="86"/>
                      <a:pt x="74" y="86"/>
                    </a:cubicBezTo>
                    <a:cubicBezTo>
                      <a:pt x="74" y="86"/>
                      <a:pt x="74" y="86"/>
                      <a:pt x="74" y="86"/>
                    </a:cubicBezTo>
                    <a:cubicBezTo>
                      <a:pt x="74" y="87"/>
                      <a:pt x="74" y="87"/>
                      <a:pt x="74" y="87"/>
                    </a:cubicBezTo>
                    <a:cubicBezTo>
                      <a:pt x="74" y="87"/>
                      <a:pt x="74" y="86"/>
                      <a:pt x="75" y="86"/>
                    </a:cubicBezTo>
                    <a:cubicBezTo>
                      <a:pt x="74" y="87"/>
                      <a:pt x="74" y="87"/>
                      <a:pt x="74" y="87"/>
                    </a:cubicBezTo>
                    <a:cubicBezTo>
                      <a:pt x="74" y="87"/>
                      <a:pt x="74" y="87"/>
                      <a:pt x="74" y="87"/>
                    </a:cubicBezTo>
                    <a:cubicBezTo>
                      <a:pt x="74" y="87"/>
                      <a:pt x="74" y="87"/>
                      <a:pt x="74" y="87"/>
                    </a:cubicBezTo>
                    <a:cubicBezTo>
                      <a:pt x="74" y="88"/>
                      <a:pt x="74" y="88"/>
                      <a:pt x="75" y="88"/>
                    </a:cubicBezTo>
                    <a:cubicBezTo>
                      <a:pt x="75" y="87"/>
                      <a:pt x="75" y="87"/>
                      <a:pt x="75" y="87"/>
                    </a:cubicBezTo>
                    <a:cubicBezTo>
                      <a:pt x="75" y="87"/>
                      <a:pt x="75" y="87"/>
                      <a:pt x="75" y="87"/>
                    </a:cubicBezTo>
                    <a:cubicBezTo>
                      <a:pt x="75" y="87"/>
                      <a:pt x="75" y="87"/>
                      <a:pt x="76" y="87"/>
                    </a:cubicBezTo>
                    <a:cubicBezTo>
                      <a:pt x="76" y="87"/>
                      <a:pt x="76" y="87"/>
                      <a:pt x="76" y="87"/>
                    </a:cubicBezTo>
                    <a:cubicBezTo>
                      <a:pt x="75" y="88"/>
                      <a:pt x="75" y="88"/>
                      <a:pt x="75" y="88"/>
                    </a:cubicBezTo>
                    <a:cubicBezTo>
                      <a:pt x="76" y="88"/>
                      <a:pt x="76" y="88"/>
                      <a:pt x="76" y="88"/>
                    </a:cubicBezTo>
                    <a:cubicBezTo>
                      <a:pt x="76" y="88"/>
                      <a:pt x="76" y="88"/>
                      <a:pt x="76" y="88"/>
                    </a:cubicBezTo>
                    <a:cubicBezTo>
                      <a:pt x="76" y="88"/>
                      <a:pt x="76" y="88"/>
                      <a:pt x="76" y="88"/>
                    </a:cubicBezTo>
                    <a:cubicBezTo>
                      <a:pt x="77" y="88"/>
                      <a:pt x="77" y="88"/>
                      <a:pt x="77" y="88"/>
                    </a:cubicBezTo>
                    <a:cubicBezTo>
                      <a:pt x="77" y="88"/>
                      <a:pt x="77" y="88"/>
                      <a:pt x="77" y="88"/>
                    </a:cubicBezTo>
                    <a:cubicBezTo>
                      <a:pt x="77" y="89"/>
                      <a:pt x="77" y="89"/>
                      <a:pt x="77" y="89"/>
                    </a:cubicBezTo>
                    <a:cubicBezTo>
                      <a:pt x="77" y="89"/>
                      <a:pt x="77" y="89"/>
                      <a:pt x="77" y="89"/>
                    </a:cubicBezTo>
                    <a:cubicBezTo>
                      <a:pt x="77" y="89"/>
                      <a:pt x="77" y="89"/>
                      <a:pt x="78" y="89"/>
                    </a:cubicBezTo>
                    <a:cubicBezTo>
                      <a:pt x="78" y="89"/>
                      <a:pt x="78" y="89"/>
                      <a:pt x="78" y="89"/>
                    </a:cubicBezTo>
                    <a:cubicBezTo>
                      <a:pt x="78" y="89"/>
                      <a:pt x="78" y="89"/>
                      <a:pt x="78" y="89"/>
                    </a:cubicBezTo>
                    <a:cubicBezTo>
                      <a:pt x="78" y="89"/>
                      <a:pt x="78" y="89"/>
                      <a:pt x="78" y="89"/>
                    </a:cubicBezTo>
                    <a:cubicBezTo>
                      <a:pt x="79" y="88"/>
                      <a:pt x="79" y="88"/>
                      <a:pt x="79" y="88"/>
                    </a:cubicBezTo>
                    <a:cubicBezTo>
                      <a:pt x="79" y="88"/>
                      <a:pt x="79" y="88"/>
                      <a:pt x="79" y="88"/>
                    </a:cubicBezTo>
                    <a:cubicBezTo>
                      <a:pt x="79" y="88"/>
                      <a:pt x="79" y="88"/>
                      <a:pt x="79" y="88"/>
                    </a:cubicBezTo>
                    <a:cubicBezTo>
                      <a:pt x="79" y="88"/>
                      <a:pt x="79" y="88"/>
                      <a:pt x="79" y="88"/>
                    </a:cubicBezTo>
                    <a:cubicBezTo>
                      <a:pt x="79" y="88"/>
                      <a:pt x="79" y="88"/>
                      <a:pt x="79" y="88"/>
                    </a:cubicBezTo>
                    <a:cubicBezTo>
                      <a:pt x="79" y="89"/>
                      <a:pt x="79" y="89"/>
                      <a:pt x="79" y="89"/>
                    </a:cubicBezTo>
                    <a:cubicBezTo>
                      <a:pt x="80" y="88"/>
                      <a:pt x="80" y="88"/>
                      <a:pt x="80" y="88"/>
                    </a:cubicBezTo>
                    <a:cubicBezTo>
                      <a:pt x="80" y="88"/>
                      <a:pt x="80" y="88"/>
                      <a:pt x="80" y="88"/>
                    </a:cubicBezTo>
                    <a:cubicBezTo>
                      <a:pt x="81" y="88"/>
                      <a:pt x="81" y="88"/>
                      <a:pt x="81" y="88"/>
                    </a:cubicBezTo>
                    <a:cubicBezTo>
                      <a:pt x="80" y="88"/>
                      <a:pt x="80" y="87"/>
                      <a:pt x="81" y="87"/>
                    </a:cubicBezTo>
                    <a:cubicBezTo>
                      <a:pt x="81" y="88"/>
                      <a:pt x="81" y="88"/>
                      <a:pt x="81" y="88"/>
                    </a:cubicBezTo>
                    <a:cubicBezTo>
                      <a:pt x="81" y="88"/>
                      <a:pt x="81" y="88"/>
                      <a:pt x="81" y="88"/>
                    </a:cubicBezTo>
                    <a:cubicBezTo>
                      <a:pt x="81" y="88"/>
                      <a:pt x="81" y="88"/>
                      <a:pt x="81" y="88"/>
                    </a:cubicBezTo>
                    <a:cubicBezTo>
                      <a:pt x="81" y="88"/>
                      <a:pt x="81" y="88"/>
                      <a:pt x="81" y="88"/>
                    </a:cubicBezTo>
                    <a:cubicBezTo>
                      <a:pt x="81" y="88"/>
                      <a:pt x="81" y="88"/>
                      <a:pt x="81" y="88"/>
                    </a:cubicBezTo>
                    <a:cubicBezTo>
                      <a:pt x="82" y="88"/>
                      <a:pt x="82" y="88"/>
                      <a:pt x="82" y="88"/>
                    </a:cubicBezTo>
                    <a:cubicBezTo>
                      <a:pt x="82" y="88"/>
                      <a:pt x="82" y="88"/>
                      <a:pt x="82" y="88"/>
                    </a:cubicBezTo>
                    <a:cubicBezTo>
                      <a:pt x="82" y="88"/>
                      <a:pt x="82" y="88"/>
                      <a:pt x="82" y="88"/>
                    </a:cubicBezTo>
                    <a:cubicBezTo>
                      <a:pt x="82" y="89"/>
                      <a:pt x="82" y="89"/>
                      <a:pt x="82" y="89"/>
                    </a:cubicBezTo>
                    <a:cubicBezTo>
                      <a:pt x="81" y="89"/>
                      <a:pt x="81" y="89"/>
                      <a:pt x="81" y="89"/>
                    </a:cubicBezTo>
                    <a:cubicBezTo>
                      <a:pt x="81" y="89"/>
                      <a:pt x="81" y="89"/>
                      <a:pt x="81" y="89"/>
                    </a:cubicBezTo>
                    <a:cubicBezTo>
                      <a:pt x="81" y="89"/>
                      <a:pt x="81" y="89"/>
                      <a:pt x="81" y="89"/>
                    </a:cubicBezTo>
                    <a:cubicBezTo>
                      <a:pt x="81" y="89"/>
                      <a:pt x="81" y="89"/>
                      <a:pt x="81" y="89"/>
                    </a:cubicBezTo>
                    <a:cubicBezTo>
                      <a:pt x="82" y="89"/>
                      <a:pt x="82" y="89"/>
                      <a:pt x="82" y="89"/>
                    </a:cubicBezTo>
                    <a:cubicBezTo>
                      <a:pt x="82" y="89"/>
                      <a:pt x="82" y="89"/>
                      <a:pt x="82" y="89"/>
                    </a:cubicBezTo>
                    <a:cubicBezTo>
                      <a:pt x="82" y="89"/>
                      <a:pt x="82" y="89"/>
                      <a:pt x="82" y="89"/>
                    </a:cubicBezTo>
                    <a:cubicBezTo>
                      <a:pt x="82" y="89"/>
                      <a:pt x="82" y="89"/>
                      <a:pt x="82" y="89"/>
                    </a:cubicBezTo>
                    <a:cubicBezTo>
                      <a:pt x="82" y="90"/>
                      <a:pt x="82" y="90"/>
                      <a:pt x="82" y="90"/>
                    </a:cubicBezTo>
                    <a:cubicBezTo>
                      <a:pt x="83" y="89"/>
                      <a:pt x="83" y="89"/>
                      <a:pt x="83" y="89"/>
                    </a:cubicBezTo>
                    <a:cubicBezTo>
                      <a:pt x="83" y="89"/>
                      <a:pt x="83" y="89"/>
                      <a:pt x="83" y="89"/>
                    </a:cubicBezTo>
                    <a:cubicBezTo>
                      <a:pt x="83" y="89"/>
                      <a:pt x="83" y="89"/>
                      <a:pt x="83" y="89"/>
                    </a:cubicBezTo>
                    <a:cubicBezTo>
                      <a:pt x="83" y="89"/>
                      <a:pt x="83" y="89"/>
                      <a:pt x="83" y="89"/>
                    </a:cubicBezTo>
                    <a:cubicBezTo>
                      <a:pt x="83" y="90"/>
                      <a:pt x="83" y="90"/>
                      <a:pt x="83" y="90"/>
                    </a:cubicBezTo>
                    <a:cubicBezTo>
                      <a:pt x="83" y="90"/>
                      <a:pt x="83" y="90"/>
                      <a:pt x="83" y="90"/>
                    </a:cubicBezTo>
                    <a:cubicBezTo>
                      <a:pt x="84" y="90"/>
                      <a:pt x="84" y="90"/>
                      <a:pt x="84" y="90"/>
                    </a:cubicBezTo>
                    <a:cubicBezTo>
                      <a:pt x="84" y="90"/>
                      <a:pt x="84" y="90"/>
                      <a:pt x="84" y="90"/>
                    </a:cubicBezTo>
                    <a:cubicBezTo>
                      <a:pt x="84" y="90"/>
                      <a:pt x="84" y="90"/>
                      <a:pt x="84" y="90"/>
                    </a:cubicBezTo>
                    <a:cubicBezTo>
                      <a:pt x="85" y="90"/>
                      <a:pt x="85" y="90"/>
                      <a:pt x="86" y="90"/>
                    </a:cubicBezTo>
                    <a:cubicBezTo>
                      <a:pt x="86" y="90"/>
                      <a:pt x="86" y="90"/>
                      <a:pt x="86" y="90"/>
                    </a:cubicBezTo>
                    <a:cubicBezTo>
                      <a:pt x="87" y="90"/>
                      <a:pt x="87" y="90"/>
                      <a:pt x="87" y="90"/>
                    </a:cubicBezTo>
                    <a:cubicBezTo>
                      <a:pt x="87" y="90"/>
                      <a:pt x="87" y="90"/>
                      <a:pt x="87" y="90"/>
                    </a:cubicBezTo>
                    <a:cubicBezTo>
                      <a:pt x="87" y="89"/>
                      <a:pt x="86" y="89"/>
                      <a:pt x="86" y="89"/>
                    </a:cubicBezTo>
                    <a:cubicBezTo>
                      <a:pt x="86" y="89"/>
                      <a:pt x="86" y="89"/>
                      <a:pt x="86" y="89"/>
                    </a:cubicBezTo>
                    <a:cubicBezTo>
                      <a:pt x="85" y="89"/>
                      <a:pt x="85" y="89"/>
                      <a:pt x="85" y="89"/>
                    </a:cubicBezTo>
                    <a:cubicBezTo>
                      <a:pt x="86" y="89"/>
                      <a:pt x="87" y="88"/>
                      <a:pt x="87" y="88"/>
                    </a:cubicBezTo>
                    <a:cubicBezTo>
                      <a:pt x="87" y="88"/>
                      <a:pt x="87" y="88"/>
                      <a:pt x="87" y="88"/>
                    </a:cubicBezTo>
                    <a:cubicBezTo>
                      <a:pt x="86" y="88"/>
                      <a:pt x="86" y="88"/>
                      <a:pt x="86" y="88"/>
                    </a:cubicBezTo>
                    <a:cubicBezTo>
                      <a:pt x="86" y="88"/>
                      <a:pt x="86" y="88"/>
                      <a:pt x="86" y="88"/>
                    </a:cubicBezTo>
                    <a:cubicBezTo>
                      <a:pt x="87" y="88"/>
                      <a:pt x="87" y="88"/>
                      <a:pt x="87" y="88"/>
                    </a:cubicBezTo>
                    <a:cubicBezTo>
                      <a:pt x="86" y="88"/>
                      <a:pt x="86" y="88"/>
                      <a:pt x="86" y="88"/>
                    </a:cubicBezTo>
                    <a:cubicBezTo>
                      <a:pt x="86" y="88"/>
                      <a:pt x="86" y="88"/>
                      <a:pt x="86" y="88"/>
                    </a:cubicBezTo>
                    <a:cubicBezTo>
                      <a:pt x="87" y="88"/>
                      <a:pt x="87" y="88"/>
                      <a:pt x="87" y="88"/>
                    </a:cubicBezTo>
                    <a:cubicBezTo>
                      <a:pt x="87" y="87"/>
                      <a:pt x="86" y="87"/>
                      <a:pt x="87" y="87"/>
                    </a:cubicBezTo>
                    <a:cubicBezTo>
                      <a:pt x="87" y="87"/>
                      <a:pt x="87" y="87"/>
                      <a:pt x="87" y="87"/>
                    </a:cubicBezTo>
                    <a:cubicBezTo>
                      <a:pt x="86" y="87"/>
                      <a:pt x="86" y="87"/>
                      <a:pt x="86" y="87"/>
                    </a:cubicBezTo>
                    <a:cubicBezTo>
                      <a:pt x="86" y="87"/>
                      <a:pt x="86" y="87"/>
                      <a:pt x="86" y="87"/>
                    </a:cubicBezTo>
                    <a:cubicBezTo>
                      <a:pt x="87" y="87"/>
                      <a:pt x="87" y="87"/>
                      <a:pt x="87" y="87"/>
                    </a:cubicBezTo>
                    <a:cubicBezTo>
                      <a:pt x="87" y="86"/>
                      <a:pt x="87" y="86"/>
                      <a:pt x="87" y="86"/>
                    </a:cubicBezTo>
                    <a:cubicBezTo>
                      <a:pt x="87" y="86"/>
                      <a:pt x="87" y="86"/>
                      <a:pt x="87" y="86"/>
                    </a:cubicBezTo>
                    <a:cubicBezTo>
                      <a:pt x="87" y="85"/>
                      <a:pt x="87" y="85"/>
                      <a:pt x="87" y="85"/>
                    </a:cubicBezTo>
                    <a:cubicBezTo>
                      <a:pt x="87" y="85"/>
                      <a:pt x="87" y="85"/>
                      <a:pt x="87" y="85"/>
                    </a:cubicBezTo>
                    <a:cubicBezTo>
                      <a:pt x="87" y="85"/>
                      <a:pt x="87" y="85"/>
                      <a:pt x="87" y="85"/>
                    </a:cubicBezTo>
                    <a:cubicBezTo>
                      <a:pt x="87" y="85"/>
                      <a:pt x="87" y="85"/>
                      <a:pt x="87" y="85"/>
                    </a:cubicBezTo>
                    <a:cubicBezTo>
                      <a:pt x="87" y="85"/>
                      <a:pt x="88" y="85"/>
                      <a:pt x="88" y="85"/>
                    </a:cubicBezTo>
                    <a:cubicBezTo>
                      <a:pt x="87" y="84"/>
                      <a:pt x="87" y="84"/>
                      <a:pt x="87" y="84"/>
                    </a:cubicBezTo>
                    <a:cubicBezTo>
                      <a:pt x="87" y="84"/>
                      <a:pt x="86" y="84"/>
                      <a:pt x="86" y="83"/>
                    </a:cubicBezTo>
                    <a:cubicBezTo>
                      <a:pt x="86" y="83"/>
                      <a:pt x="87" y="84"/>
                      <a:pt x="87" y="84"/>
                    </a:cubicBezTo>
                    <a:cubicBezTo>
                      <a:pt x="87" y="84"/>
                      <a:pt x="87" y="84"/>
                      <a:pt x="87" y="84"/>
                    </a:cubicBezTo>
                    <a:cubicBezTo>
                      <a:pt x="87" y="84"/>
                      <a:pt x="87" y="84"/>
                      <a:pt x="87" y="84"/>
                    </a:cubicBezTo>
                    <a:cubicBezTo>
                      <a:pt x="86" y="83"/>
                      <a:pt x="86" y="83"/>
                      <a:pt x="86" y="83"/>
                    </a:cubicBezTo>
                    <a:cubicBezTo>
                      <a:pt x="86" y="83"/>
                      <a:pt x="86" y="83"/>
                      <a:pt x="86" y="83"/>
                    </a:cubicBezTo>
                    <a:cubicBezTo>
                      <a:pt x="87" y="82"/>
                      <a:pt x="87" y="82"/>
                      <a:pt x="87" y="82"/>
                    </a:cubicBezTo>
                    <a:cubicBezTo>
                      <a:pt x="88" y="82"/>
                      <a:pt x="88" y="82"/>
                      <a:pt x="88" y="82"/>
                    </a:cubicBezTo>
                    <a:cubicBezTo>
                      <a:pt x="87" y="82"/>
                      <a:pt x="87" y="82"/>
                      <a:pt x="87" y="82"/>
                    </a:cubicBezTo>
                    <a:cubicBezTo>
                      <a:pt x="87" y="82"/>
                      <a:pt x="87" y="82"/>
                      <a:pt x="87" y="82"/>
                    </a:cubicBezTo>
                    <a:cubicBezTo>
                      <a:pt x="87" y="81"/>
                      <a:pt x="87" y="81"/>
                      <a:pt x="87" y="81"/>
                    </a:cubicBezTo>
                    <a:cubicBezTo>
                      <a:pt x="87" y="81"/>
                      <a:pt x="87" y="81"/>
                      <a:pt x="87" y="81"/>
                    </a:cubicBezTo>
                    <a:cubicBezTo>
                      <a:pt x="88" y="81"/>
                      <a:pt x="88" y="81"/>
                      <a:pt x="88" y="81"/>
                    </a:cubicBezTo>
                    <a:cubicBezTo>
                      <a:pt x="88" y="81"/>
                      <a:pt x="88" y="81"/>
                      <a:pt x="88" y="81"/>
                    </a:cubicBezTo>
                    <a:cubicBezTo>
                      <a:pt x="88" y="81"/>
                      <a:pt x="88" y="81"/>
                      <a:pt x="88" y="81"/>
                    </a:cubicBezTo>
                    <a:cubicBezTo>
                      <a:pt x="87" y="81"/>
                      <a:pt x="87" y="81"/>
                      <a:pt x="87" y="81"/>
                    </a:cubicBezTo>
                    <a:cubicBezTo>
                      <a:pt x="88" y="81"/>
                      <a:pt x="88" y="81"/>
                      <a:pt x="88" y="81"/>
                    </a:cubicBezTo>
                    <a:cubicBezTo>
                      <a:pt x="88" y="81"/>
                      <a:pt x="88" y="81"/>
                      <a:pt x="88" y="81"/>
                    </a:cubicBezTo>
                    <a:cubicBezTo>
                      <a:pt x="88" y="81"/>
                      <a:pt x="88" y="81"/>
                      <a:pt x="88" y="81"/>
                    </a:cubicBezTo>
                    <a:cubicBezTo>
                      <a:pt x="88" y="81"/>
                      <a:pt x="88" y="81"/>
                      <a:pt x="88" y="81"/>
                    </a:cubicBezTo>
                    <a:cubicBezTo>
                      <a:pt x="88" y="81"/>
                      <a:pt x="88" y="81"/>
                      <a:pt x="88" y="81"/>
                    </a:cubicBezTo>
                    <a:cubicBezTo>
                      <a:pt x="88" y="81"/>
                      <a:pt x="88" y="81"/>
                      <a:pt x="88" y="81"/>
                    </a:cubicBezTo>
                    <a:cubicBezTo>
                      <a:pt x="89" y="80"/>
                      <a:pt x="89" y="80"/>
                      <a:pt x="89" y="80"/>
                    </a:cubicBezTo>
                    <a:cubicBezTo>
                      <a:pt x="89" y="80"/>
                      <a:pt x="89" y="80"/>
                      <a:pt x="89" y="80"/>
                    </a:cubicBezTo>
                    <a:cubicBezTo>
                      <a:pt x="89" y="80"/>
                      <a:pt x="89" y="80"/>
                      <a:pt x="89" y="80"/>
                    </a:cubicBezTo>
                    <a:cubicBezTo>
                      <a:pt x="88" y="80"/>
                      <a:pt x="88" y="80"/>
                      <a:pt x="88" y="80"/>
                    </a:cubicBezTo>
                    <a:cubicBezTo>
                      <a:pt x="88" y="80"/>
                      <a:pt x="88" y="80"/>
                      <a:pt x="88" y="80"/>
                    </a:cubicBezTo>
                    <a:cubicBezTo>
                      <a:pt x="87" y="80"/>
                      <a:pt x="87" y="80"/>
                      <a:pt x="87" y="80"/>
                    </a:cubicBezTo>
                    <a:cubicBezTo>
                      <a:pt x="87" y="80"/>
                      <a:pt x="87" y="80"/>
                      <a:pt x="87" y="80"/>
                    </a:cubicBezTo>
                    <a:cubicBezTo>
                      <a:pt x="88" y="80"/>
                      <a:pt x="88" y="80"/>
                      <a:pt x="88" y="80"/>
                    </a:cubicBezTo>
                    <a:cubicBezTo>
                      <a:pt x="89" y="80"/>
                      <a:pt x="89" y="80"/>
                      <a:pt x="89" y="80"/>
                    </a:cubicBezTo>
                    <a:cubicBezTo>
                      <a:pt x="89" y="80"/>
                      <a:pt x="89" y="80"/>
                      <a:pt x="89" y="80"/>
                    </a:cubicBezTo>
                    <a:cubicBezTo>
                      <a:pt x="89" y="79"/>
                      <a:pt x="89" y="79"/>
                      <a:pt x="89" y="79"/>
                    </a:cubicBezTo>
                    <a:cubicBezTo>
                      <a:pt x="89" y="79"/>
                      <a:pt x="89" y="79"/>
                      <a:pt x="89" y="79"/>
                    </a:cubicBezTo>
                    <a:cubicBezTo>
                      <a:pt x="88" y="79"/>
                      <a:pt x="88" y="79"/>
                      <a:pt x="88" y="79"/>
                    </a:cubicBezTo>
                    <a:cubicBezTo>
                      <a:pt x="88" y="79"/>
                      <a:pt x="88" y="79"/>
                      <a:pt x="88" y="79"/>
                    </a:cubicBezTo>
                    <a:cubicBezTo>
                      <a:pt x="87" y="79"/>
                      <a:pt x="87" y="79"/>
                      <a:pt x="87" y="79"/>
                    </a:cubicBezTo>
                    <a:cubicBezTo>
                      <a:pt x="88" y="78"/>
                      <a:pt x="88" y="78"/>
                      <a:pt x="88" y="78"/>
                    </a:cubicBezTo>
                    <a:cubicBezTo>
                      <a:pt x="88" y="78"/>
                      <a:pt x="88" y="78"/>
                      <a:pt x="88" y="78"/>
                    </a:cubicBezTo>
                    <a:cubicBezTo>
                      <a:pt x="89" y="78"/>
                      <a:pt x="89" y="78"/>
                      <a:pt x="89" y="78"/>
                    </a:cubicBezTo>
                    <a:cubicBezTo>
                      <a:pt x="89" y="78"/>
                      <a:pt x="89" y="78"/>
                      <a:pt x="89" y="78"/>
                    </a:cubicBezTo>
                    <a:cubicBezTo>
                      <a:pt x="89" y="77"/>
                      <a:pt x="89" y="77"/>
                      <a:pt x="89" y="77"/>
                    </a:cubicBezTo>
                    <a:cubicBezTo>
                      <a:pt x="89" y="77"/>
                      <a:pt x="89" y="77"/>
                      <a:pt x="89" y="77"/>
                    </a:cubicBezTo>
                    <a:cubicBezTo>
                      <a:pt x="89" y="77"/>
                      <a:pt x="89" y="77"/>
                      <a:pt x="89" y="77"/>
                    </a:cubicBezTo>
                    <a:cubicBezTo>
                      <a:pt x="88" y="77"/>
                      <a:pt x="88" y="77"/>
                      <a:pt x="88" y="77"/>
                    </a:cubicBezTo>
                    <a:cubicBezTo>
                      <a:pt x="88" y="77"/>
                      <a:pt x="87" y="77"/>
                      <a:pt x="87" y="76"/>
                    </a:cubicBezTo>
                    <a:cubicBezTo>
                      <a:pt x="87" y="76"/>
                      <a:pt x="87" y="76"/>
                      <a:pt x="87" y="76"/>
                    </a:cubicBezTo>
                    <a:cubicBezTo>
                      <a:pt x="88" y="76"/>
                      <a:pt x="88" y="76"/>
                      <a:pt x="89" y="76"/>
                    </a:cubicBezTo>
                    <a:cubicBezTo>
                      <a:pt x="89" y="76"/>
                      <a:pt x="89" y="76"/>
                      <a:pt x="89" y="76"/>
                    </a:cubicBezTo>
                    <a:cubicBezTo>
                      <a:pt x="89" y="75"/>
                      <a:pt x="89" y="75"/>
                      <a:pt x="89" y="75"/>
                    </a:cubicBezTo>
                    <a:cubicBezTo>
                      <a:pt x="88" y="75"/>
                      <a:pt x="88" y="75"/>
                      <a:pt x="88" y="75"/>
                    </a:cubicBezTo>
                    <a:cubicBezTo>
                      <a:pt x="88" y="75"/>
                      <a:pt x="88" y="75"/>
                      <a:pt x="88" y="75"/>
                    </a:cubicBezTo>
                    <a:cubicBezTo>
                      <a:pt x="88" y="75"/>
                      <a:pt x="88" y="75"/>
                      <a:pt x="88" y="75"/>
                    </a:cubicBezTo>
                    <a:cubicBezTo>
                      <a:pt x="89" y="75"/>
                      <a:pt x="89" y="75"/>
                      <a:pt x="89" y="74"/>
                    </a:cubicBezTo>
                    <a:cubicBezTo>
                      <a:pt x="89" y="74"/>
                      <a:pt x="89" y="74"/>
                      <a:pt x="89" y="74"/>
                    </a:cubicBezTo>
                    <a:cubicBezTo>
                      <a:pt x="89" y="74"/>
                      <a:pt x="89" y="74"/>
                      <a:pt x="89" y="74"/>
                    </a:cubicBezTo>
                    <a:cubicBezTo>
                      <a:pt x="90" y="75"/>
                      <a:pt x="90" y="75"/>
                      <a:pt x="90" y="75"/>
                    </a:cubicBezTo>
                    <a:cubicBezTo>
                      <a:pt x="90" y="75"/>
                      <a:pt x="90" y="75"/>
                      <a:pt x="90" y="75"/>
                    </a:cubicBezTo>
                    <a:cubicBezTo>
                      <a:pt x="90" y="75"/>
                      <a:pt x="90" y="75"/>
                      <a:pt x="90" y="75"/>
                    </a:cubicBezTo>
                    <a:cubicBezTo>
                      <a:pt x="90" y="74"/>
                      <a:pt x="90" y="74"/>
                      <a:pt x="90" y="74"/>
                    </a:cubicBezTo>
                    <a:cubicBezTo>
                      <a:pt x="90" y="74"/>
                      <a:pt x="90" y="74"/>
                      <a:pt x="90" y="74"/>
                    </a:cubicBezTo>
                    <a:cubicBezTo>
                      <a:pt x="90" y="74"/>
                      <a:pt x="90" y="74"/>
                      <a:pt x="90" y="74"/>
                    </a:cubicBezTo>
                    <a:cubicBezTo>
                      <a:pt x="90" y="74"/>
                      <a:pt x="90" y="74"/>
                      <a:pt x="90" y="74"/>
                    </a:cubicBezTo>
                    <a:cubicBezTo>
                      <a:pt x="90" y="74"/>
                      <a:pt x="90" y="74"/>
                      <a:pt x="90" y="74"/>
                    </a:cubicBezTo>
                    <a:cubicBezTo>
                      <a:pt x="91" y="74"/>
                      <a:pt x="91" y="74"/>
                      <a:pt x="91" y="74"/>
                    </a:cubicBezTo>
                    <a:cubicBezTo>
                      <a:pt x="91" y="74"/>
                      <a:pt x="91" y="74"/>
                      <a:pt x="91" y="74"/>
                    </a:cubicBezTo>
                    <a:cubicBezTo>
                      <a:pt x="92" y="74"/>
                      <a:pt x="92" y="74"/>
                      <a:pt x="92" y="74"/>
                    </a:cubicBezTo>
                    <a:cubicBezTo>
                      <a:pt x="92" y="73"/>
                      <a:pt x="91" y="73"/>
                      <a:pt x="91" y="73"/>
                    </a:cubicBezTo>
                    <a:cubicBezTo>
                      <a:pt x="91" y="73"/>
                      <a:pt x="91" y="73"/>
                      <a:pt x="91" y="73"/>
                    </a:cubicBezTo>
                    <a:cubicBezTo>
                      <a:pt x="92" y="72"/>
                      <a:pt x="92" y="72"/>
                      <a:pt x="92" y="72"/>
                    </a:cubicBezTo>
                    <a:cubicBezTo>
                      <a:pt x="92" y="72"/>
                      <a:pt x="92" y="72"/>
                      <a:pt x="92" y="72"/>
                    </a:cubicBezTo>
                    <a:cubicBezTo>
                      <a:pt x="92" y="72"/>
                      <a:pt x="92" y="72"/>
                      <a:pt x="92" y="72"/>
                    </a:cubicBezTo>
                    <a:cubicBezTo>
                      <a:pt x="92" y="72"/>
                      <a:pt x="92" y="72"/>
                      <a:pt x="92" y="72"/>
                    </a:cubicBezTo>
                    <a:cubicBezTo>
                      <a:pt x="92" y="72"/>
                      <a:pt x="92" y="72"/>
                      <a:pt x="93" y="72"/>
                    </a:cubicBezTo>
                    <a:cubicBezTo>
                      <a:pt x="92" y="73"/>
                      <a:pt x="92" y="73"/>
                      <a:pt x="92" y="73"/>
                    </a:cubicBezTo>
                    <a:cubicBezTo>
                      <a:pt x="92" y="73"/>
                      <a:pt x="92" y="73"/>
                      <a:pt x="92" y="73"/>
                    </a:cubicBezTo>
                    <a:cubicBezTo>
                      <a:pt x="92" y="73"/>
                      <a:pt x="92" y="73"/>
                      <a:pt x="92" y="73"/>
                    </a:cubicBezTo>
                    <a:cubicBezTo>
                      <a:pt x="92" y="74"/>
                      <a:pt x="92" y="74"/>
                      <a:pt x="92" y="74"/>
                    </a:cubicBezTo>
                    <a:cubicBezTo>
                      <a:pt x="93" y="74"/>
                      <a:pt x="93" y="74"/>
                      <a:pt x="93" y="74"/>
                    </a:cubicBezTo>
                    <a:cubicBezTo>
                      <a:pt x="93" y="74"/>
                      <a:pt x="93" y="74"/>
                      <a:pt x="93" y="74"/>
                    </a:cubicBezTo>
                    <a:cubicBezTo>
                      <a:pt x="93" y="73"/>
                      <a:pt x="93" y="73"/>
                      <a:pt x="93" y="73"/>
                    </a:cubicBezTo>
                    <a:cubicBezTo>
                      <a:pt x="93" y="73"/>
                      <a:pt x="93" y="73"/>
                      <a:pt x="93" y="73"/>
                    </a:cubicBezTo>
                    <a:cubicBezTo>
                      <a:pt x="93" y="73"/>
                      <a:pt x="93" y="73"/>
                      <a:pt x="93" y="73"/>
                    </a:cubicBezTo>
                    <a:cubicBezTo>
                      <a:pt x="94" y="73"/>
                      <a:pt x="94" y="73"/>
                      <a:pt x="94" y="73"/>
                    </a:cubicBezTo>
                    <a:cubicBezTo>
                      <a:pt x="94" y="73"/>
                      <a:pt x="94" y="73"/>
                      <a:pt x="94" y="73"/>
                    </a:cubicBezTo>
                    <a:cubicBezTo>
                      <a:pt x="94" y="72"/>
                      <a:pt x="94" y="72"/>
                      <a:pt x="94" y="72"/>
                    </a:cubicBezTo>
                    <a:cubicBezTo>
                      <a:pt x="94" y="72"/>
                      <a:pt x="94" y="72"/>
                      <a:pt x="94" y="72"/>
                    </a:cubicBezTo>
                    <a:cubicBezTo>
                      <a:pt x="94" y="72"/>
                      <a:pt x="94" y="72"/>
                      <a:pt x="94" y="72"/>
                    </a:cubicBezTo>
                    <a:cubicBezTo>
                      <a:pt x="95" y="72"/>
                      <a:pt x="95" y="72"/>
                      <a:pt x="95" y="72"/>
                    </a:cubicBezTo>
                    <a:cubicBezTo>
                      <a:pt x="95" y="72"/>
                      <a:pt x="95" y="72"/>
                      <a:pt x="95" y="72"/>
                    </a:cubicBezTo>
                    <a:cubicBezTo>
                      <a:pt x="95" y="71"/>
                      <a:pt x="95" y="71"/>
                      <a:pt x="95" y="71"/>
                    </a:cubicBezTo>
                    <a:cubicBezTo>
                      <a:pt x="95" y="71"/>
                      <a:pt x="95" y="71"/>
                      <a:pt x="95" y="71"/>
                    </a:cubicBezTo>
                    <a:cubicBezTo>
                      <a:pt x="96" y="71"/>
                      <a:pt x="96" y="71"/>
                      <a:pt x="96" y="71"/>
                    </a:cubicBezTo>
                    <a:cubicBezTo>
                      <a:pt x="96" y="71"/>
                      <a:pt x="96" y="71"/>
                      <a:pt x="96" y="71"/>
                    </a:cubicBezTo>
                    <a:cubicBezTo>
                      <a:pt x="97" y="71"/>
                      <a:pt x="97" y="71"/>
                      <a:pt x="97" y="71"/>
                    </a:cubicBezTo>
                    <a:cubicBezTo>
                      <a:pt x="97" y="70"/>
                      <a:pt x="97" y="70"/>
                      <a:pt x="97" y="70"/>
                    </a:cubicBezTo>
                    <a:cubicBezTo>
                      <a:pt x="97" y="69"/>
                      <a:pt x="97" y="69"/>
                      <a:pt x="97" y="69"/>
                    </a:cubicBezTo>
                    <a:cubicBezTo>
                      <a:pt x="97" y="69"/>
                      <a:pt x="97" y="69"/>
                      <a:pt x="97" y="69"/>
                    </a:cubicBezTo>
                    <a:cubicBezTo>
                      <a:pt x="97" y="69"/>
                      <a:pt x="97" y="69"/>
                      <a:pt x="97" y="69"/>
                    </a:cubicBezTo>
                    <a:cubicBezTo>
                      <a:pt x="97" y="69"/>
                      <a:pt x="97" y="69"/>
                      <a:pt x="97" y="69"/>
                    </a:cubicBezTo>
                    <a:cubicBezTo>
                      <a:pt x="97" y="68"/>
                      <a:pt x="97" y="68"/>
                      <a:pt x="97" y="68"/>
                    </a:cubicBezTo>
                    <a:cubicBezTo>
                      <a:pt x="97" y="68"/>
                      <a:pt x="97" y="68"/>
                      <a:pt x="97" y="68"/>
                    </a:cubicBezTo>
                    <a:cubicBezTo>
                      <a:pt x="98" y="67"/>
                      <a:pt x="98" y="67"/>
                      <a:pt x="98" y="67"/>
                    </a:cubicBezTo>
                    <a:cubicBezTo>
                      <a:pt x="97" y="67"/>
                      <a:pt x="97" y="67"/>
                      <a:pt x="97" y="67"/>
                    </a:cubicBezTo>
                    <a:cubicBezTo>
                      <a:pt x="98" y="66"/>
                      <a:pt x="98" y="66"/>
                      <a:pt x="98" y="66"/>
                    </a:cubicBezTo>
                    <a:cubicBezTo>
                      <a:pt x="98" y="66"/>
                      <a:pt x="98" y="66"/>
                      <a:pt x="98" y="66"/>
                    </a:cubicBezTo>
                    <a:cubicBezTo>
                      <a:pt x="98" y="65"/>
                      <a:pt x="98" y="65"/>
                      <a:pt x="98" y="65"/>
                    </a:cubicBezTo>
                    <a:cubicBezTo>
                      <a:pt x="98" y="65"/>
                      <a:pt x="98" y="65"/>
                      <a:pt x="98" y="65"/>
                    </a:cubicBezTo>
                    <a:cubicBezTo>
                      <a:pt x="98" y="65"/>
                      <a:pt x="98" y="65"/>
                      <a:pt x="98" y="65"/>
                    </a:cubicBezTo>
                    <a:cubicBezTo>
                      <a:pt x="98" y="65"/>
                      <a:pt x="98" y="65"/>
                      <a:pt x="98" y="65"/>
                    </a:cubicBezTo>
                    <a:cubicBezTo>
                      <a:pt x="97" y="65"/>
                      <a:pt x="97" y="65"/>
                      <a:pt x="97" y="65"/>
                    </a:cubicBezTo>
                    <a:cubicBezTo>
                      <a:pt x="97" y="65"/>
                      <a:pt x="97" y="65"/>
                      <a:pt x="97" y="65"/>
                    </a:cubicBezTo>
                    <a:cubicBezTo>
                      <a:pt x="97" y="65"/>
                      <a:pt x="97" y="65"/>
                      <a:pt x="97" y="65"/>
                    </a:cubicBezTo>
                    <a:cubicBezTo>
                      <a:pt x="98" y="65"/>
                      <a:pt x="98" y="65"/>
                      <a:pt x="99" y="65"/>
                    </a:cubicBezTo>
                    <a:cubicBezTo>
                      <a:pt x="99" y="65"/>
                      <a:pt x="99" y="65"/>
                      <a:pt x="99" y="65"/>
                    </a:cubicBezTo>
                    <a:cubicBezTo>
                      <a:pt x="100" y="65"/>
                      <a:pt x="100" y="65"/>
                      <a:pt x="100" y="65"/>
                    </a:cubicBezTo>
                    <a:cubicBezTo>
                      <a:pt x="101" y="65"/>
                      <a:pt x="101" y="65"/>
                      <a:pt x="101" y="65"/>
                    </a:cubicBezTo>
                    <a:cubicBezTo>
                      <a:pt x="100" y="65"/>
                      <a:pt x="100" y="65"/>
                      <a:pt x="100" y="65"/>
                    </a:cubicBezTo>
                    <a:cubicBezTo>
                      <a:pt x="101" y="65"/>
                      <a:pt x="101" y="64"/>
                      <a:pt x="101" y="65"/>
                    </a:cubicBezTo>
                    <a:cubicBezTo>
                      <a:pt x="101" y="65"/>
                      <a:pt x="101" y="65"/>
                      <a:pt x="101" y="65"/>
                    </a:cubicBezTo>
                    <a:cubicBezTo>
                      <a:pt x="101" y="64"/>
                      <a:pt x="101" y="64"/>
                      <a:pt x="101" y="64"/>
                    </a:cubicBezTo>
                    <a:cubicBezTo>
                      <a:pt x="101" y="64"/>
                      <a:pt x="101" y="64"/>
                      <a:pt x="101" y="64"/>
                    </a:cubicBezTo>
                    <a:cubicBezTo>
                      <a:pt x="102" y="64"/>
                      <a:pt x="102" y="64"/>
                      <a:pt x="102" y="64"/>
                    </a:cubicBezTo>
                    <a:cubicBezTo>
                      <a:pt x="102" y="64"/>
                      <a:pt x="102" y="64"/>
                      <a:pt x="102" y="64"/>
                    </a:cubicBezTo>
                    <a:cubicBezTo>
                      <a:pt x="103" y="63"/>
                      <a:pt x="103" y="63"/>
                      <a:pt x="103" y="63"/>
                    </a:cubicBezTo>
                    <a:cubicBezTo>
                      <a:pt x="104" y="63"/>
                      <a:pt x="104" y="63"/>
                      <a:pt x="104" y="63"/>
                    </a:cubicBezTo>
                    <a:cubicBezTo>
                      <a:pt x="104" y="63"/>
                      <a:pt x="104" y="63"/>
                      <a:pt x="104" y="63"/>
                    </a:cubicBezTo>
                    <a:cubicBezTo>
                      <a:pt x="104" y="63"/>
                      <a:pt x="104" y="63"/>
                      <a:pt x="104" y="63"/>
                    </a:cubicBezTo>
                    <a:cubicBezTo>
                      <a:pt x="105" y="62"/>
                      <a:pt x="105" y="62"/>
                      <a:pt x="105" y="62"/>
                    </a:cubicBezTo>
                    <a:cubicBezTo>
                      <a:pt x="105" y="62"/>
                      <a:pt x="105" y="62"/>
                      <a:pt x="105" y="62"/>
                    </a:cubicBezTo>
                    <a:cubicBezTo>
                      <a:pt x="105" y="62"/>
                      <a:pt x="105" y="62"/>
                      <a:pt x="105" y="62"/>
                    </a:cubicBezTo>
                    <a:cubicBezTo>
                      <a:pt x="106" y="61"/>
                      <a:pt x="106" y="61"/>
                      <a:pt x="106" y="61"/>
                    </a:cubicBezTo>
                    <a:cubicBezTo>
                      <a:pt x="106" y="61"/>
                      <a:pt x="106" y="61"/>
                      <a:pt x="106" y="61"/>
                    </a:cubicBezTo>
                    <a:cubicBezTo>
                      <a:pt x="106" y="61"/>
                      <a:pt x="106" y="61"/>
                      <a:pt x="106" y="61"/>
                    </a:cubicBezTo>
                    <a:cubicBezTo>
                      <a:pt x="106" y="61"/>
                      <a:pt x="106" y="61"/>
                      <a:pt x="106" y="61"/>
                    </a:cubicBezTo>
                    <a:cubicBezTo>
                      <a:pt x="106" y="61"/>
                      <a:pt x="106" y="61"/>
                      <a:pt x="106" y="61"/>
                    </a:cubicBezTo>
                    <a:cubicBezTo>
                      <a:pt x="106" y="60"/>
                      <a:pt x="106" y="60"/>
                      <a:pt x="106" y="60"/>
                    </a:cubicBezTo>
                    <a:cubicBezTo>
                      <a:pt x="106" y="60"/>
                      <a:pt x="106" y="60"/>
                      <a:pt x="106" y="60"/>
                    </a:cubicBezTo>
                    <a:cubicBezTo>
                      <a:pt x="106" y="60"/>
                      <a:pt x="106" y="60"/>
                      <a:pt x="106" y="60"/>
                    </a:cubicBezTo>
                    <a:cubicBezTo>
                      <a:pt x="107" y="59"/>
                      <a:pt x="107" y="59"/>
                      <a:pt x="107" y="59"/>
                    </a:cubicBezTo>
                    <a:cubicBezTo>
                      <a:pt x="107" y="59"/>
                      <a:pt x="107" y="59"/>
                      <a:pt x="107" y="59"/>
                    </a:cubicBezTo>
                    <a:cubicBezTo>
                      <a:pt x="107" y="59"/>
                      <a:pt x="107" y="59"/>
                      <a:pt x="107" y="59"/>
                    </a:cubicBezTo>
                    <a:cubicBezTo>
                      <a:pt x="107" y="59"/>
                      <a:pt x="107" y="59"/>
                      <a:pt x="107" y="59"/>
                    </a:cubicBezTo>
                    <a:cubicBezTo>
                      <a:pt x="107" y="59"/>
                      <a:pt x="107" y="59"/>
                      <a:pt x="107" y="59"/>
                    </a:cubicBezTo>
                    <a:cubicBezTo>
                      <a:pt x="106" y="58"/>
                      <a:pt x="108" y="58"/>
                      <a:pt x="108" y="58"/>
                    </a:cubicBezTo>
                    <a:cubicBezTo>
                      <a:pt x="108" y="58"/>
                      <a:pt x="108" y="58"/>
                      <a:pt x="108" y="58"/>
                    </a:cubicBezTo>
                    <a:cubicBezTo>
                      <a:pt x="108" y="58"/>
                      <a:pt x="108" y="58"/>
                      <a:pt x="108" y="58"/>
                    </a:cubicBezTo>
                    <a:cubicBezTo>
                      <a:pt x="108" y="58"/>
                      <a:pt x="108" y="58"/>
                      <a:pt x="108" y="58"/>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9" y="57"/>
                      <a:pt x="109" y="57"/>
                      <a:pt x="109" y="57"/>
                    </a:cubicBezTo>
                    <a:cubicBezTo>
                      <a:pt x="108" y="56"/>
                      <a:pt x="108" y="56"/>
                      <a:pt x="108" y="56"/>
                    </a:cubicBezTo>
                    <a:cubicBezTo>
                      <a:pt x="108" y="56"/>
                      <a:pt x="108" y="56"/>
                      <a:pt x="108" y="56"/>
                    </a:cubicBezTo>
                    <a:cubicBezTo>
                      <a:pt x="107" y="57"/>
                      <a:pt x="107" y="57"/>
                      <a:pt x="107" y="57"/>
                    </a:cubicBezTo>
                    <a:cubicBezTo>
                      <a:pt x="106" y="57"/>
                      <a:pt x="106" y="57"/>
                      <a:pt x="106" y="57"/>
                    </a:cubicBezTo>
                    <a:cubicBezTo>
                      <a:pt x="105" y="57"/>
                      <a:pt x="105" y="57"/>
                      <a:pt x="105" y="57"/>
                    </a:cubicBezTo>
                    <a:cubicBezTo>
                      <a:pt x="105" y="57"/>
                      <a:pt x="105" y="57"/>
                      <a:pt x="104" y="57"/>
                    </a:cubicBezTo>
                    <a:cubicBezTo>
                      <a:pt x="104" y="57"/>
                      <a:pt x="104" y="57"/>
                      <a:pt x="104" y="57"/>
                    </a:cubicBezTo>
                    <a:cubicBezTo>
                      <a:pt x="104" y="57"/>
                      <a:pt x="104" y="57"/>
                      <a:pt x="104" y="57"/>
                    </a:cubicBezTo>
                    <a:cubicBezTo>
                      <a:pt x="103" y="58"/>
                      <a:pt x="103" y="58"/>
                      <a:pt x="103" y="58"/>
                    </a:cubicBezTo>
                    <a:cubicBezTo>
                      <a:pt x="103" y="59"/>
                      <a:pt x="103" y="59"/>
                      <a:pt x="103" y="59"/>
                    </a:cubicBezTo>
                    <a:cubicBezTo>
                      <a:pt x="102" y="59"/>
                      <a:pt x="102" y="59"/>
                      <a:pt x="102" y="59"/>
                    </a:cubicBezTo>
                    <a:cubicBezTo>
                      <a:pt x="101" y="59"/>
                      <a:pt x="101" y="59"/>
                      <a:pt x="101" y="59"/>
                    </a:cubicBezTo>
                    <a:cubicBezTo>
                      <a:pt x="101" y="59"/>
                      <a:pt x="101" y="59"/>
                      <a:pt x="101" y="59"/>
                    </a:cubicBezTo>
                    <a:cubicBezTo>
                      <a:pt x="100" y="59"/>
                      <a:pt x="100" y="59"/>
                      <a:pt x="100" y="59"/>
                    </a:cubicBezTo>
                    <a:cubicBezTo>
                      <a:pt x="100" y="59"/>
                      <a:pt x="100" y="59"/>
                      <a:pt x="100" y="59"/>
                    </a:cubicBezTo>
                    <a:cubicBezTo>
                      <a:pt x="101" y="59"/>
                      <a:pt x="101" y="59"/>
                      <a:pt x="101" y="59"/>
                    </a:cubicBezTo>
                    <a:cubicBezTo>
                      <a:pt x="101" y="59"/>
                      <a:pt x="101" y="59"/>
                      <a:pt x="101" y="59"/>
                    </a:cubicBezTo>
                    <a:cubicBezTo>
                      <a:pt x="102" y="58"/>
                      <a:pt x="102" y="58"/>
                      <a:pt x="102" y="58"/>
                    </a:cubicBezTo>
                    <a:cubicBezTo>
                      <a:pt x="103" y="58"/>
                      <a:pt x="103" y="58"/>
                      <a:pt x="103" y="58"/>
                    </a:cubicBezTo>
                    <a:cubicBezTo>
                      <a:pt x="102" y="58"/>
                      <a:pt x="102" y="58"/>
                      <a:pt x="102" y="58"/>
                    </a:cubicBezTo>
                    <a:cubicBezTo>
                      <a:pt x="102" y="58"/>
                      <a:pt x="102" y="58"/>
                      <a:pt x="102" y="58"/>
                    </a:cubicBezTo>
                    <a:cubicBezTo>
                      <a:pt x="102" y="58"/>
                      <a:pt x="102" y="58"/>
                      <a:pt x="102" y="58"/>
                    </a:cubicBezTo>
                    <a:cubicBezTo>
                      <a:pt x="101" y="58"/>
                      <a:pt x="101" y="58"/>
                      <a:pt x="100" y="59"/>
                    </a:cubicBezTo>
                    <a:cubicBezTo>
                      <a:pt x="100" y="58"/>
                      <a:pt x="100" y="58"/>
                      <a:pt x="100" y="58"/>
                    </a:cubicBezTo>
                    <a:cubicBezTo>
                      <a:pt x="99" y="59"/>
                      <a:pt x="99" y="59"/>
                      <a:pt x="99" y="59"/>
                    </a:cubicBezTo>
                    <a:cubicBezTo>
                      <a:pt x="99" y="59"/>
                      <a:pt x="99" y="59"/>
                      <a:pt x="99" y="59"/>
                    </a:cubicBezTo>
                    <a:cubicBezTo>
                      <a:pt x="99" y="59"/>
                      <a:pt x="99" y="59"/>
                      <a:pt x="99" y="59"/>
                    </a:cubicBezTo>
                    <a:cubicBezTo>
                      <a:pt x="99" y="58"/>
                      <a:pt x="100" y="58"/>
                      <a:pt x="100" y="57"/>
                    </a:cubicBezTo>
                    <a:cubicBezTo>
                      <a:pt x="99" y="57"/>
                      <a:pt x="99" y="57"/>
                      <a:pt x="99" y="57"/>
                    </a:cubicBezTo>
                    <a:cubicBezTo>
                      <a:pt x="100" y="57"/>
                      <a:pt x="100" y="57"/>
                      <a:pt x="101" y="57"/>
                    </a:cubicBezTo>
                    <a:cubicBezTo>
                      <a:pt x="101" y="57"/>
                      <a:pt x="101" y="57"/>
                      <a:pt x="101" y="57"/>
                    </a:cubicBezTo>
                    <a:cubicBezTo>
                      <a:pt x="102" y="56"/>
                      <a:pt x="102" y="56"/>
                      <a:pt x="102" y="56"/>
                    </a:cubicBezTo>
                    <a:cubicBezTo>
                      <a:pt x="102" y="55"/>
                      <a:pt x="102" y="55"/>
                      <a:pt x="102" y="55"/>
                    </a:cubicBezTo>
                    <a:cubicBezTo>
                      <a:pt x="102" y="55"/>
                      <a:pt x="102" y="55"/>
                      <a:pt x="102" y="55"/>
                    </a:cubicBezTo>
                    <a:cubicBezTo>
                      <a:pt x="102" y="55"/>
                      <a:pt x="102" y="55"/>
                      <a:pt x="102" y="55"/>
                    </a:cubicBezTo>
                    <a:cubicBezTo>
                      <a:pt x="101" y="55"/>
                      <a:pt x="101" y="55"/>
                      <a:pt x="101" y="55"/>
                    </a:cubicBezTo>
                    <a:cubicBezTo>
                      <a:pt x="100" y="55"/>
                      <a:pt x="100" y="55"/>
                      <a:pt x="100" y="56"/>
                    </a:cubicBezTo>
                    <a:cubicBezTo>
                      <a:pt x="99" y="55"/>
                      <a:pt x="99" y="55"/>
                      <a:pt x="99" y="55"/>
                    </a:cubicBezTo>
                    <a:cubicBezTo>
                      <a:pt x="99" y="56"/>
                      <a:pt x="99" y="56"/>
                      <a:pt x="99" y="56"/>
                    </a:cubicBezTo>
                    <a:cubicBezTo>
                      <a:pt x="99" y="56"/>
                      <a:pt x="99" y="56"/>
                      <a:pt x="99" y="56"/>
                    </a:cubicBezTo>
                    <a:cubicBezTo>
                      <a:pt x="99" y="56"/>
                      <a:pt x="99" y="56"/>
                      <a:pt x="99" y="56"/>
                    </a:cubicBezTo>
                    <a:cubicBezTo>
                      <a:pt x="99" y="55"/>
                      <a:pt x="99" y="55"/>
                      <a:pt x="99" y="55"/>
                    </a:cubicBezTo>
                    <a:cubicBezTo>
                      <a:pt x="98" y="55"/>
                      <a:pt x="98" y="55"/>
                      <a:pt x="98" y="55"/>
                    </a:cubicBezTo>
                    <a:cubicBezTo>
                      <a:pt x="98" y="55"/>
                      <a:pt x="98" y="55"/>
                      <a:pt x="98" y="55"/>
                    </a:cubicBezTo>
                    <a:cubicBezTo>
                      <a:pt x="97" y="55"/>
                      <a:pt x="97" y="55"/>
                      <a:pt x="97" y="55"/>
                    </a:cubicBezTo>
                    <a:cubicBezTo>
                      <a:pt x="97" y="55"/>
                      <a:pt x="97" y="55"/>
                      <a:pt x="97" y="55"/>
                    </a:cubicBezTo>
                    <a:cubicBezTo>
                      <a:pt x="98" y="55"/>
                      <a:pt x="98" y="55"/>
                      <a:pt x="98" y="55"/>
                    </a:cubicBezTo>
                    <a:cubicBezTo>
                      <a:pt x="99" y="55"/>
                      <a:pt x="100" y="55"/>
                      <a:pt x="100" y="55"/>
                    </a:cubicBezTo>
                    <a:cubicBezTo>
                      <a:pt x="101" y="55"/>
                      <a:pt x="101" y="55"/>
                      <a:pt x="101" y="55"/>
                    </a:cubicBezTo>
                    <a:cubicBezTo>
                      <a:pt x="102" y="55"/>
                      <a:pt x="102" y="55"/>
                      <a:pt x="103" y="55"/>
                    </a:cubicBezTo>
                    <a:cubicBezTo>
                      <a:pt x="103" y="55"/>
                      <a:pt x="103" y="55"/>
                      <a:pt x="103" y="55"/>
                    </a:cubicBezTo>
                    <a:cubicBezTo>
                      <a:pt x="104" y="55"/>
                      <a:pt x="104" y="55"/>
                      <a:pt x="104" y="55"/>
                    </a:cubicBezTo>
                    <a:cubicBezTo>
                      <a:pt x="104" y="55"/>
                      <a:pt x="104" y="55"/>
                      <a:pt x="104" y="55"/>
                    </a:cubicBezTo>
                    <a:cubicBezTo>
                      <a:pt x="104" y="55"/>
                      <a:pt x="104" y="55"/>
                      <a:pt x="104" y="55"/>
                    </a:cubicBezTo>
                    <a:cubicBezTo>
                      <a:pt x="105" y="55"/>
                      <a:pt x="105" y="55"/>
                      <a:pt x="105" y="55"/>
                    </a:cubicBezTo>
                    <a:cubicBezTo>
                      <a:pt x="105" y="56"/>
                      <a:pt x="105" y="56"/>
                      <a:pt x="105" y="56"/>
                    </a:cubicBezTo>
                    <a:cubicBezTo>
                      <a:pt x="106" y="56"/>
                      <a:pt x="106" y="56"/>
                      <a:pt x="106" y="56"/>
                    </a:cubicBezTo>
                    <a:cubicBezTo>
                      <a:pt x="106" y="56"/>
                      <a:pt x="107" y="56"/>
                      <a:pt x="107" y="56"/>
                    </a:cubicBezTo>
                    <a:cubicBezTo>
                      <a:pt x="107" y="56"/>
                      <a:pt x="107" y="56"/>
                      <a:pt x="107" y="56"/>
                    </a:cubicBezTo>
                    <a:cubicBezTo>
                      <a:pt x="107" y="55"/>
                      <a:pt x="107" y="55"/>
                      <a:pt x="107" y="55"/>
                    </a:cubicBezTo>
                    <a:cubicBezTo>
                      <a:pt x="107" y="55"/>
                      <a:pt x="107" y="55"/>
                      <a:pt x="107" y="55"/>
                    </a:cubicBezTo>
                    <a:cubicBezTo>
                      <a:pt x="108" y="56"/>
                      <a:pt x="108" y="56"/>
                      <a:pt x="108" y="56"/>
                    </a:cubicBezTo>
                    <a:cubicBezTo>
                      <a:pt x="108" y="56"/>
                      <a:pt x="108" y="56"/>
                      <a:pt x="108" y="56"/>
                    </a:cubicBezTo>
                    <a:cubicBezTo>
                      <a:pt x="108" y="55"/>
                      <a:pt x="108" y="55"/>
                      <a:pt x="108" y="55"/>
                    </a:cubicBezTo>
                    <a:cubicBezTo>
                      <a:pt x="108" y="55"/>
                      <a:pt x="108" y="55"/>
                      <a:pt x="108" y="55"/>
                    </a:cubicBezTo>
                    <a:cubicBezTo>
                      <a:pt x="108" y="55"/>
                      <a:pt x="108" y="55"/>
                      <a:pt x="108" y="55"/>
                    </a:cubicBezTo>
                    <a:cubicBezTo>
                      <a:pt x="108" y="55"/>
                      <a:pt x="108" y="55"/>
                      <a:pt x="108" y="55"/>
                    </a:cubicBezTo>
                    <a:cubicBezTo>
                      <a:pt x="107" y="55"/>
                      <a:pt x="107" y="55"/>
                      <a:pt x="107" y="55"/>
                    </a:cubicBezTo>
                    <a:cubicBezTo>
                      <a:pt x="107" y="54"/>
                      <a:pt x="108" y="54"/>
                      <a:pt x="107" y="54"/>
                    </a:cubicBezTo>
                    <a:cubicBezTo>
                      <a:pt x="107" y="54"/>
                      <a:pt x="107" y="54"/>
                      <a:pt x="107" y="54"/>
                    </a:cubicBezTo>
                    <a:cubicBezTo>
                      <a:pt x="107" y="54"/>
                      <a:pt x="107" y="54"/>
                      <a:pt x="107" y="54"/>
                    </a:cubicBezTo>
                    <a:cubicBezTo>
                      <a:pt x="107" y="54"/>
                      <a:pt x="107" y="54"/>
                      <a:pt x="107" y="54"/>
                    </a:cubicBezTo>
                    <a:cubicBezTo>
                      <a:pt x="107" y="53"/>
                      <a:pt x="107" y="53"/>
                      <a:pt x="106" y="53"/>
                    </a:cubicBezTo>
                    <a:cubicBezTo>
                      <a:pt x="106" y="53"/>
                      <a:pt x="106" y="53"/>
                      <a:pt x="106" y="53"/>
                    </a:cubicBezTo>
                    <a:cubicBezTo>
                      <a:pt x="106" y="54"/>
                      <a:pt x="106" y="54"/>
                      <a:pt x="106" y="54"/>
                    </a:cubicBezTo>
                    <a:cubicBezTo>
                      <a:pt x="106" y="54"/>
                      <a:pt x="106" y="54"/>
                      <a:pt x="106" y="54"/>
                    </a:cubicBezTo>
                    <a:cubicBezTo>
                      <a:pt x="106" y="54"/>
                      <a:pt x="106" y="54"/>
                      <a:pt x="106" y="54"/>
                    </a:cubicBezTo>
                    <a:cubicBezTo>
                      <a:pt x="106" y="53"/>
                      <a:pt x="106" y="53"/>
                      <a:pt x="106" y="53"/>
                    </a:cubicBezTo>
                    <a:cubicBezTo>
                      <a:pt x="106" y="53"/>
                      <a:pt x="106" y="53"/>
                      <a:pt x="106" y="53"/>
                    </a:cubicBezTo>
                    <a:cubicBezTo>
                      <a:pt x="105" y="53"/>
                      <a:pt x="105" y="53"/>
                      <a:pt x="105" y="53"/>
                    </a:cubicBezTo>
                    <a:cubicBezTo>
                      <a:pt x="105" y="53"/>
                      <a:pt x="105" y="53"/>
                      <a:pt x="105" y="53"/>
                    </a:cubicBezTo>
                    <a:cubicBezTo>
                      <a:pt x="105" y="53"/>
                      <a:pt x="105" y="53"/>
                      <a:pt x="105" y="53"/>
                    </a:cubicBezTo>
                    <a:cubicBezTo>
                      <a:pt x="104" y="53"/>
                      <a:pt x="104" y="53"/>
                      <a:pt x="104" y="53"/>
                    </a:cubicBezTo>
                    <a:cubicBezTo>
                      <a:pt x="104" y="53"/>
                      <a:pt x="104" y="53"/>
                      <a:pt x="104" y="53"/>
                    </a:cubicBezTo>
                    <a:cubicBezTo>
                      <a:pt x="104" y="53"/>
                      <a:pt x="104" y="53"/>
                      <a:pt x="104" y="53"/>
                    </a:cubicBezTo>
                    <a:cubicBezTo>
                      <a:pt x="104" y="53"/>
                      <a:pt x="104" y="53"/>
                      <a:pt x="104" y="53"/>
                    </a:cubicBezTo>
                    <a:cubicBezTo>
                      <a:pt x="104" y="53"/>
                      <a:pt x="104" y="53"/>
                      <a:pt x="104" y="53"/>
                    </a:cubicBezTo>
                    <a:cubicBezTo>
                      <a:pt x="103" y="53"/>
                      <a:pt x="103" y="53"/>
                      <a:pt x="102" y="52"/>
                    </a:cubicBezTo>
                    <a:cubicBezTo>
                      <a:pt x="101" y="52"/>
                      <a:pt x="101" y="52"/>
                      <a:pt x="101" y="52"/>
                    </a:cubicBezTo>
                    <a:cubicBezTo>
                      <a:pt x="101" y="53"/>
                      <a:pt x="101" y="53"/>
                      <a:pt x="101" y="53"/>
                    </a:cubicBezTo>
                    <a:cubicBezTo>
                      <a:pt x="101" y="53"/>
                      <a:pt x="101" y="53"/>
                      <a:pt x="101" y="53"/>
                    </a:cubicBezTo>
                    <a:cubicBezTo>
                      <a:pt x="101" y="53"/>
                      <a:pt x="101" y="53"/>
                      <a:pt x="101" y="53"/>
                    </a:cubicBezTo>
                    <a:cubicBezTo>
                      <a:pt x="100" y="53"/>
                      <a:pt x="100" y="53"/>
                      <a:pt x="100" y="53"/>
                    </a:cubicBezTo>
                    <a:cubicBezTo>
                      <a:pt x="100" y="53"/>
                      <a:pt x="100" y="53"/>
                      <a:pt x="100" y="53"/>
                    </a:cubicBezTo>
                    <a:cubicBezTo>
                      <a:pt x="101" y="52"/>
                      <a:pt x="101" y="52"/>
                      <a:pt x="101" y="52"/>
                    </a:cubicBezTo>
                    <a:cubicBezTo>
                      <a:pt x="100" y="52"/>
                      <a:pt x="100" y="52"/>
                      <a:pt x="100" y="52"/>
                    </a:cubicBezTo>
                    <a:cubicBezTo>
                      <a:pt x="100" y="52"/>
                      <a:pt x="100" y="52"/>
                      <a:pt x="100" y="52"/>
                    </a:cubicBezTo>
                    <a:cubicBezTo>
                      <a:pt x="99" y="52"/>
                      <a:pt x="99" y="52"/>
                      <a:pt x="99" y="52"/>
                    </a:cubicBezTo>
                    <a:cubicBezTo>
                      <a:pt x="99" y="52"/>
                      <a:pt x="99" y="52"/>
                      <a:pt x="99" y="52"/>
                    </a:cubicBezTo>
                    <a:cubicBezTo>
                      <a:pt x="99" y="53"/>
                      <a:pt x="99" y="53"/>
                      <a:pt x="99" y="53"/>
                    </a:cubicBezTo>
                    <a:cubicBezTo>
                      <a:pt x="99" y="53"/>
                      <a:pt x="99" y="53"/>
                      <a:pt x="99" y="53"/>
                    </a:cubicBezTo>
                    <a:cubicBezTo>
                      <a:pt x="99" y="52"/>
                      <a:pt x="98" y="52"/>
                      <a:pt x="98" y="52"/>
                    </a:cubicBezTo>
                    <a:cubicBezTo>
                      <a:pt x="98" y="52"/>
                      <a:pt x="98" y="52"/>
                      <a:pt x="98" y="52"/>
                    </a:cubicBezTo>
                    <a:cubicBezTo>
                      <a:pt x="99" y="52"/>
                      <a:pt x="99" y="52"/>
                      <a:pt x="99" y="52"/>
                    </a:cubicBezTo>
                    <a:cubicBezTo>
                      <a:pt x="99" y="51"/>
                      <a:pt x="99" y="51"/>
                      <a:pt x="99" y="51"/>
                    </a:cubicBezTo>
                    <a:cubicBezTo>
                      <a:pt x="99" y="51"/>
                      <a:pt x="99" y="51"/>
                      <a:pt x="99" y="51"/>
                    </a:cubicBezTo>
                    <a:cubicBezTo>
                      <a:pt x="99" y="51"/>
                      <a:pt x="99" y="51"/>
                      <a:pt x="98" y="51"/>
                    </a:cubicBezTo>
                    <a:cubicBezTo>
                      <a:pt x="98" y="51"/>
                      <a:pt x="98" y="51"/>
                      <a:pt x="98" y="51"/>
                    </a:cubicBezTo>
                    <a:cubicBezTo>
                      <a:pt x="98" y="51"/>
                      <a:pt x="98" y="51"/>
                      <a:pt x="98" y="51"/>
                    </a:cubicBezTo>
                    <a:cubicBezTo>
                      <a:pt x="97" y="52"/>
                      <a:pt x="97" y="52"/>
                      <a:pt x="97" y="52"/>
                    </a:cubicBezTo>
                    <a:cubicBezTo>
                      <a:pt x="97" y="52"/>
                      <a:pt x="97" y="52"/>
                      <a:pt x="97" y="52"/>
                    </a:cubicBezTo>
                    <a:cubicBezTo>
                      <a:pt x="96" y="52"/>
                      <a:pt x="97" y="52"/>
                      <a:pt x="97" y="51"/>
                    </a:cubicBezTo>
                    <a:cubicBezTo>
                      <a:pt x="97" y="51"/>
                      <a:pt x="97" y="51"/>
                      <a:pt x="97" y="51"/>
                    </a:cubicBezTo>
                    <a:cubicBezTo>
                      <a:pt x="97" y="51"/>
                      <a:pt x="97" y="51"/>
                      <a:pt x="97" y="51"/>
                    </a:cubicBezTo>
                    <a:cubicBezTo>
                      <a:pt x="97" y="51"/>
                      <a:pt x="97" y="51"/>
                      <a:pt x="97" y="51"/>
                    </a:cubicBezTo>
                    <a:cubicBezTo>
                      <a:pt x="98" y="51"/>
                      <a:pt x="98" y="51"/>
                      <a:pt x="98" y="51"/>
                    </a:cubicBezTo>
                    <a:cubicBezTo>
                      <a:pt x="98" y="50"/>
                      <a:pt x="98" y="50"/>
                      <a:pt x="98" y="50"/>
                    </a:cubicBezTo>
                    <a:cubicBezTo>
                      <a:pt x="98" y="50"/>
                      <a:pt x="98" y="50"/>
                      <a:pt x="98" y="50"/>
                    </a:cubicBezTo>
                    <a:cubicBezTo>
                      <a:pt x="99" y="50"/>
                      <a:pt x="99" y="50"/>
                      <a:pt x="99" y="50"/>
                    </a:cubicBezTo>
                    <a:cubicBezTo>
                      <a:pt x="99" y="50"/>
                      <a:pt x="99" y="50"/>
                      <a:pt x="99" y="50"/>
                    </a:cubicBezTo>
                    <a:cubicBezTo>
                      <a:pt x="98" y="50"/>
                      <a:pt x="98" y="50"/>
                      <a:pt x="98" y="50"/>
                    </a:cubicBezTo>
                    <a:cubicBezTo>
                      <a:pt x="99" y="50"/>
                      <a:pt x="99" y="50"/>
                      <a:pt x="99" y="50"/>
                    </a:cubicBezTo>
                    <a:cubicBezTo>
                      <a:pt x="99" y="49"/>
                      <a:pt x="99" y="49"/>
                      <a:pt x="99" y="49"/>
                    </a:cubicBezTo>
                    <a:cubicBezTo>
                      <a:pt x="99" y="49"/>
                      <a:pt x="100" y="49"/>
                      <a:pt x="100" y="49"/>
                    </a:cubicBezTo>
                    <a:cubicBezTo>
                      <a:pt x="101" y="49"/>
                      <a:pt x="101" y="49"/>
                      <a:pt x="101" y="49"/>
                    </a:cubicBezTo>
                    <a:cubicBezTo>
                      <a:pt x="101" y="49"/>
                      <a:pt x="101" y="49"/>
                      <a:pt x="101" y="49"/>
                    </a:cubicBezTo>
                    <a:cubicBezTo>
                      <a:pt x="101" y="49"/>
                      <a:pt x="101" y="49"/>
                      <a:pt x="101" y="49"/>
                    </a:cubicBezTo>
                    <a:cubicBezTo>
                      <a:pt x="101" y="49"/>
                      <a:pt x="101" y="49"/>
                      <a:pt x="101" y="49"/>
                    </a:cubicBezTo>
                    <a:cubicBezTo>
                      <a:pt x="100" y="49"/>
                      <a:pt x="100" y="49"/>
                      <a:pt x="100" y="49"/>
                    </a:cubicBezTo>
                    <a:cubicBezTo>
                      <a:pt x="100" y="49"/>
                      <a:pt x="100" y="49"/>
                      <a:pt x="100" y="49"/>
                    </a:cubicBezTo>
                    <a:cubicBezTo>
                      <a:pt x="100" y="50"/>
                      <a:pt x="100" y="50"/>
                      <a:pt x="100" y="50"/>
                    </a:cubicBezTo>
                    <a:cubicBezTo>
                      <a:pt x="101" y="50"/>
                      <a:pt x="101" y="50"/>
                      <a:pt x="101" y="50"/>
                    </a:cubicBezTo>
                    <a:cubicBezTo>
                      <a:pt x="102" y="50"/>
                      <a:pt x="102" y="50"/>
                      <a:pt x="102" y="50"/>
                    </a:cubicBezTo>
                    <a:cubicBezTo>
                      <a:pt x="102" y="49"/>
                      <a:pt x="102" y="49"/>
                      <a:pt x="102" y="49"/>
                    </a:cubicBezTo>
                    <a:cubicBezTo>
                      <a:pt x="103" y="49"/>
                      <a:pt x="103" y="49"/>
                      <a:pt x="103" y="49"/>
                    </a:cubicBezTo>
                    <a:cubicBezTo>
                      <a:pt x="103" y="48"/>
                      <a:pt x="103" y="48"/>
                      <a:pt x="103" y="48"/>
                    </a:cubicBezTo>
                    <a:cubicBezTo>
                      <a:pt x="103" y="47"/>
                      <a:pt x="103" y="47"/>
                      <a:pt x="103" y="47"/>
                    </a:cubicBezTo>
                    <a:cubicBezTo>
                      <a:pt x="102" y="47"/>
                      <a:pt x="102" y="47"/>
                      <a:pt x="102" y="47"/>
                    </a:cubicBezTo>
                    <a:cubicBezTo>
                      <a:pt x="101" y="47"/>
                      <a:pt x="101" y="47"/>
                      <a:pt x="101" y="47"/>
                    </a:cubicBezTo>
                    <a:cubicBezTo>
                      <a:pt x="101" y="48"/>
                      <a:pt x="101" y="48"/>
                      <a:pt x="101" y="48"/>
                    </a:cubicBezTo>
                    <a:cubicBezTo>
                      <a:pt x="101" y="48"/>
                      <a:pt x="101" y="48"/>
                      <a:pt x="101" y="48"/>
                    </a:cubicBezTo>
                    <a:cubicBezTo>
                      <a:pt x="100" y="48"/>
                      <a:pt x="100" y="48"/>
                      <a:pt x="100" y="48"/>
                    </a:cubicBezTo>
                    <a:cubicBezTo>
                      <a:pt x="100" y="48"/>
                      <a:pt x="100" y="48"/>
                      <a:pt x="100" y="48"/>
                    </a:cubicBezTo>
                    <a:cubicBezTo>
                      <a:pt x="100" y="47"/>
                      <a:pt x="100" y="47"/>
                      <a:pt x="100" y="47"/>
                    </a:cubicBezTo>
                    <a:cubicBezTo>
                      <a:pt x="100" y="47"/>
                      <a:pt x="100" y="47"/>
                      <a:pt x="100" y="47"/>
                    </a:cubicBezTo>
                    <a:cubicBezTo>
                      <a:pt x="100" y="47"/>
                      <a:pt x="100" y="47"/>
                      <a:pt x="100" y="47"/>
                    </a:cubicBezTo>
                    <a:cubicBezTo>
                      <a:pt x="100" y="46"/>
                      <a:pt x="100" y="46"/>
                      <a:pt x="100" y="46"/>
                    </a:cubicBezTo>
                    <a:cubicBezTo>
                      <a:pt x="100" y="46"/>
                      <a:pt x="100" y="46"/>
                      <a:pt x="100" y="46"/>
                    </a:cubicBezTo>
                    <a:cubicBezTo>
                      <a:pt x="100" y="46"/>
                      <a:pt x="100" y="46"/>
                      <a:pt x="100" y="46"/>
                    </a:cubicBezTo>
                    <a:cubicBezTo>
                      <a:pt x="101" y="46"/>
                      <a:pt x="101" y="46"/>
                      <a:pt x="101" y="46"/>
                    </a:cubicBezTo>
                    <a:cubicBezTo>
                      <a:pt x="102" y="46"/>
                      <a:pt x="102" y="46"/>
                      <a:pt x="102" y="46"/>
                    </a:cubicBezTo>
                    <a:cubicBezTo>
                      <a:pt x="102" y="46"/>
                      <a:pt x="102" y="46"/>
                      <a:pt x="102" y="46"/>
                    </a:cubicBezTo>
                    <a:cubicBezTo>
                      <a:pt x="103" y="45"/>
                      <a:pt x="103" y="45"/>
                      <a:pt x="103" y="45"/>
                    </a:cubicBezTo>
                    <a:cubicBezTo>
                      <a:pt x="102" y="45"/>
                      <a:pt x="102" y="45"/>
                      <a:pt x="102" y="45"/>
                    </a:cubicBezTo>
                    <a:cubicBezTo>
                      <a:pt x="102" y="45"/>
                      <a:pt x="101" y="45"/>
                      <a:pt x="101" y="46"/>
                    </a:cubicBezTo>
                    <a:cubicBezTo>
                      <a:pt x="101" y="46"/>
                      <a:pt x="101" y="46"/>
                      <a:pt x="101" y="46"/>
                    </a:cubicBezTo>
                    <a:cubicBezTo>
                      <a:pt x="101" y="45"/>
                      <a:pt x="101" y="45"/>
                      <a:pt x="101" y="45"/>
                    </a:cubicBezTo>
                    <a:cubicBezTo>
                      <a:pt x="100" y="45"/>
                      <a:pt x="100" y="45"/>
                      <a:pt x="100" y="45"/>
                    </a:cubicBezTo>
                    <a:cubicBezTo>
                      <a:pt x="99" y="45"/>
                      <a:pt x="100" y="45"/>
                      <a:pt x="99" y="45"/>
                    </a:cubicBezTo>
                    <a:cubicBezTo>
                      <a:pt x="99" y="46"/>
                      <a:pt x="99" y="45"/>
                      <a:pt x="98" y="45"/>
                    </a:cubicBezTo>
                    <a:cubicBezTo>
                      <a:pt x="99" y="45"/>
                      <a:pt x="99" y="45"/>
                      <a:pt x="99" y="45"/>
                    </a:cubicBezTo>
                    <a:cubicBezTo>
                      <a:pt x="99" y="45"/>
                      <a:pt x="99" y="45"/>
                      <a:pt x="99" y="45"/>
                    </a:cubicBezTo>
                    <a:cubicBezTo>
                      <a:pt x="99" y="45"/>
                      <a:pt x="99" y="45"/>
                      <a:pt x="99" y="45"/>
                    </a:cubicBezTo>
                    <a:cubicBezTo>
                      <a:pt x="100" y="45"/>
                      <a:pt x="100" y="45"/>
                      <a:pt x="100" y="45"/>
                    </a:cubicBezTo>
                    <a:cubicBezTo>
                      <a:pt x="100" y="45"/>
                      <a:pt x="100" y="45"/>
                      <a:pt x="100" y="45"/>
                    </a:cubicBezTo>
                    <a:cubicBezTo>
                      <a:pt x="99" y="45"/>
                      <a:pt x="99" y="45"/>
                      <a:pt x="99" y="45"/>
                    </a:cubicBezTo>
                    <a:cubicBezTo>
                      <a:pt x="99" y="45"/>
                      <a:pt x="99" y="45"/>
                      <a:pt x="99" y="45"/>
                    </a:cubicBezTo>
                    <a:cubicBezTo>
                      <a:pt x="98" y="45"/>
                      <a:pt x="98" y="45"/>
                      <a:pt x="98" y="44"/>
                    </a:cubicBezTo>
                    <a:cubicBezTo>
                      <a:pt x="98" y="44"/>
                      <a:pt x="98" y="44"/>
                      <a:pt x="98" y="44"/>
                    </a:cubicBezTo>
                    <a:cubicBezTo>
                      <a:pt x="98" y="44"/>
                      <a:pt x="98" y="44"/>
                      <a:pt x="98" y="44"/>
                    </a:cubicBezTo>
                    <a:cubicBezTo>
                      <a:pt x="98" y="44"/>
                      <a:pt x="98" y="44"/>
                      <a:pt x="98" y="44"/>
                    </a:cubicBezTo>
                    <a:cubicBezTo>
                      <a:pt x="99" y="44"/>
                      <a:pt x="99" y="44"/>
                      <a:pt x="99" y="44"/>
                    </a:cubicBezTo>
                    <a:cubicBezTo>
                      <a:pt x="99" y="44"/>
                      <a:pt x="99" y="44"/>
                      <a:pt x="99" y="44"/>
                    </a:cubicBezTo>
                    <a:cubicBezTo>
                      <a:pt x="100" y="44"/>
                      <a:pt x="100" y="44"/>
                      <a:pt x="100" y="44"/>
                    </a:cubicBezTo>
                    <a:cubicBezTo>
                      <a:pt x="100" y="44"/>
                      <a:pt x="100" y="44"/>
                      <a:pt x="100" y="44"/>
                    </a:cubicBezTo>
                    <a:cubicBezTo>
                      <a:pt x="101" y="44"/>
                      <a:pt x="101" y="44"/>
                      <a:pt x="101" y="44"/>
                    </a:cubicBezTo>
                    <a:cubicBezTo>
                      <a:pt x="100" y="43"/>
                      <a:pt x="100" y="43"/>
                      <a:pt x="100" y="43"/>
                    </a:cubicBezTo>
                    <a:cubicBezTo>
                      <a:pt x="100" y="43"/>
                      <a:pt x="100" y="43"/>
                      <a:pt x="100" y="43"/>
                    </a:cubicBezTo>
                    <a:cubicBezTo>
                      <a:pt x="99" y="43"/>
                      <a:pt x="99" y="43"/>
                      <a:pt x="99" y="43"/>
                    </a:cubicBezTo>
                    <a:cubicBezTo>
                      <a:pt x="98" y="43"/>
                      <a:pt x="98" y="43"/>
                      <a:pt x="98" y="43"/>
                    </a:cubicBezTo>
                    <a:cubicBezTo>
                      <a:pt x="98" y="43"/>
                      <a:pt x="98" y="43"/>
                      <a:pt x="98" y="43"/>
                    </a:cubicBezTo>
                    <a:cubicBezTo>
                      <a:pt x="97" y="43"/>
                      <a:pt x="97" y="43"/>
                      <a:pt x="97" y="43"/>
                    </a:cubicBezTo>
                    <a:cubicBezTo>
                      <a:pt x="97" y="43"/>
                      <a:pt x="97" y="43"/>
                      <a:pt x="97" y="43"/>
                    </a:cubicBezTo>
                    <a:cubicBezTo>
                      <a:pt x="98" y="43"/>
                      <a:pt x="98" y="43"/>
                      <a:pt x="98" y="43"/>
                    </a:cubicBezTo>
                    <a:cubicBezTo>
                      <a:pt x="99" y="42"/>
                      <a:pt x="99" y="42"/>
                      <a:pt x="99" y="42"/>
                    </a:cubicBezTo>
                    <a:cubicBezTo>
                      <a:pt x="99" y="42"/>
                      <a:pt x="99" y="42"/>
                      <a:pt x="99" y="42"/>
                    </a:cubicBezTo>
                    <a:cubicBezTo>
                      <a:pt x="98" y="42"/>
                      <a:pt x="98" y="42"/>
                      <a:pt x="98" y="42"/>
                    </a:cubicBezTo>
                    <a:cubicBezTo>
                      <a:pt x="99" y="42"/>
                      <a:pt x="99" y="42"/>
                      <a:pt x="99" y="42"/>
                    </a:cubicBezTo>
                    <a:cubicBezTo>
                      <a:pt x="100" y="42"/>
                      <a:pt x="100" y="42"/>
                      <a:pt x="100" y="42"/>
                    </a:cubicBezTo>
                    <a:cubicBezTo>
                      <a:pt x="100" y="42"/>
                      <a:pt x="100" y="42"/>
                      <a:pt x="100" y="42"/>
                    </a:cubicBezTo>
                    <a:cubicBezTo>
                      <a:pt x="100" y="42"/>
                      <a:pt x="100" y="42"/>
                      <a:pt x="100" y="42"/>
                    </a:cubicBezTo>
                    <a:cubicBezTo>
                      <a:pt x="100" y="42"/>
                      <a:pt x="100" y="42"/>
                      <a:pt x="100" y="42"/>
                    </a:cubicBezTo>
                    <a:cubicBezTo>
                      <a:pt x="100" y="42"/>
                      <a:pt x="100" y="42"/>
                      <a:pt x="100" y="42"/>
                    </a:cubicBezTo>
                    <a:cubicBezTo>
                      <a:pt x="99" y="42"/>
                      <a:pt x="99" y="42"/>
                      <a:pt x="99" y="42"/>
                    </a:cubicBezTo>
                    <a:cubicBezTo>
                      <a:pt x="116" y="34"/>
                      <a:pt x="134" y="29"/>
                      <a:pt x="154" y="29"/>
                    </a:cubicBezTo>
                    <a:cubicBezTo>
                      <a:pt x="177" y="29"/>
                      <a:pt x="198" y="36"/>
                      <a:pt x="217" y="47"/>
                    </a:cubicBezTo>
                    <a:cubicBezTo>
                      <a:pt x="216" y="47"/>
                      <a:pt x="216" y="47"/>
                      <a:pt x="215" y="48"/>
                    </a:cubicBezTo>
                    <a:cubicBezTo>
                      <a:pt x="215" y="48"/>
                      <a:pt x="215" y="48"/>
                      <a:pt x="215" y="48"/>
                    </a:cubicBezTo>
                    <a:cubicBezTo>
                      <a:pt x="214" y="48"/>
                      <a:pt x="214" y="49"/>
                      <a:pt x="214" y="49"/>
                    </a:cubicBezTo>
                    <a:cubicBezTo>
                      <a:pt x="213" y="49"/>
                      <a:pt x="213" y="49"/>
                      <a:pt x="213" y="49"/>
                    </a:cubicBezTo>
                    <a:cubicBezTo>
                      <a:pt x="214" y="50"/>
                      <a:pt x="214" y="50"/>
                      <a:pt x="214" y="50"/>
                    </a:cubicBezTo>
                    <a:cubicBezTo>
                      <a:pt x="213" y="50"/>
                      <a:pt x="213" y="50"/>
                      <a:pt x="213" y="50"/>
                    </a:cubicBezTo>
                    <a:cubicBezTo>
                      <a:pt x="212" y="50"/>
                      <a:pt x="212" y="50"/>
                      <a:pt x="212" y="50"/>
                    </a:cubicBezTo>
                    <a:cubicBezTo>
                      <a:pt x="213" y="51"/>
                      <a:pt x="213" y="51"/>
                      <a:pt x="213" y="51"/>
                    </a:cubicBezTo>
                    <a:cubicBezTo>
                      <a:pt x="213" y="51"/>
                      <a:pt x="213" y="51"/>
                      <a:pt x="213" y="51"/>
                    </a:cubicBezTo>
                    <a:cubicBezTo>
                      <a:pt x="211" y="51"/>
                      <a:pt x="211" y="52"/>
                      <a:pt x="210" y="52"/>
                    </a:cubicBezTo>
                    <a:cubicBezTo>
                      <a:pt x="210" y="52"/>
                      <a:pt x="210" y="52"/>
                      <a:pt x="210" y="52"/>
                    </a:cubicBezTo>
                    <a:cubicBezTo>
                      <a:pt x="211" y="53"/>
                      <a:pt x="211" y="52"/>
                      <a:pt x="213" y="53"/>
                    </a:cubicBezTo>
                    <a:cubicBezTo>
                      <a:pt x="213" y="53"/>
                      <a:pt x="214" y="53"/>
                      <a:pt x="214" y="53"/>
                    </a:cubicBezTo>
                    <a:cubicBezTo>
                      <a:pt x="215" y="53"/>
                      <a:pt x="215" y="52"/>
                      <a:pt x="216" y="52"/>
                    </a:cubicBezTo>
                    <a:cubicBezTo>
                      <a:pt x="216" y="52"/>
                      <a:pt x="216" y="52"/>
                      <a:pt x="216" y="52"/>
                    </a:cubicBezTo>
                    <a:cubicBezTo>
                      <a:pt x="215" y="51"/>
                      <a:pt x="215" y="51"/>
                      <a:pt x="215" y="51"/>
                    </a:cubicBezTo>
                    <a:cubicBezTo>
                      <a:pt x="215" y="51"/>
                      <a:pt x="215" y="51"/>
                      <a:pt x="215" y="51"/>
                    </a:cubicBezTo>
                    <a:cubicBezTo>
                      <a:pt x="215" y="51"/>
                      <a:pt x="215" y="51"/>
                      <a:pt x="215" y="51"/>
                    </a:cubicBezTo>
                    <a:cubicBezTo>
                      <a:pt x="216" y="51"/>
                      <a:pt x="216" y="51"/>
                      <a:pt x="216" y="51"/>
                    </a:cubicBezTo>
                    <a:cubicBezTo>
                      <a:pt x="217" y="50"/>
                      <a:pt x="217" y="50"/>
                      <a:pt x="217" y="50"/>
                    </a:cubicBezTo>
                    <a:cubicBezTo>
                      <a:pt x="217" y="50"/>
                      <a:pt x="217" y="50"/>
                      <a:pt x="217" y="50"/>
                    </a:cubicBezTo>
                    <a:cubicBezTo>
                      <a:pt x="217" y="50"/>
                      <a:pt x="217" y="50"/>
                      <a:pt x="217" y="50"/>
                    </a:cubicBezTo>
                    <a:cubicBezTo>
                      <a:pt x="217" y="50"/>
                      <a:pt x="217" y="50"/>
                      <a:pt x="217" y="50"/>
                    </a:cubicBezTo>
                    <a:cubicBezTo>
                      <a:pt x="217" y="50"/>
                      <a:pt x="217" y="50"/>
                      <a:pt x="217" y="50"/>
                    </a:cubicBezTo>
                    <a:cubicBezTo>
                      <a:pt x="217" y="50"/>
                      <a:pt x="218" y="50"/>
                      <a:pt x="219" y="50"/>
                    </a:cubicBezTo>
                    <a:cubicBezTo>
                      <a:pt x="219" y="49"/>
                      <a:pt x="219" y="49"/>
                      <a:pt x="219" y="49"/>
                    </a:cubicBezTo>
                    <a:cubicBezTo>
                      <a:pt x="220" y="49"/>
                      <a:pt x="220" y="49"/>
                      <a:pt x="220" y="49"/>
                    </a:cubicBezTo>
                    <a:cubicBezTo>
                      <a:pt x="219" y="49"/>
                      <a:pt x="219" y="49"/>
                      <a:pt x="219" y="49"/>
                    </a:cubicBezTo>
                    <a:cubicBezTo>
                      <a:pt x="220" y="48"/>
                      <a:pt x="220" y="48"/>
                      <a:pt x="220" y="48"/>
                    </a:cubicBezTo>
                    <a:cubicBezTo>
                      <a:pt x="224" y="51"/>
                      <a:pt x="227" y="53"/>
                      <a:pt x="231" y="56"/>
                    </a:cubicBezTo>
                    <a:cubicBezTo>
                      <a:pt x="231" y="57"/>
                      <a:pt x="231" y="57"/>
                      <a:pt x="231" y="57"/>
                    </a:cubicBezTo>
                    <a:cubicBezTo>
                      <a:pt x="231" y="57"/>
                      <a:pt x="231" y="57"/>
                      <a:pt x="230" y="58"/>
                    </a:cubicBezTo>
                    <a:cubicBezTo>
                      <a:pt x="230" y="59"/>
                      <a:pt x="228" y="59"/>
                      <a:pt x="228" y="60"/>
                    </a:cubicBezTo>
                    <a:cubicBezTo>
                      <a:pt x="229" y="60"/>
                      <a:pt x="229" y="60"/>
                      <a:pt x="229" y="60"/>
                    </a:cubicBezTo>
                    <a:cubicBezTo>
                      <a:pt x="230" y="62"/>
                      <a:pt x="228" y="62"/>
                      <a:pt x="228" y="63"/>
                    </a:cubicBezTo>
                    <a:cubicBezTo>
                      <a:pt x="229" y="63"/>
                      <a:pt x="230" y="63"/>
                      <a:pt x="230" y="63"/>
                    </a:cubicBezTo>
                    <a:cubicBezTo>
                      <a:pt x="230" y="64"/>
                      <a:pt x="230" y="64"/>
                      <a:pt x="230" y="64"/>
                    </a:cubicBezTo>
                    <a:cubicBezTo>
                      <a:pt x="230" y="65"/>
                      <a:pt x="231" y="65"/>
                      <a:pt x="231" y="65"/>
                    </a:cubicBezTo>
                    <a:cubicBezTo>
                      <a:pt x="231" y="65"/>
                      <a:pt x="231" y="66"/>
                      <a:pt x="231" y="66"/>
                    </a:cubicBezTo>
                    <a:cubicBezTo>
                      <a:pt x="230" y="66"/>
                      <a:pt x="230" y="66"/>
                      <a:pt x="230" y="66"/>
                    </a:cubicBezTo>
                    <a:cubicBezTo>
                      <a:pt x="228" y="65"/>
                      <a:pt x="226" y="64"/>
                      <a:pt x="223" y="63"/>
                    </a:cubicBezTo>
                    <a:cubicBezTo>
                      <a:pt x="223" y="63"/>
                      <a:pt x="221" y="62"/>
                      <a:pt x="220" y="63"/>
                    </a:cubicBezTo>
                    <a:cubicBezTo>
                      <a:pt x="220" y="63"/>
                      <a:pt x="219" y="63"/>
                      <a:pt x="219" y="63"/>
                    </a:cubicBezTo>
                    <a:cubicBezTo>
                      <a:pt x="219" y="63"/>
                      <a:pt x="219" y="63"/>
                      <a:pt x="219" y="63"/>
                    </a:cubicBezTo>
                    <a:cubicBezTo>
                      <a:pt x="219" y="64"/>
                      <a:pt x="220" y="64"/>
                      <a:pt x="220" y="64"/>
                    </a:cubicBezTo>
                    <a:cubicBezTo>
                      <a:pt x="220" y="66"/>
                      <a:pt x="219" y="65"/>
                      <a:pt x="219" y="65"/>
                    </a:cubicBezTo>
                    <a:cubicBezTo>
                      <a:pt x="218" y="66"/>
                      <a:pt x="218" y="66"/>
                      <a:pt x="218" y="66"/>
                    </a:cubicBezTo>
                    <a:cubicBezTo>
                      <a:pt x="218" y="66"/>
                      <a:pt x="217" y="66"/>
                      <a:pt x="217" y="66"/>
                    </a:cubicBezTo>
                    <a:cubicBezTo>
                      <a:pt x="218" y="65"/>
                      <a:pt x="218" y="65"/>
                      <a:pt x="218" y="65"/>
                    </a:cubicBezTo>
                    <a:cubicBezTo>
                      <a:pt x="217" y="65"/>
                      <a:pt x="216" y="65"/>
                      <a:pt x="216" y="65"/>
                    </a:cubicBezTo>
                    <a:cubicBezTo>
                      <a:pt x="215" y="66"/>
                      <a:pt x="215" y="66"/>
                      <a:pt x="215" y="66"/>
                    </a:cubicBezTo>
                    <a:cubicBezTo>
                      <a:pt x="214" y="66"/>
                      <a:pt x="214" y="66"/>
                      <a:pt x="214" y="66"/>
                    </a:cubicBezTo>
                    <a:cubicBezTo>
                      <a:pt x="213" y="65"/>
                      <a:pt x="212" y="66"/>
                      <a:pt x="212" y="66"/>
                    </a:cubicBezTo>
                    <a:cubicBezTo>
                      <a:pt x="212" y="66"/>
                      <a:pt x="212" y="67"/>
                      <a:pt x="211" y="67"/>
                    </a:cubicBezTo>
                    <a:cubicBezTo>
                      <a:pt x="211" y="66"/>
                      <a:pt x="211" y="66"/>
                      <a:pt x="211" y="66"/>
                    </a:cubicBezTo>
                    <a:cubicBezTo>
                      <a:pt x="210" y="67"/>
                      <a:pt x="210" y="67"/>
                      <a:pt x="209" y="67"/>
                    </a:cubicBezTo>
                    <a:cubicBezTo>
                      <a:pt x="209" y="66"/>
                      <a:pt x="209" y="66"/>
                      <a:pt x="209" y="66"/>
                    </a:cubicBezTo>
                    <a:cubicBezTo>
                      <a:pt x="210" y="66"/>
                      <a:pt x="210" y="66"/>
                      <a:pt x="210" y="66"/>
                    </a:cubicBezTo>
                    <a:cubicBezTo>
                      <a:pt x="210" y="66"/>
                      <a:pt x="210" y="65"/>
                      <a:pt x="210" y="65"/>
                    </a:cubicBezTo>
                    <a:cubicBezTo>
                      <a:pt x="208" y="65"/>
                      <a:pt x="209" y="66"/>
                      <a:pt x="208" y="66"/>
                    </a:cubicBezTo>
                    <a:cubicBezTo>
                      <a:pt x="208" y="66"/>
                      <a:pt x="208" y="66"/>
                      <a:pt x="208" y="66"/>
                    </a:cubicBezTo>
                    <a:cubicBezTo>
                      <a:pt x="208" y="66"/>
                      <a:pt x="208" y="66"/>
                      <a:pt x="208" y="66"/>
                    </a:cubicBezTo>
                    <a:cubicBezTo>
                      <a:pt x="207" y="66"/>
                      <a:pt x="206" y="66"/>
                      <a:pt x="206" y="66"/>
                    </a:cubicBezTo>
                    <a:cubicBezTo>
                      <a:pt x="205" y="67"/>
                      <a:pt x="204" y="67"/>
                      <a:pt x="203" y="68"/>
                    </a:cubicBezTo>
                    <a:cubicBezTo>
                      <a:pt x="202" y="68"/>
                      <a:pt x="202" y="68"/>
                      <a:pt x="202" y="68"/>
                    </a:cubicBezTo>
                    <a:cubicBezTo>
                      <a:pt x="202" y="68"/>
                      <a:pt x="202" y="69"/>
                      <a:pt x="201" y="70"/>
                    </a:cubicBezTo>
                    <a:cubicBezTo>
                      <a:pt x="200" y="70"/>
                      <a:pt x="200" y="70"/>
                      <a:pt x="200" y="70"/>
                    </a:cubicBezTo>
                    <a:cubicBezTo>
                      <a:pt x="199" y="70"/>
                      <a:pt x="198" y="69"/>
                      <a:pt x="197" y="69"/>
                    </a:cubicBezTo>
                    <a:cubicBezTo>
                      <a:pt x="198" y="68"/>
                      <a:pt x="199" y="68"/>
                      <a:pt x="200" y="68"/>
                    </a:cubicBezTo>
                    <a:cubicBezTo>
                      <a:pt x="200" y="67"/>
                      <a:pt x="199" y="66"/>
                      <a:pt x="198" y="66"/>
                    </a:cubicBezTo>
                    <a:cubicBezTo>
                      <a:pt x="198" y="66"/>
                      <a:pt x="197" y="66"/>
                      <a:pt x="197" y="66"/>
                    </a:cubicBezTo>
                    <a:cubicBezTo>
                      <a:pt x="197" y="66"/>
                      <a:pt x="196" y="66"/>
                      <a:pt x="196" y="66"/>
                    </a:cubicBezTo>
                    <a:cubicBezTo>
                      <a:pt x="196" y="66"/>
                      <a:pt x="197" y="67"/>
                      <a:pt x="197" y="67"/>
                    </a:cubicBezTo>
                    <a:cubicBezTo>
                      <a:pt x="196" y="68"/>
                      <a:pt x="196" y="68"/>
                      <a:pt x="196" y="69"/>
                    </a:cubicBezTo>
                    <a:cubicBezTo>
                      <a:pt x="196" y="69"/>
                      <a:pt x="196" y="69"/>
                      <a:pt x="196" y="69"/>
                    </a:cubicBezTo>
                    <a:cubicBezTo>
                      <a:pt x="196" y="69"/>
                      <a:pt x="196" y="69"/>
                      <a:pt x="196" y="69"/>
                    </a:cubicBezTo>
                    <a:cubicBezTo>
                      <a:pt x="197" y="70"/>
                      <a:pt x="197" y="70"/>
                      <a:pt x="196" y="71"/>
                    </a:cubicBezTo>
                    <a:cubicBezTo>
                      <a:pt x="196" y="72"/>
                      <a:pt x="196" y="72"/>
                      <a:pt x="196" y="72"/>
                    </a:cubicBezTo>
                    <a:cubicBezTo>
                      <a:pt x="196" y="72"/>
                      <a:pt x="196" y="72"/>
                      <a:pt x="196" y="72"/>
                    </a:cubicBezTo>
                    <a:cubicBezTo>
                      <a:pt x="195" y="72"/>
                      <a:pt x="195" y="71"/>
                      <a:pt x="193" y="71"/>
                    </a:cubicBezTo>
                    <a:cubicBezTo>
                      <a:pt x="193" y="72"/>
                      <a:pt x="191" y="72"/>
                      <a:pt x="190" y="73"/>
                    </a:cubicBezTo>
                    <a:cubicBezTo>
                      <a:pt x="190" y="74"/>
                      <a:pt x="192" y="74"/>
                      <a:pt x="191" y="75"/>
                    </a:cubicBezTo>
                    <a:cubicBezTo>
                      <a:pt x="190" y="75"/>
                      <a:pt x="190" y="75"/>
                      <a:pt x="190" y="75"/>
                    </a:cubicBezTo>
                    <a:cubicBezTo>
                      <a:pt x="190" y="75"/>
                      <a:pt x="190" y="75"/>
                      <a:pt x="189" y="75"/>
                    </a:cubicBezTo>
                    <a:cubicBezTo>
                      <a:pt x="188" y="75"/>
                      <a:pt x="187" y="74"/>
                      <a:pt x="186" y="74"/>
                    </a:cubicBezTo>
                    <a:cubicBezTo>
                      <a:pt x="186" y="74"/>
                      <a:pt x="186" y="74"/>
                      <a:pt x="186" y="74"/>
                    </a:cubicBezTo>
                    <a:cubicBezTo>
                      <a:pt x="187" y="75"/>
                      <a:pt x="187" y="75"/>
                      <a:pt x="187" y="75"/>
                    </a:cubicBezTo>
                    <a:cubicBezTo>
                      <a:pt x="188" y="75"/>
                      <a:pt x="188" y="75"/>
                      <a:pt x="188" y="75"/>
                    </a:cubicBezTo>
                    <a:cubicBezTo>
                      <a:pt x="188" y="77"/>
                      <a:pt x="187" y="77"/>
                      <a:pt x="186" y="76"/>
                    </a:cubicBezTo>
                    <a:cubicBezTo>
                      <a:pt x="185" y="76"/>
                      <a:pt x="185" y="76"/>
                      <a:pt x="185" y="76"/>
                    </a:cubicBezTo>
                    <a:cubicBezTo>
                      <a:pt x="185" y="76"/>
                      <a:pt x="185" y="76"/>
                      <a:pt x="185" y="76"/>
                    </a:cubicBezTo>
                    <a:cubicBezTo>
                      <a:pt x="185" y="76"/>
                      <a:pt x="184" y="76"/>
                      <a:pt x="184" y="76"/>
                    </a:cubicBezTo>
                    <a:cubicBezTo>
                      <a:pt x="183" y="75"/>
                      <a:pt x="183" y="73"/>
                      <a:pt x="183" y="73"/>
                    </a:cubicBezTo>
                    <a:cubicBezTo>
                      <a:pt x="183" y="73"/>
                      <a:pt x="183" y="72"/>
                      <a:pt x="183" y="72"/>
                    </a:cubicBezTo>
                    <a:cubicBezTo>
                      <a:pt x="183" y="71"/>
                      <a:pt x="182" y="71"/>
                      <a:pt x="181" y="71"/>
                    </a:cubicBezTo>
                    <a:cubicBezTo>
                      <a:pt x="181" y="70"/>
                      <a:pt x="180" y="70"/>
                      <a:pt x="180" y="69"/>
                    </a:cubicBezTo>
                    <a:cubicBezTo>
                      <a:pt x="181" y="69"/>
                      <a:pt x="181" y="70"/>
                      <a:pt x="181" y="70"/>
                    </a:cubicBezTo>
                    <a:cubicBezTo>
                      <a:pt x="182" y="70"/>
                      <a:pt x="182" y="70"/>
                      <a:pt x="182" y="70"/>
                    </a:cubicBezTo>
                    <a:cubicBezTo>
                      <a:pt x="185" y="71"/>
                      <a:pt x="189" y="73"/>
                      <a:pt x="191" y="71"/>
                    </a:cubicBezTo>
                    <a:cubicBezTo>
                      <a:pt x="192" y="70"/>
                      <a:pt x="192" y="70"/>
                      <a:pt x="192" y="69"/>
                    </a:cubicBezTo>
                    <a:cubicBezTo>
                      <a:pt x="192" y="69"/>
                      <a:pt x="192" y="69"/>
                      <a:pt x="192" y="68"/>
                    </a:cubicBezTo>
                    <a:cubicBezTo>
                      <a:pt x="191" y="68"/>
                      <a:pt x="191" y="67"/>
                      <a:pt x="190" y="67"/>
                    </a:cubicBezTo>
                    <a:cubicBezTo>
                      <a:pt x="190" y="67"/>
                      <a:pt x="189" y="67"/>
                      <a:pt x="188" y="66"/>
                    </a:cubicBezTo>
                    <a:cubicBezTo>
                      <a:pt x="188" y="66"/>
                      <a:pt x="187" y="65"/>
                      <a:pt x="187" y="65"/>
                    </a:cubicBezTo>
                    <a:cubicBezTo>
                      <a:pt x="186" y="65"/>
                      <a:pt x="186" y="65"/>
                      <a:pt x="186" y="65"/>
                    </a:cubicBezTo>
                    <a:cubicBezTo>
                      <a:pt x="185" y="64"/>
                      <a:pt x="185" y="64"/>
                      <a:pt x="184" y="64"/>
                    </a:cubicBezTo>
                    <a:cubicBezTo>
                      <a:pt x="183" y="64"/>
                      <a:pt x="182" y="64"/>
                      <a:pt x="182" y="64"/>
                    </a:cubicBezTo>
                    <a:cubicBezTo>
                      <a:pt x="181" y="64"/>
                      <a:pt x="181" y="64"/>
                      <a:pt x="181" y="64"/>
                    </a:cubicBezTo>
                    <a:cubicBezTo>
                      <a:pt x="181" y="64"/>
                      <a:pt x="181" y="64"/>
                      <a:pt x="181" y="64"/>
                    </a:cubicBezTo>
                    <a:cubicBezTo>
                      <a:pt x="180" y="63"/>
                      <a:pt x="179" y="63"/>
                      <a:pt x="179" y="62"/>
                    </a:cubicBezTo>
                    <a:cubicBezTo>
                      <a:pt x="179" y="63"/>
                      <a:pt x="179" y="63"/>
                      <a:pt x="179" y="63"/>
                    </a:cubicBezTo>
                    <a:cubicBezTo>
                      <a:pt x="178" y="63"/>
                      <a:pt x="178" y="63"/>
                      <a:pt x="178" y="63"/>
                    </a:cubicBezTo>
                    <a:cubicBezTo>
                      <a:pt x="177" y="63"/>
                      <a:pt x="177" y="63"/>
                      <a:pt x="176" y="63"/>
                    </a:cubicBezTo>
                    <a:cubicBezTo>
                      <a:pt x="176" y="62"/>
                      <a:pt x="175" y="62"/>
                      <a:pt x="175" y="62"/>
                    </a:cubicBezTo>
                    <a:cubicBezTo>
                      <a:pt x="176" y="62"/>
                      <a:pt x="177" y="62"/>
                      <a:pt x="178" y="61"/>
                    </a:cubicBezTo>
                    <a:cubicBezTo>
                      <a:pt x="178" y="61"/>
                      <a:pt x="178" y="61"/>
                      <a:pt x="178" y="61"/>
                    </a:cubicBezTo>
                    <a:cubicBezTo>
                      <a:pt x="177" y="61"/>
                      <a:pt x="177" y="61"/>
                      <a:pt x="177" y="61"/>
                    </a:cubicBezTo>
                    <a:cubicBezTo>
                      <a:pt x="176" y="61"/>
                      <a:pt x="176" y="61"/>
                      <a:pt x="176" y="61"/>
                    </a:cubicBezTo>
                    <a:cubicBezTo>
                      <a:pt x="176" y="60"/>
                      <a:pt x="175" y="60"/>
                      <a:pt x="175" y="60"/>
                    </a:cubicBezTo>
                    <a:cubicBezTo>
                      <a:pt x="174" y="60"/>
                      <a:pt x="174" y="61"/>
                      <a:pt x="174" y="61"/>
                    </a:cubicBezTo>
                    <a:cubicBezTo>
                      <a:pt x="173" y="61"/>
                      <a:pt x="173" y="61"/>
                      <a:pt x="173" y="61"/>
                    </a:cubicBezTo>
                    <a:cubicBezTo>
                      <a:pt x="174" y="60"/>
                      <a:pt x="174" y="60"/>
                      <a:pt x="174" y="60"/>
                    </a:cubicBezTo>
                    <a:cubicBezTo>
                      <a:pt x="174" y="59"/>
                      <a:pt x="173" y="60"/>
                      <a:pt x="173" y="60"/>
                    </a:cubicBezTo>
                    <a:cubicBezTo>
                      <a:pt x="173" y="60"/>
                      <a:pt x="172" y="61"/>
                      <a:pt x="172" y="61"/>
                    </a:cubicBezTo>
                    <a:cubicBezTo>
                      <a:pt x="172" y="61"/>
                      <a:pt x="172" y="60"/>
                      <a:pt x="172" y="60"/>
                    </a:cubicBezTo>
                    <a:cubicBezTo>
                      <a:pt x="171" y="60"/>
                      <a:pt x="170" y="61"/>
                      <a:pt x="170" y="62"/>
                    </a:cubicBezTo>
                    <a:cubicBezTo>
                      <a:pt x="170" y="62"/>
                      <a:pt x="170" y="62"/>
                      <a:pt x="170" y="62"/>
                    </a:cubicBezTo>
                    <a:cubicBezTo>
                      <a:pt x="170" y="61"/>
                      <a:pt x="170" y="60"/>
                      <a:pt x="171" y="60"/>
                    </a:cubicBezTo>
                    <a:cubicBezTo>
                      <a:pt x="169" y="60"/>
                      <a:pt x="169" y="60"/>
                      <a:pt x="168" y="61"/>
                    </a:cubicBezTo>
                    <a:cubicBezTo>
                      <a:pt x="168" y="61"/>
                      <a:pt x="168" y="61"/>
                      <a:pt x="168" y="61"/>
                    </a:cubicBezTo>
                    <a:cubicBezTo>
                      <a:pt x="167" y="61"/>
                      <a:pt x="167" y="62"/>
                      <a:pt x="167" y="62"/>
                    </a:cubicBezTo>
                    <a:cubicBezTo>
                      <a:pt x="166" y="62"/>
                      <a:pt x="166" y="61"/>
                      <a:pt x="165" y="63"/>
                    </a:cubicBezTo>
                    <a:cubicBezTo>
                      <a:pt x="164" y="62"/>
                      <a:pt x="164" y="62"/>
                      <a:pt x="164" y="62"/>
                    </a:cubicBezTo>
                    <a:cubicBezTo>
                      <a:pt x="164" y="62"/>
                      <a:pt x="164" y="62"/>
                      <a:pt x="164" y="62"/>
                    </a:cubicBezTo>
                    <a:cubicBezTo>
                      <a:pt x="164" y="62"/>
                      <a:pt x="164" y="63"/>
                      <a:pt x="163" y="63"/>
                    </a:cubicBezTo>
                    <a:cubicBezTo>
                      <a:pt x="163" y="63"/>
                      <a:pt x="163" y="64"/>
                      <a:pt x="163" y="64"/>
                    </a:cubicBezTo>
                    <a:cubicBezTo>
                      <a:pt x="163" y="63"/>
                      <a:pt x="163" y="63"/>
                      <a:pt x="163" y="63"/>
                    </a:cubicBezTo>
                    <a:cubicBezTo>
                      <a:pt x="163" y="63"/>
                      <a:pt x="163" y="63"/>
                      <a:pt x="163" y="63"/>
                    </a:cubicBezTo>
                    <a:cubicBezTo>
                      <a:pt x="163" y="63"/>
                      <a:pt x="163" y="63"/>
                      <a:pt x="163" y="63"/>
                    </a:cubicBezTo>
                    <a:cubicBezTo>
                      <a:pt x="162" y="63"/>
                      <a:pt x="162" y="64"/>
                      <a:pt x="162" y="64"/>
                    </a:cubicBezTo>
                    <a:cubicBezTo>
                      <a:pt x="161" y="64"/>
                      <a:pt x="161" y="64"/>
                      <a:pt x="160" y="64"/>
                    </a:cubicBezTo>
                    <a:cubicBezTo>
                      <a:pt x="160" y="64"/>
                      <a:pt x="160" y="64"/>
                      <a:pt x="160" y="64"/>
                    </a:cubicBezTo>
                    <a:cubicBezTo>
                      <a:pt x="160" y="65"/>
                      <a:pt x="160" y="64"/>
                      <a:pt x="159" y="65"/>
                    </a:cubicBezTo>
                    <a:cubicBezTo>
                      <a:pt x="159" y="65"/>
                      <a:pt x="159" y="65"/>
                      <a:pt x="158" y="65"/>
                    </a:cubicBezTo>
                    <a:cubicBezTo>
                      <a:pt x="158" y="66"/>
                      <a:pt x="158" y="66"/>
                      <a:pt x="158" y="66"/>
                    </a:cubicBezTo>
                    <a:cubicBezTo>
                      <a:pt x="158" y="66"/>
                      <a:pt x="158" y="66"/>
                      <a:pt x="158" y="66"/>
                    </a:cubicBezTo>
                    <a:cubicBezTo>
                      <a:pt x="158" y="66"/>
                      <a:pt x="158" y="66"/>
                      <a:pt x="158" y="66"/>
                    </a:cubicBezTo>
                    <a:cubicBezTo>
                      <a:pt x="158" y="66"/>
                      <a:pt x="158" y="66"/>
                      <a:pt x="158" y="66"/>
                    </a:cubicBezTo>
                    <a:cubicBezTo>
                      <a:pt x="158" y="67"/>
                      <a:pt x="158" y="67"/>
                      <a:pt x="158" y="67"/>
                    </a:cubicBezTo>
                    <a:cubicBezTo>
                      <a:pt x="157" y="67"/>
                      <a:pt x="157" y="67"/>
                      <a:pt x="157" y="67"/>
                    </a:cubicBezTo>
                    <a:cubicBezTo>
                      <a:pt x="157" y="67"/>
                      <a:pt x="157" y="67"/>
                      <a:pt x="157" y="67"/>
                    </a:cubicBezTo>
                    <a:cubicBezTo>
                      <a:pt x="157" y="67"/>
                      <a:pt x="157" y="67"/>
                      <a:pt x="157" y="67"/>
                    </a:cubicBezTo>
                    <a:cubicBezTo>
                      <a:pt x="157" y="67"/>
                      <a:pt x="157" y="67"/>
                      <a:pt x="157" y="67"/>
                    </a:cubicBezTo>
                    <a:cubicBezTo>
                      <a:pt x="156" y="67"/>
                      <a:pt x="156" y="67"/>
                      <a:pt x="156" y="67"/>
                    </a:cubicBezTo>
                    <a:cubicBezTo>
                      <a:pt x="156" y="68"/>
                      <a:pt x="156" y="68"/>
                      <a:pt x="156" y="68"/>
                    </a:cubicBezTo>
                    <a:cubicBezTo>
                      <a:pt x="156" y="68"/>
                      <a:pt x="156" y="68"/>
                      <a:pt x="156" y="68"/>
                    </a:cubicBezTo>
                    <a:cubicBezTo>
                      <a:pt x="156" y="68"/>
                      <a:pt x="156" y="68"/>
                      <a:pt x="156" y="68"/>
                    </a:cubicBezTo>
                    <a:cubicBezTo>
                      <a:pt x="155" y="68"/>
                      <a:pt x="155" y="68"/>
                      <a:pt x="155" y="68"/>
                    </a:cubicBezTo>
                    <a:cubicBezTo>
                      <a:pt x="155" y="69"/>
                      <a:pt x="155" y="69"/>
                      <a:pt x="155" y="69"/>
                    </a:cubicBezTo>
                    <a:cubicBezTo>
                      <a:pt x="155" y="69"/>
                      <a:pt x="155" y="69"/>
                      <a:pt x="155" y="69"/>
                    </a:cubicBezTo>
                    <a:cubicBezTo>
                      <a:pt x="154" y="70"/>
                      <a:pt x="154" y="70"/>
                      <a:pt x="154" y="70"/>
                    </a:cubicBezTo>
                    <a:cubicBezTo>
                      <a:pt x="154" y="70"/>
                      <a:pt x="154" y="70"/>
                      <a:pt x="154" y="70"/>
                    </a:cubicBezTo>
                    <a:cubicBezTo>
                      <a:pt x="154" y="70"/>
                      <a:pt x="154" y="70"/>
                      <a:pt x="154" y="70"/>
                    </a:cubicBezTo>
                    <a:cubicBezTo>
                      <a:pt x="154" y="70"/>
                      <a:pt x="154" y="70"/>
                      <a:pt x="154" y="70"/>
                    </a:cubicBezTo>
                    <a:cubicBezTo>
                      <a:pt x="153" y="70"/>
                      <a:pt x="153" y="70"/>
                      <a:pt x="153" y="70"/>
                    </a:cubicBezTo>
                    <a:cubicBezTo>
                      <a:pt x="153" y="71"/>
                      <a:pt x="153" y="71"/>
                      <a:pt x="153" y="71"/>
                    </a:cubicBezTo>
                    <a:cubicBezTo>
                      <a:pt x="153" y="71"/>
                      <a:pt x="153" y="71"/>
                      <a:pt x="153" y="71"/>
                    </a:cubicBezTo>
                    <a:cubicBezTo>
                      <a:pt x="153" y="71"/>
                      <a:pt x="153" y="71"/>
                      <a:pt x="153" y="71"/>
                    </a:cubicBezTo>
                    <a:cubicBezTo>
                      <a:pt x="153" y="71"/>
                      <a:pt x="153" y="71"/>
                      <a:pt x="153" y="71"/>
                    </a:cubicBezTo>
                    <a:cubicBezTo>
                      <a:pt x="153" y="72"/>
                      <a:pt x="153" y="72"/>
                      <a:pt x="153" y="72"/>
                    </a:cubicBezTo>
                    <a:cubicBezTo>
                      <a:pt x="152" y="72"/>
                      <a:pt x="152" y="73"/>
                      <a:pt x="152" y="73"/>
                    </a:cubicBezTo>
                    <a:cubicBezTo>
                      <a:pt x="152" y="73"/>
                      <a:pt x="152" y="73"/>
                      <a:pt x="152" y="73"/>
                    </a:cubicBezTo>
                    <a:cubicBezTo>
                      <a:pt x="152" y="74"/>
                      <a:pt x="152" y="74"/>
                      <a:pt x="152" y="74"/>
                    </a:cubicBezTo>
                    <a:cubicBezTo>
                      <a:pt x="151" y="74"/>
                      <a:pt x="151" y="74"/>
                      <a:pt x="151" y="74"/>
                    </a:cubicBezTo>
                    <a:cubicBezTo>
                      <a:pt x="151" y="74"/>
                      <a:pt x="151" y="75"/>
                      <a:pt x="150" y="75"/>
                    </a:cubicBezTo>
                    <a:cubicBezTo>
                      <a:pt x="150" y="75"/>
                      <a:pt x="150" y="75"/>
                      <a:pt x="150" y="75"/>
                    </a:cubicBezTo>
                    <a:cubicBezTo>
                      <a:pt x="150" y="75"/>
                      <a:pt x="150" y="75"/>
                      <a:pt x="150" y="75"/>
                    </a:cubicBezTo>
                    <a:cubicBezTo>
                      <a:pt x="150" y="75"/>
                      <a:pt x="150" y="75"/>
                      <a:pt x="150" y="75"/>
                    </a:cubicBezTo>
                    <a:cubicBezTo>
                      <a:pt x="149" y="75"/>
                      <a:pt x="148" y="76"/>
                      <a:pt x="148" y="77"/>
                    </a:cubicBezTo>
                    <a:cubicBezTo>
                      <a:pt x="148" y="77"/>
                      <a:pt x="148" y="77"/>
                      <a:pt x="148" y="77"/>
                    </a:cubicBezTo>
                    <a:cubicBezTo>
                      <a:pt x="148" y="77"/>
                      <a:pt x="147" y="77"/>
                      <a:pt x="147" y="78"/>
                    </a:cubicBezTo>
                    <a:cubicBezTo>
                      <a:pt x="147" y="78"/>
                      <a:pt x="147" y="78"/>
                      <a:pt x="147" y="78"/>
                    </a:cubicBezTo>
                    <a:cubicBezTo>
                      <a:pt x="147" y="78"/>
                      <a:pt x="147" y="78"/>
                      <a:pt x="147" y="78"/>
                    </a:cubicBezTo>
                    <a:cubicBezTo>
                      <a:pt x="147" y="77"/>
                      <a:pt x="146" y="78"/>
                      <a:pt x="146" y="79"/>
                    </a:cubicBezTo>
                    <a:cubicBezTo>
                      <a:pt x="145" y="79"/>
                      <a:pt x="145" y="79"/>
                      <a:pt x="144" y="79"/>
                    </a:cubicBezTo>
                    <a:cubicBezTo>
                      <a:pt x="144" y="79"/>
                      <a:pt x="144" y="79"/>
                      <a:pt x="144" y="79"/>
                    </a:cubicBezTo>
                    <a:cubicBezTo>
                      <a:pt x="145" y="79"/>
                      <a:pt x="145" y="79"/>
                      <a:pt x="145" y="79"/>
                    </a:cubicBezTo>
                    <a:cubicBezTo>
                      <a:pt x="145" y="80"/>
                      <a:pt x="144" y="80"/>
                      <a:pt x="144" y="79"/>
                    </a:cubicBezTo>
                    <a:cubicBezTo>
                      <a:pt x="143" y="80"/>
                      <a:pt x="144" y="80"/>
                      <a:pt x="143" y="80"/>
                    </a:cubicBezTo>
                    <a:cubicBezTo>
                      <a:pt x="143" y="80"/>
                      <a:pt x="142" y="80"/>
                      <a:pt x="142" y="81"/>
                    </a:cubicBezTo>
                    <a:cubicBezTo>
                      <a:pt x="142" y="81"/>
                      <a:pt x="142" y="81"/>
                      <a:pt x="142" y="81"/>
                    </a:cubicBezTo>
                    <a:cubicBezTo>
                      <a:pt x="142" y="81"/>
                      <a:pt x="142" y="81"/>
                      <a:pt x="142" y="81"/>
                    </a:cubicBezTo>
                    <a:cubicBezTo>
                      <a:pt x="142" y="81"/>
                      <a:pt x="142" y="81"/>
                      <a:pt x="142" y="81"/>
                    </a:cubicBezTo>
                    <a:cubicBezTo>
                      <a:pt x="142" y="81"/>
                      <a:pt x="142" y="81"/>
                      <a:pt x="142" y="81"/>
                    </a:cubicBezTo>
                    <a:cubicBezTo>
                      <a:pt x="141" y="82"/>
                      <a:pt x="142" y="82"/>
                      <a:pt x="141" y="82"/>
                    </a:cubicBezTo>
                    <a:cubicBezTo>
                      <a:pt x="142" y="83"/>
                      <a:pt x="142" y="83"/>
                      <a:pt x="142" y="83"/>
                    </a:cubicBezTo>
                    <a:cubicBezTo>
                      <a:pt x="142" y="83"/>
                      <a:pt x="142" y="83"/>
                      <a:pt x="142" y="83"/>
                    </a:cubicBezTo>
                    <a:cubicBezTo>
                      <a:pt x="142" y="83"/>
                      <a:pt x="141" y="83"/>
                      <a:pt x="141" y="84"/>
                    </a:cubicBezTo>
                    <a:cubicBezTo>
                      <a:pt x="141" y="84"/>
                      <a:pt x="141" y="84"/>
                      <a:pt x="141" y="84"/>
                    </a:cubicBezTo>
                    <a:cubicBezTo>
                      <a:pt x="142" y="84"/>
                      <a:pt x="142" y="84"/>
                      <a:pt x="142" y="84"/>
                    </a:cubicBezTo>
                    <a:cubicBezTo>
                      <a:pt x="142" y="84"/>
                      <a:pt x="142" y="84"/>
                      <a:pt x="142" y="84"/>
                    </a:cubicBezTo>
                    <a:cubicBezTo>
                      <a:pt x="141" y="85"/>
                      <a:pt x="141" y="85"/>
                      <a:pt x="141" y="85"/>
                    </a:cubicBezTo>
                    <a:cubicBezTo>
                      <a:pt x="142" y="85"/>
                      <a:pt x="142" y="85"/>
                      <a:pt x="143" y="85"/>
                    </a:cubicBezTo>
                    <a:cubicBezTo>
                      <a:pt x="142" y="85"/>
                      <a:pt x="142" y="85"/>
                      <a:pt x="142" y="85"/>
                    </a:cubicBezTo>
                    <a:cubicBezTo>
                      <a:pt x="142" y="85"/>
                      <a:pt x="142" y="85"/>
                      <a:pt x="142" y="85"/>
                    </a:cubicBezTo>
                    <a:cubicBezTo>
                      <a:pt x="142" y="86"/>
                      <a:pt x="142" y="86"/>
                      <a:pt x="142" y="86"/>
                    </a:cubicBezTo>
                    <a:cubicBezTo>
                      <a:pt x="143" y="85"/>
                      <a:pt x="143" y="85"/>
                      <a:pt x="143" y="85"/>
                    </a:cubicBezTo>
                    <a:cubicBezTo>
                      <a:pt x="142" y="86"/>
                      <a:pt x="142" y="86"/>
                      <a:pt x="142" y="86"/>
                    </a:cubicBezTo>
                    <a:cubicBezTo>
                      <a:pt x="142" y="86"/>
                      <a:pt x="142" y="86"/>
                      <a:pt x="142" y="86"/>
                    </a:cubicBezTo>
                    <a:cubicBezTo>
                      <a:pt x="142" y="86"/>
                      <a:pt x="142" y="86"/>
                      <a:pt x="142" y="86"/>
                    </a:cubicBezTo>
                    <a:cubicBezTo>
                      <a:pt x="142" y="86"/>
                      <a:pt x="142" y="86"/>
                      <a:pt x="142" y="86"/>
                    </a:cubicBezTo>
                    <a:cubicBezTo>
                      <a:pt x="142" y="86"/>
                      <a:pt x="142" y="86"/>
                      <a:pt x="142" y="86"/>
                    </a:cubicBezTo>
                    <a:cubicBezTo>
                      <a:pt x="142" y="86"/>
                      <a:pt x="142" y="86"/>
                      <a:pt x="142" y="86"/>
                    </a:cubicBezTo>
                    <a:cubicBezTo>
                      <a:pt x="142" y="86"/>
                      <a:pt x="142" y="86"/>
                      <a:pt x="142" y="86"/>
                    </a:cubicBezTo>
                    <a:cubicBezTo>
                      <a:pt x="141" y="86"/>
                      <a:pt x="141" y="86"/>
                      <a:pt x="141" y="86"/>
                    </a:cubicBezTo>
                    <a:cubicBezTo>
                      <a:pt x="142" y="87"/>
                      <a:pt x="142" y="87"/>
                      <a:pt x="142" y="87"/>
                    </a:cubicBezTo>
                    <a:cubicBezTo>
                      <a:pt x="142" y="87"/>
                      <a:pt x="142" y="87"/>
                      <a:pt x="142" y="87"/>
                    </a:cubicBezTo>
                    <a:cubicBezTo>
                      <a:pt x="142" y="86"/>
                      <a:pt x="142" y="86"/>
                      <a:pt x="142" y="86"/>
                    </a:cubicBezTo>
                    <a:cubicBezTo>
                      <a:pt x="142" y="87"/>
                      <a:pt x="142" y="87"/>
                      <a:pt x="142" y="87"/>
                    </a:cubicBezTo>
                    <a:cubicBezTo>
                      <a:pt x="142" y="86"/>
                      <a:pt x="142" y="86"/>
                      <a:pt x="142" y="86"/>
                    </a:cubicBezTo>
                    <a:cubicBezTo>
                      <a:pt x="142" y="86"/>
                      <a:pt x="142" y="86"/>
                      <a:pt x="142" y="86"/>
                    </a:cubicBezTo>
                    <a:cubicBezTo>
                      <a:pt x="142" y="86"/>
                      <a:pt x="142" y="86"/>
                      <a:pt x="142" y="86"/>
                    </a:cubicBezTo>
                    <a:cubicBezTo>
                      <a:pt x="142" y="86"/>
                      <a:pt x="142" y="86"/>
                      <a:pt x="142" y="86"/>
                    </a:cubicBezTo>
                    <a:cubicBezTo>
                      <a:pt x="143" y="86"/>
                      <a:pt x="143" y="86"/>
                      <a:pt x="143" y="86"/>
                    </a:cubicBezTo>
                    <a:cubicBezTo>
                      <a:pt x="143" y="86"/>
                      <a:pt x="143" y="86"/>
                      <a:pt x="143" y="86"/>
                    </a:cubicBezTo>
                    <a:cubicBezTo>
                      <a:pt x="143" y="87"/>
                      <a:pt x="143" y="87"/>
                      <a:pt x="143" y="87"/>
                    </a:cubicBezTo>
                    <a:cubicBezTo>
                      <a:pt x="143" y="87"/>
                      <a:pt x="143" y="87"/>
                      <a:pt x="143" y="87"/>
                    </a:cubicBezTo>
                    <a:cubicBezTo>
                      <a:pt x="142" y="87"/>
                      <a:pt x="142" y="87"/>
                      <a:pt x="142" y="87"/>
                    </a:cubicBezTo>
                    <a:cubicBezTo>
                      <a:pt x="142" y="87"/>
                      <a:pt x="142" y="87"/>
                      <a:pt x="142" y="87"/>
                    </a:cubicBezTo>
                    <a:cubicBezTo>
                      <a:pt x="143" y="87"/>
                      <a:pt x="143" y="87"/>
                      <a:pt x="143" y="87"/>
                    </a:cubicBezTo>
                    <a:cubicBezTo>
                      <a:pt x="143" y="87"/>
                      <a:pt x="143" y="87"/>
                      <a:pt x="143" y="87"/>
                    </a:cubicBezTo>
                    <a:cubicBezTo>
                      <a:pt x="143" y="87"/>
                      <a:pt x="143" y="87"/>
                      <a:pt x="143" y="87"/>
                    </a:cubicBezTo>
                    <a:cubicBezTo>
                      <a:pt x="143" y="88"/>
                      <a:pt x="143" y="88"/>
                      <a:pt x="143" y="88"/>
                    </a:cubicBezTo>
                    <a:cubicBezTo>
                      <a:pt x="142" y="87"/>
                      <a:pt x="142" y="87"/>
                      <a:pt x="142" y="87"/>
                    </a:cubicBezTo>
                    <a:cubicBezTo>
                      <a:pt x="142" y="87"/>
                      <a:pt x="142" y="87"/>
                      <a:pt x="142" y="87"/>
                    </a:cubicBezTo>
                    <a:cubicBezTo>
                      <a:pt x="142" y="87"/>
                      <a:pt x="142" y="87"/>
                      <a:pt x="142" y="87"/>
                    </a:cubicBezTo>
                    <a:cubicBezTo>
                      <a:pt x="142" y="87"/>
                      <a:pt x="142" y="87"/>
                      <a:pt x="142" y="87"/>
                    </a:cubicBezTo>
                    <a:cubicBezTo>
                      <a:pt x="142" y="88"/>
                      <a:pt x="142" y="88"/>
                      <a:pt x="142" y="88"/>
                    </a:cubicBezTo>
                    <a:cubicBezTo>
                      <a:pt x="142" y="88"/>
                      <a:pt x="142" y="88"/>
                      <a:pt x="142" y="88"/>
                    </a:cubicBezTo>
                    <a:cubicBezTo>
                      <a:pt x="143" y="88"/>
                      <a:pt x="143" y="89"/>
                      <a:pt x="144" y="89"/>
                    </a:cubicBezTo>
                    <a:cubicBezTo>
                      <a:pt x="143" y="89"/>
                      <a:pt x="143" y="89"/>
                      <a:pt x="143" y="89"/>
                    </a:cubicBezTo>
                    <a:cubicBezTo>
                      <a:pt x="144" y="89"/>
                      <a:pt x="144" y="89"/>
                      <a:pt x="144" y="89"/>
                    </a:cubicBezTo>
                    <a:cubicBezTo>
                      <a:pt x="144" y="89"/>
                      <a:pt x="144" y="89"/>
                      <a:pt x="144" y="89"/>
                    </a:cubicBezTo>
                    <a:cubicBezTo>
                      <a:pt x="144" y="89"/>
                      <a:pt x="144" y="89"/>
                      <a:pt x="144" y="89"/>
                    </a:cubicBezTo>
                    <a:cubicBezTo>
                      <a:pt x="146" y="89"/>
                      <a:pt x="146" y="89"/>
                      <a:pt x="146" y="89"/>
                    </a:cubicBezTo>
                    <a:cubicBezTo>
                      <a:pt x="146" y="88"/>
                      <a:pt x="147" y="88"/>
                      <a:pt x="147" y="88"/>
                    </a:cubicBezTo>
                    <a:cubicBezTo>
                      <a:pt x="148" y="87"/>
                      <a:pt x="148" y="87"/>
                      <a:pt x="148" y="87"/>
                    </a:cubicBezTo>
                    <a:cubicBezTo>
                      <a:pt x="149" y="87"/>
                      <a:pt x="149" y="87"/>
                      <a:pt x="149" y="87"/>
                    </a:cubicBezTo>
                    <a:cubicBezTo>
                      <a:pt x="149" y="87"/>
                      <a:pt x="149" y="87"/>
                      <a:pt x="149" y="86"/>
                    </a:cubicBezTo>
                    <a:cubicBezTo>
                      <a:pt x="149" y="86"/>
                      <a:pt x="149" y="86"/>
                      <a:pt x="149" y="86"/>
                    </a:cubicBezTo>
                    <a:cubicBezTo>
                      <a:pt x="149" y="86"/>
                      <a:pt x="149" y="86"/>
                      <a:pt x="149" y="86"/>
                    </a:cubicBezTo>
                    <a:cubicBezTo>
                      <a:pt x="149" y="87"/>
                      <a:pt x="149" y="87"/>
                      <a:pt x="150" y="87"/>
                    </a:cubicBezTo>
                    <a:cubicBezTo>
                      <a:pt x="150" y="87"/>
                      <a:pt x="150" y="87"/>
                      <a:pt x="150" y="87"/>
                    </a:cubicBezTo>
                    <a:cubicBezTo>
                      <a:pt x="150" y="87"/>
                      <a:pt x="150" y="87"/>
                      <a:pt x="150" y="87"/>
                    </a:cubicBezTo>
                    <a:cubicBezTo>
                      <a:pt x="150" y="89"/>
                      <a:pt x="150" y="89"/>
                      <a:pt x="150" y="89"/>
                    </a:cubicBezTo>
                    <a:cubicBezTo>
                      <a:pt x="150" y="89"/>
                      <a:pt x="150" y="89"/>
                      <a:pt x="150" y="89"/>
                    </a:cubicBezTo>
                    <a:cubicBezTo>
                      <a:pt x="150" y="89"/>
                      <a:pt x="150" y="89"/>
                      <a:pt x="150" y="89"/>
                    </a:cubicBezTo>
                    <a:cubicBezTo>
                      <a:pt x="151" y="89"/>
                      <a:pt x="151" y="89"/>
                      <a:pt x="151" y="89"/>
                    </a:cubicBezTo>
                    <a:cubicBezTo>
                      <a:pt x="151" y="90"/>
                      <a:pt x="151" y="90"/>
                      <a:pt x="151" y="90"/>
                    </a:cubicBezTo>
                    <a:cubicBezTo>
                      <a:pt x="151" y="90"/>
                      <a:pt x="151" y="90"/>
                      <a:pt x="151" y="91"/>
                    </a:cubicBezTo>
                    <a:cubicBezTo>
                      <a:pt x="151" y="91"/>
                      <a:pt x="151" y="91"/>
                      <a:pt x="151" y="91"/>
                    </a:cubicBezTo>
                    <a:cubicBezTo>
                      <a:pt x="151" y="91"/>
                      <a:pt x="152" y="92"/>
                      <a:pt x="152" y="92"/>
                    </a:cubicBezTo>
                    <a:cubicBezTo>
                      <a:pt x="152" y="92"/>
                      <a:pt x="152" y="92"/>
                      <a:pt x="152" y="92"/>
                    </a:cubicBezTo>
                    <a:cubicBezTo>
                      <a:pt x="152" y="92"/>
                      <a:pt x="152" y="92"/>
                      <a:pt x="152" y="92"/>
                    </a:cubicBezTo>
                    <a:cubicBezTo>
                      <a:pt x="152" y="93"/>
                      <a:pt x="152" y="93"/>
                      <a:pt x="152" y="93"/>
                    </a:cubicBezTo>
                    <a:cubicBezTo>
                      <a:pt x="152" y="93"/>
                      <a:pt x="152" y="93"/>
                      <a:pt x="152" y="93"/>
                    </a:cubicBezTo>
                    <a:cubicBezTo>
                      <a:pt x="152" y="93"/>
                      <a:pt x="152" y="94"/>
                      <a:pt x="153" y="94"/>
                    </a:cubicBezTo>
                    <a:cubicBezTo>
                      <a:pt x="152" y="94"/>
                      <a:pt x="152" y="94"/>
                      <a:pt x="152" y="94"/>
                    </a:cubicBezTo>
                    <a:cubicBezTo>
                      <a:pt x="153" y="95"/>
                      <a:pt x="154" y="94"/>
                      <a:pt x="154" y="94"/>
                    </a:cubicBezTo>
                    <a:cubicBezTo>
                      <a:pt x="154" y="94"/>
                      <a:pt x="154" y="94"/>
                      <a:pt x="154" y="94"/>
                    </a:cubicBezTo>
                    <a:cubicBezTo>
                      <a:pt x="154" y="94"/>
                      <a:pt x="154" y="94"/>
                      <a:pt x="154" y="94"/>
                    </a:cubicBezTo>
                    <a:cubicBezTo>
                      <a:pt x="155" y="93"/>
                      <a:pt x="155" y="93"/>
                      <a:pt x="155" y="93"/>
                    </a:cubicBezTo>
                    <a:cubicBezTo>
                      <a:pt x="155" y="93"/>
                      <a:pt x="155" y="93"/>
                      <a:pt x="155" y="93"/>
                    </a:cubicBezTo>
                    <a:cubicBezTo>
                      <a:pt x="155" y="93"/>
                      <a:pt x="155" y="93"/>
                      <a:pt x="155" y="93"/>
                    </a:cubicBezTo>
                    <a:cubicBezTo>
                      <a:pt x="155" y="93"/>
                      <a:pt x="156" y="93"/>
                      <a:pt x="156" y="93"/>
                    </a:cubicBezTo>
                    <a:cubicBezTo>
                      <a:pt x="156" y="93"/>
                      <a:pt x="156" y="93"/>
                      <a:pt x="156" y="93"/>
                    </a:cubicBezTo>
                    <a:cubicBezTo>
                      <a:pt x="156" y="93"/>
                      <a:pt x="156" y="93"/>
                      <a:pt x="156" y="93"/>
                    </a:cubicBezTo>
                    <a:cubicBezTo>
                      <a:pt x="157" y="93"/>
                      <a:pt x="157" y="92"/>
                      <a:pt x="157" y="92"/>
                    </a:cubicBezTo>
                    <a:cubicBezTo>
                      <a:pt x="157" y="91"/>
                      <a:pt x="157" y="91"/>
                      <a:pt x="157" y="91"/>
                    </a:cubicBezTo>
                    <a:cubicBezTo>
                      <a:pt x="158" y="90"/>
                      <a:pt x="158" y="90"/>
                      <a:pt x="158" y="90"/>
                    </a:cubicBezTo>
                    <a:cubicBezTo>
                      <a:pt x="158" y="90"/>
                      <a:pt x="158" y="90"/>
                      <a:pt x="158" y="90"/>
                    </a:cubicBezTo>
                    <a:cubicBezTo>
                      <a:pt x="157" y="90"/>
                      <a:pt x="157" y="90"/>
                      <a:pt x="157" y="90"/>
                    </a:cubicBezTo>
                    <a:cubicBezTo>
                      <a:pt x="157" y="89"/>
                      <a:pt x="157" y="89"/>
                      <a:pt x="157" y="89"/>
                    </a:cubicBezTo>
                    <a:cubicBezTo>
                      <a:pt x="158" y="89"/>
                      <a:pt x="158" y="89"/>
                      <a:pt x="158" y="89"/>
                    </a:cubicBezTo>
                    <a:cubicBezTo>
                      <a:pt x="158" y="89"/>
                      <a:pt x="157" y="88"/>
                      <a:pt x="157" y="88"/>
                    </a:cubicBezTo>
                    <a:cubicBezTo>
                      <a:pt x="158" y="88"/>
                      <a:pt x="158" y="88"/>
                      <a:pt x="158" y="88"/>
                    </a:cubicBezTo>
                    <a:cubicBezTo>
                      <a:pt x="158" y="88"/>
                      <a:pt x="158" y="88"/>
                      <a:pt x="158" y="88"/>
                    </a:cubicBezTo>
                    <a:cubicBezTo>
                      <a:pt x="159" y="88"/>
                      <a:pt x="159" y="87"/>
                      <a:pt x="159" y="87"/>
                    </a:cubicBezTo>
                    <a:cubicBezTo>
                      <a:pt x="159" y="87"/>
                      <a:pt x="159" y="87"/>
                      <a:pt x="159" y="87"/>
                    </a:cubicBezTo>
                    <a:cubicBezTo>
                      <a:pt x="159" y="87"/>
                      <a:pt x="159" y="87"/>
                      <a:pt x="159" y="87"/>
                    </a:cubicBezTo>
                    <a:cubicBezTo>
                      <a:pt x="160" y="87"/>
                      <a:pt x="160" y="87"/>
                      <a:pt x="160" y="87"/>
                    </a:cubicBezTo>
                    <a:cubicBezTo>
                      <a:pt x="160" y="87"/>
                      <a:pt x="160" y="87"/>
                      <a:pt x="160" y="87"/>
                    </a:cubicBezTo>
                    <a:cubicBezTo>
                      <a:pt x="160" y="87"/>
                      <a:pt x="160" y="87"/>
                      <a:pt x="160" y="87"/>
                    </a:cubicBezTo>
                    <a:cubicBezTo>
                      <a:pt x="160" y="87"/>
                      <a:pt x="160" y="87"/>
                      <a:pt x="160" y="87"/>
                    </a:cubicBezTo>
                    <a:cubicBezTo>
                      <a:pt x="160" y="86"/>
                      <a:pt x="160" y="86"/>
                      <a:pt x="160" y="86"/>
                    </a:cubicBezTo>
                    <a:cubicBezTo>
                      <a:pt x="160" y="86"/>
                      <a:pt x="160" y="86"/>
                      <a:pt x="160" y="86"/>
                    </a:cubicBezTo>
                    <a:cubicBezTo>
                      <a:pt x="160" y="86"/>
                      <a:pt x="160" y="86"/>
                      <a:pt x="160" y="86"/>
                    </a:cubicBezTo>
                    <a:cubicBezTo>
                      <a:pt x="160" y="86"/>
                      <a:pt x="160" y="86"/>
                      <a:pt x="160" y="86"/>
                    </a:cubicBezTo>
                    <a:cubicBezTo>
                      <a:pt x="160" y="86"/>
                      <a:pt x="159" y="87"/>
                      <a:pt x="159" y="87"/>
                    </a:cubicBezTo>
                    <a:cubicBezTo>
                      <a:pt x="158" y="87"/>
                      <a:pt x="158" y="86"/>
                      <a:pt x="157" y="86"/>
                    </a:cubicBezTo>
                    <a:cubicBezTo>
                      <a:pt x="157" y="86"/>
                      <a:pt x="157" y="86"/>
                      <a:pt x="157" y="86"/>
                    </a:cubicBezTo>
                    <a:cubicBezTo>
                      <a:pt x="158" y="86"/>
                      <a:pt x="158" y="86"/>
                      <a:pt x="158" y="86"/>
                    </a:cubicBezTo>
                    <a:cubicBezTo>
                      <a:pt x="159" y="86"/>
                      <a:pt x="159" y="86"/>
                      <a:pt x="159" y="86"/>
                    </a:cubicBezTo>
                    <a:cubicBezTo>
                      <a:pt x="160" y="87"/>
                      <a:pt x="161" y="86"/>
                      <a:pt x="161" y="86"/>
                    </a:cubicBezTo>
                    <a:cubicBezTo>
                      <a:pt x="161" y="86"/>
                      <a:pt x="161" y="86"/>
                      <a:pt x="161" y="86"/>
                    </a:cubicBezTo>
                    <a:cubicBezTo>
                      <a:pt x="161" y="85"/>
                      <a:pt x="161" y="85"/>
                      <a:pt x="161" y="85"/>
                    </a:cubicBezTo>
                    <a:cubicBezTo>
                      <a:pt x="160" y="85"/>
                      <a:pt x="160" y="84"/>
                      <a:pt x="160" y="84"/>
                    </a:cubicBezTo>
                    <a:cubicBezTo>
                      <a:pt x="159" y="84"/>
                      <a:pt x="159" y="84"/>
                      <a:pt x="159" y="84"/>
                    </a:cubicBezTo>
                    <a:cubicBezTo>
                      <a:pt x="159" y="84"/>
                      <a:pt x="159" y="84"/>
                      <a:pt x="159" y="84"/>
                    </a:cubicBezTo>
                    <a:cubicBezTo>
                      <a:pt x="158" y="84"/>
                      <a:pt x="158" y="84"/>
                      <a:pt x="158" y="84"/>
                    </a:cubicBezTo>
                    <a:cubicBezTo>
                      <a:pt x="159" y="83"/>
                      <a:pt x="158" y="82"/>
                      <a:pt x="158" y="82"/>
                    </a:cubicBezTo>
                    <a:cubicBezTo>
                      <a:pt x="159" y="82"/>
                      <a:pt x="159" y="82"/>
                      <a:pt x="159" y="82"/>
                    </a:cubicBezTo>
                    <a:cubicBezTo>
                      <a:pt x="159" y="81"/>
                      <a:pt x="159" y="81"/>
                      <a:pt x="159" y="80"/>
                    </a:cubicBezTo>
                    <a:cubicBezTo>
                      <a:pt x="159" y="80"/>
                      <a:pt x="159" y="80"/>
                      <a:pt x="159" y="80"/>
                    </a:cubicBezTo>
                    <a:cubicBezTo>
                      <a:pt x="159" y="80"/>
                      <a:pt x="159" y="80"/>
                      <a:pt x="159" y="80"/>
                    </a:cubicBezTo>
                    <a:cubicBezTo>
                      <a:pt x="159" y="79"/>
                      <a:pt x="159" y="79"/>
                      <a:pt x="159" y="79"/>
                    </a:cubicBezTo>
                    <a:cubicBezTo>
                      <a:pt x="160" y="79"/>
                      <a:pt x="160" y="79"/>
                      <a:pt x="160" y="79"/>
                    </a:cubicBezTo>
                    <a:cubicBezTo>
                      <a:pt x="160" y="79"/>
                      <a:pt x="161" y="79"/>
                      <a:pt x="161" y="78"/>
                    </a:cubicBezTo>
                    <a:cubicBezTo>
                      <a:pt x="162" y="78"/>
                      <a:pt x="162" y="78"/>
                      <a:pt x="162" y="78"/>
                    </a:cubicBezTo>
                    <a:cubicBezTo>
                      <a:pt x="162" y="78"/>
                      <a:pt x="162" y="78"/>
                      <a:pt x="162" y="78"/>
                    </a:cubicBezTo>
                    <a:cubicBezTo>
                      <a:pt x="162" y="77"/>
                      <a:pt x="163" y="77"/>
                      <a:pt x="163" y="77"/>
                    </a:cubicBezTo>
                    <a:cubicBezTo>
                      <a:pt x="164" y="76"/>
                      <a:pt x="164" y="76"/>
                      <a:pt x="164" y="76"/>
                    </a:cubicBezTo>
                    <a:cubicBezTo>
                      <a:pt x="164" y="75"/>
                      <a:pt x="164" y="75"/>
                      <a:pt x="164" y="75"/>
                    </a:cubicBezTo>
                    <a:cubicBezTo>
                      <a:pt x="164" y="75"/>
                      <a:pt x="164" y="75"/>
                      <a:pt x="164" y="75"/>
                    </a:cubicBezTo>
                    <a:cubicBezTo>
                      <a:pt x="164" y="75"/>
                      <a:pt x="164" y="75"/>
                      <a:pt x="164" y="75"/>
                    </a:cubicBezTo>
                    <a:cubicBezTo>
                      <a:pt x="164" y="74"/>
                      <a:pt x="164" y="74"/>
                      <a:pt x="164" y="74"/>
                    </a:cubicBezTo>
                    <a:cubicBezTo>
                      <a:pt x="164" y="74"/>
                      <a:pt x="164" y="74"/>
                      <a:pt x="164" y="74"/>
                    </a:cubicBezTo>
                    <a:cubicBezTo>
                      <a:pt x="165" y="73"/>
                      <a:pt x="165" y="73"/>
                      <a:pt x="165" y="73"/>
                    </a:cubicBezTo>
                    <a:cubicBezTo>
                      <a:pt x="166" y="73"/>
                      <a:pt x="166" y="72"/>
                      <a:pt x="166" y="72"/>
                    </a:cubicBezTo>
                    <a:cubicBezTo>
                      <a:pt x="167" y="72"/>
                      <a:pt x="167" y="72"/>
                      <a:pt x="167" y="72"/>
                    </a:cubicBezTo>
                    <a:cubicBezTo>
                      <a:pt x="167" y="73"/>
                      <a:pt x="168" y="72"/>
                      <a:pt x="168" y="72"/>
                    </a:cubicBezTo>
                    <a:cubicBezTo>
                      <a:pt x="169" y="73"/>
                      <a:pt x="169" y="73"/>
                      <a:pt x="170" y="73"/>
                    </a:cubicBezTo>
                    <a:cubicBezTo>
                      <a:pt x="170" y="73"/>
                      <a:pt x="170" y="73"/>
                      <a:pt x="170" y="73"/>
                    </a:cubicBezTo>
                    <a:cubicBezTo>
                      <a:pt x="170" y="74"/>
                      <a:pt x="170" y="74"/>
                      <a:pt x="170" y="74"/>
                    </a:cubicBezTo>
                    <a:cubicBezTo>
                      <a:pt x="170" y="74"/>
                      <a:pt x="170" y="74"/>
                      <a:pt x="170" y="74"/>
                    </a:cubicBezTo>
                    <a:cubicBezTo>
                      <a:pt x="170" y="75"/>
                      <a:pt x="170" y="75"/>
                      <a:pt x="170" y="75"/>
                    </a:cubicBezTo>
                    <a:cubicBezTo>
                      <a:pt x="169" y="75"/>
                      <a:pt x="169" y="75"/>
                      <a:pt x="169" y="75"/>
                    </a:cubicBezTo>
                    <a:cubicBezTo>
                      <a:pt x="169" y="75"/>
                      <a:pt x="167" y="77"/>
                      <a:pt x="166" y="77"/>
                    </a:cubicBezTo>
                    <a:cubicBezTo>
                      <a:pt x="166" y="77"/>
                      <a:pt x="166" y="77"/>
                      <a:pt x="166" y="77"/>
                    </a:cubicBezTo>
                    <a:cubicBezTo>
                      <a:pt x="166" y="77"/>
                      <a:pt x="166" y="77"/>
                      <a:pt x="166" y="77"/>
                    </a:cubicBezTo>
                    <a:cubicBezTo>
                      <a:pt x="166" y="77"/>
                      <a:pt x="166" y="77"/>
                      <a:pt x="166" y="77"/>
                    </a:cubicBezTo>
                    <a:cubicBezTo>
                      <a:pt x="166" y="77"/>
                      <a:pt x="166" y="78"/>
                      <a:pt x="165" y="78"/>
                    </a:cubicBezTo>
                    <a:cubicBezTo>
                      <a:pt x="165" y="78"/>
                      <a:pt x="165" y="78"/>
                      <a:pt x="165" y="78"/>
                    </a:cubicBezTo>
                    <a:cubicBezTo>
                      <a:pt x="165" y="79"/>
                      <a:pt x="165" y="79"/>
                      <a:pt x="165" y="79"/>
                    </a:cubicBezTo>
                    <a:cubicBezTo>
                      <a:pt x="164" y="79"/>
                      <a:pt x="164" y="79"/>
                      <a:pt x="164" y="80"/>
                    </a:cubicBezTo>
                    <a:cubicBezTo>
                      <a:pt x="164" y="80"/>
                      <a:pt x="164" y="80"/>
                      <a:pt x="164" y="80"/>
                    </a:cubicBezTo>
                    <a:cubicBezTo>
                      <a:pt x="164" y="80"/>
                      <a:pt x="164" y="81"/>
                      <a:pt x="164" y="81"/>
                    </a:cubicBezTo>
                    <a:cubicBezTo>
                      <a:pt x="165" y="82"/>
                      <a:pt x="165" y="82"/>
                      <a:pt x="165" y="82"/>
                    </a:cubicBezTo>
                    <a:cubicBezTo>
                      <a:pt x="164" y="82"/>
                      <a:pt x="164" y="82"/>
                      <a:pt x="164" y="82"/>
                    </a:cubicBezTo>
                    <a:cubicBezTo>
                      <a:pt x="164" y="83"/>
                      <a:pt x="164" y="84"/>
                      <a:pt x="165" y="84"/>
                    </a:cubicBezTo>
                    <a:cubicBezTo>
                      <a:pt x="165" y="84"/>
                      <a:pt x="165" y="85"/>
                      <a:pt x="166" y="84"/>
                    </a:cubicBezTo>
                    <a:cubicBezTo>
                      <a:pt x="166" y="85"/>
                      <a:pt x="166" y="85"/>
                      <a:pt x="166" y="85"/>
                    </a:cubicBezTo>
                    <a:cubicBezTo>
                      <a:pt x="166" y="85"/>
                      <a:pt x="166" y="85"/>
                      <a:pt x="167" y="85"/>
                    </a:cubicBezTo>
                    <a:cubicBezTo>
                      <a:pt x="166" y="85"/>
                      <a:pt x="166" y="85"/>
                      <a:pt x="166" y="85"/>
                    </a:cubicBezTo>
                    <a:cubicBezTo>
                      <a:pt x="167" y="85"/>
                      <a:pt x="167" y="85"/>
                      <a:pt x="167" y="85"/>
                    </a:cubicBezTo>
                    <a:cubicBezTo>
                      <a:pt x="168" y="85"/>
                      <a:pt x="168" y="85"/>
                      <a:pt x="168" y="85"/>
                    </a:cubicBezTo>
                    <a:cubicBezTo>
                      <a:pt x="168" y="85"/>
                      <a:pt x="168" y="85"/>
                      <a:pt x="168" y="85"/>
                    </a:cubicBezTo>
                    <a:cubicBezTo>
                      <a:pt x="169" y="85"/>
                      <a:pt x="169" y="85"/>
                      <a:pt x="169" y="85"/>
                    </a:cubicBezTo>
                    <a:cubicBezTo>
                      <a:pt x="169" y="85"/>
                      <a:pt x="169" y="85"/>
                      <a:pt x="169" y="85"/>
                    </a:cubicBezTo>
                    <a:cubicBezTo>
                      <a:pt x="169" y="85"/>
                      <a:pt x="169" y="85"/>
                      <a:pt x="169" y="85"/>
                    </a:cubicBezTo>
                    <a:cubicBezTo>
                      <a:pt x="170" y="85"/>
                      <a:pt x="170" y="85"/>
                      <a:pt x="170" y="85"/>
                    </a:cubicBezTo>
                    <a:cubicBezTo>
                      <a:pt x="171" y="85"/>
                      <a:pt x="171" y="85"/>
                      <a:pt x="171" y="85"/>
                    </a:cubicBezTo>
                    <a:cubicBezTo>
                      <a:pt x="171" y="85"/>
                      <a:pt x="171" y="85"/>
                      <a:pt x="171" y="85"/>
                    </a:cubicBezTo>
                    <a:cubicBezTo>
                      <a:pt x="171" y="84"/>
                      <a:pt x="171" y="85"/>
                      <a:pt x="171" y="84"/>
                    </a:cubicBezTo>
                    <a:cubicBezTo>
                      <a:pt x="172" y="84"/>
                      <a:pt x="172" y="84"/>
                      <a:pt x="172" y="84"/>
                    </a:cubicBezTo>
                    <a:cubicBezTo>
                      <a:pt x="172" y="84"/>
                      <a:pt x="172" y="84"/>
                      <a:pt x="172" y="84"/>
                    </a:cubicBezTo>
                    <a:cubicBezTo>
                      <a:pt x="172" y="84"/>
                      <a:pt x="172" y="84"/>
                      <a:pt x="172" y="84"/>
                    </a:cubicBezTo>
                    <a:cubicBezTo>
                      <a:pt x="173" y="84"/>
                      <a:pt x="173" y="84"/>
                      <a:pt x="173" y="84"/>
                    </a:cubicBezTo>
                    <a:cubicBezTo>
                      <a:pt x="173" y="84"/>
                      <a:pt x="173" y="84"/>
                      <a:pt x="173" y="84"/>
                    </a:cubicBezTo>
                    <a:cubicBezTo>
                      <a:pt x="173" y="84"/>
                      <a:pt x="174" y="84"/>
                      <a:pt x="174" y="84"/>
                    </a:cubicBezTo>
                    <a:cubicBezTo>
                      <a:pt x="174" y="84"/>
                      <a:pt x="174" y="84"/>
                      <a:pt x="174" y="84"/>
                    </a:cubicBezTo>
                    <a:cubicBezTo>
                      <a:pt x="174" y="84"/>
                      <a:pt x="174" y="84"/>
                      <a:pt x="174" y="84"/>
                    </a:cubicBezTo>
                    <a:cubicBezTo>
                      <a:pt x="175" y="85"/>
                      <a:pt x="176" y="84"/>
                      <a:pt x="177" y="85"/>
                    </a:cubicBezTo>
                    <a:cubicBezTo>
                      <a:pt x="176" y="85"/>
                      <a:pt x="176" y="85"/>
                      <a:pt x="176" y="85"/>
                    </a:cubicBezTo>
                    <a:cubicBezTo>
                      <a:pt x="176" y="85"/>
                      <a:pt x="176" y="85"/>
                      <a:pt x="175" y="85"/>
                    </a:cubicBezTo>
                    <a:cubicBezTo>
                      <a:pt x="175" y="85"/>
                      <a:pt x="175" y="85"/>
                      <a:pt x="175" y="86"/>
                    </a:cubicBezTo>
                    <a:cubicBezTo>
                      <a:pt x="174" y="85"/>
                      <a:pt x="174" y="85"/>
                      <a:pt x="174" y="85"/>
                    </a:cubicBezTo>
                    <a:cubicBezTo>
                      <a:pt x="174" y="86"/>
                      <a:pt x="174" y="86"/>
                      <a:pt x="174" y="86"/>
                    </a:cubicBezTo>
                    <a:cubicBezTo>
                      <a:pt x="174" y="86"/>
                      <a:pt x="174" y="86"/>
                      <a:pt x="174" y="86"/>
                    </a:cubicBezTo>
                    <a:cubicBezTo>
                      <a:pt x="174" y="86"/>
                      <a:pt x="174" y="86"/>
                      <a:pt x="174" y="86"/>
                    </a:cubicBezTo>
                    <a:cubicBezTo>
                      <a:pt x="174" y="86"/>
                      <a:pt x="174" y="86"/>
                      <a:pt x="174" y="86"/>
                    </a:cubicBezTo>
                    <a:cubicBezTo>
                      <a:pt x="174" y="86"/>
                      <a:pt x="174" y="86"/>
                      <a:pt x="174" y="86"/>
                    </a:cubicBezTo>
                    <a:cubicBezTo>
                      <a:pt x="174" y="86"/>
                      <a:pt x="174" y="86"/>
                      <a:pt x="174" y="86"/>
                    </a:cubicBezTo>
                    <a:cubicBezTo>
                      <a:pt x="173" y="87"/>
                      <a:pt x="173" y="87"/>
                      <a:pt x="173" y="87"/>
                    </a:cubicBezTo>
                    <a:cubicBezTo>
                      <a:pt x="172" y="86"/>
                      <a:pt x="172" y="86"/>
                      <a:pt x="171" y="86"/>
                    </a:cubicBezTo>
                    <a:cubicBezTo>
                      <a:pt x="171" y="86"/>
                      <a:pt x="170" y="86"/>
                      <a:pt x="170" y="86"/>
                    </a:cubicBezTo>
                    <a:cubicBezTo>
                      <a:pt x="170" y="86"/>
                      <a:pt x="170" y="86"/>
                      <a:pt x="170" y="86"/>
                    </a:cubicBezTo>
                    <a:cubicBezTo>
                      <a:pt x="169" y="86"/>
                      <a:pt x="169" y="86"/>
                      <a:pt x="169" y="86"/>
                    </a:cubicBezTo>
                    <a:cubicBezTo>
                      <a:pt x="169" y="86"/>
                      <a:pt x="169" y="86"/>
                      <a:pt x="169" y="86"/>
                    </a:cubicBezTo>
                    <a:cubicBezTo>
                      <a:pt x="169" y="86"/>
                      <a:pt x="169" y="86"/>
                      <a:pt x="169" y="86"/>
                    </a:cubicBezTo>
                    <a:cubicBezTo>
                      <a:pt x="168" y="87"/>
                      <a:pt x="168" y="87"/>
                      <a:pt x="167" y="87"/>
                    </a:cubicBezTo>
                    <a:cubicBezTo>
                      <a:pt x="167" y="87"/>
                      <a:pt x="167" y="87"/>
                      <a:pt x="167" y="87"/>
                    </a:cubicBezTo>
                    <a:cubicBezTo>
                      <a:pt x="167" y="88"/>
                      <a:pt x="167" y="88"/>
                      <a:pt x="167" y="88"/>
                    </a:cubicBezTo>
                    <a:cubicBezTo>
                      <a:pt x="168" y="88"/>
                      <a:pt x="168" y="88"/>
                      <a:pt x="168" y="88"/>
                    </a:cubicBezTo>
                    <a:cubicBezTo>
                      <a:pt x="168" y="89"/>
                      <a:pt x="168" y="89"/>
                      <a:pt x="168" y="89"/>
                    </a:cubicBezTo>
                    <a:cubicBezTo>
                      <a:pt x="168" y="89"/>
                      <a:pt x="168" y="89"/>
                      <a:pt x="168" y="89"/>
                    </a:cubicBezTo>
                    <a:cubicBezTo>
                      <a:pt x="168" y="89"/>
                      <a:pt x="168" y="89"/>
                      <a:pt x="168" y="89"/>
                    </a:cubicBezTo>
                    <a:cubicBezTo>
                      <a:pt x="169" y="89"/>
                      <a:pt x="169" y="89"/>
                      <a:pt x="169" y="89"/>
                    </a:cubicBezTo>
                    <a:cubicBezTo>
                      <a:pt x="169" y="90"/>
                      <a:pt x="168" y="90"/>
                      <a:pt x="168" y="91"/>
                    </a:cubicBezTo>
                    <a:cubicBezTo>
                      <a:pt x="168" y="91"/>
                      <a:pt x="167" y="92"/>
                      <a:pt x="167" y="91"/>
                    </a:cubicBezTo>
                    <a:cubicBezTo>
                      <a:pt x="167" y="91"/>
                      <a:pt x="167" y="91"/>
                      <a:pt x="167" y="91"/>
                    </a:cubicBezTo>
                    <a:cubicBezTo>
                      <a:pt x="166" y="90"/>
                      <a:pt x="166" y="90"/>
                      <a:pt x="166" y="90"/>
                    </a:cubicBezTo>
                    <a:cubicBezTo>
                      <a:pt x="166" y="90"/>
                      <a:pt x="166" y="90"/>
                      <a:pt x="166" y="90"/>
                    </a:cubicBezTo>
                    <a:cubicBezTo>
                      <a:pt x="166" y="90"/>
                      <a:pt x="165" y="90"/>
                      <a:pt x="165" y="90"/>
                    </a:cubicBezTo>
                    <a:cubicBezTo>
                      <a:pt x="164" y="91"/>
                      <a:pt x="164" y="91"/>
                      <a:pt x="164" y="91"/>
                    </a:cubicBezTo>
                    <a:cubicBezTo>
                      <a:pt x="164" y="92"/>
                      <a:pt x="164" y="92"/>
                      <a:pt x="164" y="92"/>
                    </a:cubicBezTo>
                    <a:cubicBezTo>
                      <a:pt x="164" y="92"/>
                      <a:pt x="164" y="92"/>
                      <a:pt x="164" y="92"/>
                    </a:cubicBezTo>
                    <a:cubicBezTo>
                      <a:pt x="163" y="93"/>
                      <a:pt x="164" y="94"/>
                      <a:pt x="164" y="95"/>
                    </a:cubicBezTo>
                    <a:cubicBezTo>
                      <a:pt x="164" y="95"/>
                      <a:pt x="164" y="95"/>
                      <a:pt x="164" y="95"/>
                    </a:cubicBezTo>
                    <a:cubicBezTo>
                      <a:pt x="164" y="95"/>
                      <a:pt x="164" y="95"/>
                      <a:pt x="164" y="95"/>
                    </a:cubicBezTo>
                    <a:cubicBezTo>
                      <a:pt x="164" y="95"/>
                      <a:pt x="164" y="95"/>
                      <a:pt x="164" y="95"/>
                    </a:cubicBezTo>
                    <a:cubicBezTo>
                      <a:pt x="164" y="95"/>
                      <a:pt x="163" y="95"/>
                      <a:pt x="162" y="95"/>
                    </a:cubicBezTo>
                    <a:cubicBezTo>
                      <a:pt x="162" y="96"/>
                      <a:pt x="162" y="96"/>
                      <a:pt x="162" y="96"/>
                    </a:cubicBezTo>
                    <a:cubicBezTo>
                      <a:pt x="162" y="96"/>
                      <a:pt x="161" y="97"/>
                      <a:pt x="160" y="97"/>
                    </a:cubicBezTo>
                    <a:cubicBezTo>
                      <a:pt x="160" y="96"/>
                      <a:pt x="160" y="96"/>
                      <a:pt x="160" y="96"/>
                    </a:cubicBezTo>
                    <a:cubicBezTo>
                      <a:pt x="160" y="96"/>
                      <a:pt x="159" y="96"/>
                      <a:pt x="159" y="96"/>
                    </a:cubicBezTo>
                    <a:cubicBezTo>
                      <a:pt x="157" y="96"/>
                      <a:pt x="156" y="97"/>
                      <a:pt x="155" y="97"/>
                    </a:cubicBezTo>
                    <a:cubicBezTo>
                      <a:pt x="155" y="98"/>
                      <a:pt x="155" y="98"/>
                      <a:pt x="155" y="98"/>
                    </a:cubicBezTo>
                    <a:cubicBezTo>
                      <a:pt x="154" y="98"/>
                      <a:pt x="154" y="98"/>
                      <a:pt x="154" y="98"/>
                    </a:cubicBezTo>
                    <a:cubicBezTo>
                      <a:pt x="154" y="97"/>
                      <a:pt x="154" y="97"/>
                      <a:pt x="154" y="97"/>
                    </a:cubicBezTo>
                    <a:cubicBezTo>
                      <a:pt x="153" y="97"/>
                      <a:pt x="153" y="97"/>
                      <a:pt x="153" y="96"/>
                    </a:cubicBezTo>
                    <a:cubicBezTo>
                      <a:pt x="152" y="96"/>
                      <a:pt x="150" y="97"/>
                      <a:pt x="150" y="97"/>
                    </a:cubicBezTo>
                    <a:cubicBezTo>
                      <a:pt x="150" y="97"/>
                      <a:pt x="150" y="97"/>
                      <a:pt x="150" y="97"/>
                    </a:cubicBezTo>
                    <a:cubicBezTo>
                      <a:pt x="150" y="97"/>
                      <a:pt x="150" y="97"/>
                      <a:pt x="150" y="97"/>
                    </a:cubicBezTo>
                    <a:cubicBezTo>
                      <a:pt x="150" y="97"/>
                      <a:pt x="150" y="97"/>
                      <a:pt x="150" y="97"/>
                    </a:cubicBezTo>
                    <a:cubicBezTo>
                      <a:pt x="149" y="97"/>
                      <a:pt x="149" y="97"/>
                      <a:pt x="149" y="97"/>
                    </a:cubicBezTo>
                    <a:cubicBezTo>
                      <a:pt x="149" y="97"/>
                      <a:pt x="149" y="97"/>
                      <a:pt x="149" y="97"/>
                    </a:cubicBezTo>
                    <a:cubicBezTo>
                      <a:pt x="150" y="97"/>
                      <a:pt x="150" y="97"/>
                      <a:pt x="150" y="97"/>
                    </a:cubicBezTo>
                    <a:cubicBezTo>
                      <a:pt x="150" y="97"/>
                      <a:pt x="150" y="97"/>
                      <a:pt x="150" y="97"/>
                    </a:cubicBezTo>
                    <a:cubicBezTo>
                      <a:pt x="149" y="97"/>
                      <a:pt x="149" y="97"/>
                      <a:pt x="149" y="97"/>
                    </a:cubicBezTo>
                    <a:cubicBezTo>
                      <a:pt x="149" y="96"/>
                      <a:pt x="149" y="96"/>
                      <a:pt x="149" y="96"/>
                    </a:cubicBezTo>
                    <a:cubicBezTo>
                      <a:pt x="148" y="96"/>
                      <a:pt x="148" y="96"/>
                      <a:pt x="148" y="96"/>
                    </a:cubicBezTo>
                    <a:cubicBezTo>
                      <a:pt x="148" y="96"/>
                      <a:pt x="148" y="95"/>
                      <a:pt x="148" y="95"/>
                    </a:cubicBezTo>
                    <a:cubicBezTo>
                      <a:pt x="148" y="95"/>
                      <a:pt x="148" y="94"/>
                      <a:pt x="148" y="94"/>
                    </a:cubicBezTo>
                    <a:cubicBezTo>
                      <a:pt x="148" y="94"/>
                      <a:pt x="148" y="94"/>
                      <a:pt x="148" y="94"/>
                    </a:cubicBezTo>
                    <a:cubicBezTo>
                      <a:pt x="148" y="94"/>
                      <a:pt x="148" y="94"/>
                      <a:pt x="148" y="94"/>
                    </a:cubicBezTo>
                    <a:cubicBezTo>
                      <a:pt x="148" y="94"/>
                      <a:pt x="149" y="94"/>
                      <a:pt x="149" y="93"/>
                    </a:cubicBezTo>
                    <a:cubicBezTo>
                      <a:pt x="149" y="93"/>
                      <a:pt x="149" y="93"/>
                      <a:pt x="149" y="93"/>
                    </a:cubicBezTo>
                    <a:cubicBezTo>
                      <a:pt x="149" y="93"/>
                      <a:pt x="149" y="93"/>
                      <a:pt x="149" y="93"/>
                    </a:cubicBezTo>
                    <a:cubicBezTo>
                      <a:pt x="149" y="93"/>
                      <a:pt x="149" y="93"/>
                      <a:pt x="149" y="93"/>
                    </a:cubicBezTo>
                    <a:cubicBezTo>
                      <a:pt x="150" y="92"/>
                      <a:pt x="150" y="92"/>
                      <a:pt x="150" y="92"/>
                    </a:cubicBezTo>
                    <a:cubicBezTo>
                      <a:pt x="149" y="92"/>
                      <a:pt x="149" y="92"/>
                      <a:pt x="149" y="92"/>
                    </a:cubicBezTo>
                    <a:cubicBezTo>
                      <a:pt x="149" y="92"/>
                      <a:pt x="149" y="92"/>
                      <a:pt x="149" y="92"/>
                    </a:cubicBezTo>
                    <a:cubicBezTo>
                      <a:pt x="148" y="91"/>
                      <a:pt x="148" y="91"/>
                      <a:pt x="147" y="91"/>
                    </a:cubicBezTo>
                    <a:cubicBezTo>
                      <a:pt x="147" y="92"/>
                      <a:pt x="147" y="92"/>
                      <a:pt x="147" y="92"/>
                    </a:cubicBezTo>
                    <a:cubicBezTo>
                      <a:pt x="147" y="92"/>
                      <a:pt x="147" y="92"/>
                      <a:pt x="147" y="92"/>
                    </a:cubicBezTo>
                    <a:cubicBezTo>
                      <a:pt x="147" y="92"/>
                      <a:pt x="147" y="92"/>
                      <a:pt x="147" y="92"/>
                    </a:cubicBezTo>
                    <a:cubicBezTo>
                      <a:pt x="147" y="92"/>
                      <a:pt x="147" y="92"/>
                      <a:pt x="147" y="92"/>
                    </a:cubicBezTo>
                    <a:cubicBezTo>
                      <a:pt x="146" y="92"/>
                      <a:pt x="146" y="92"/>
                      <a:pt x="146" y="92"/>
                    </a:cubicBezTo>
                    <a:cubicBezTo>
                      <a:pt x="146" y="93"/>
                      <a:pt x="146" y="93"/>
                      <a:pt x="146" y="94"/>
                    </a:cubicBezTo>
                    <a:cubicBezTo>
                      <a:pt x="146" y="94"/>
                      <a:pt x="146" y="94"/>
                      <a:pt x="146" y="94"/>
                    </a:cubicBezTo>
                    <a:cubicBezTo>
                      <a:pt x="146" y="94"/>
                      <a:pt x="146" y="94"/>
                      <a:pt x="146" y="94"/>
                    </a:cubicBezTo>
                    <a:cubicBezTo>
                      <a:pt x="146" y="94"/>
                      <a:pt x="146" y="94"/>
                      <a:pt x="146" y="94"/>
                    </a:cubicBezTo>
                    <a:cubicBezTo>
                      <a:pt x="146" y="94"/>
                      <a:pt x="146" y="94"/>
                      <a:pt x="146" y="94"/>
                    </a:cubicBezTo>
                    <a:cubicBezTo>
                      <a:pt x="146" y="96"/>
                      <a:pt x="146" y="96"/>
                      <a:pt x="146" y="96"/>
                    </a:cubicBezTo>
                    <a:cubicBezTo>
                      <a:pt x="147" y="96"/>
                      <a:pt x="147" y="96"/>
                      <a:pt x="147" y="96"/>
                    </a:cubicBezTo>
                    <a:cubicBezTo>
                      <a:pt x="146" y="97"/>
                      <a:pt x="146" y="97"/>
                      <a:pt x="146" y="97"/>
                    </a:cubicBezTo>
                    <a:cubicBezTo>
                      <a:pt x="147" y="97"/>
                      <a:pt x="147" y="97"/>
                      <a:pt x="147" y="97"/>
                    </a:cubicBezTo>
                    <a:cubicBezTo>
                      <a:pt x="147" y="97"/>
                      <a:pt x="147" y="97"/>
                      <a:pt x="147" y="97"/>
                    </a:cubicBezTo>
                    <a:cubicBezTo>
                      <a:pt x="147" y="97"/>
                      <a:pt x="147" y="97"/>
                      <a:pt x="147" y="97"/>
                    </a:cubicBezTo>
                    <a:cubicBezTo>
                      <a:pt x="147" y="97"/>
                      <a:pt x="147" y="97"/>
                      <a:pt x="147" y="97"/>
                    </a:cubicBezTo>
                    <a:cubicBezTo>
                      <a:pt x="147" y="97"/>
                      <a:pt x="147" y="97"/>
                      <a:pt x="147" y="97"/>
                    </a:cubicBezTo>
                    <a:cubicBezTo>
                      <a:pt x="147" y="98"/>
                      <a:pt x="147" y="98"/>
                      <a:pt x="147"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5" y="98"/>
                      <a:pt x="145" y="98"/>
                      <a:pt x="144" y="98"/>
                    </a:cubicBezTo>
                    <a:cubicBezTo>
                      <a:pt x="144" y="98"/>
                      <a:pt x="144" y="98"/>
                      <a:pt x="144" y="98"/>
                    </a:cubicBezTo>
                    <a:cubicBezTo>
                      <a:pt x="144" y="99"/>
                      <a:pt x="144" y="99"/>
                      <a:pt x="144" y="99"/>
                    </a:cubicBezTo>
                    <a:cubicBezTo>
                      <a:pt x="144" y="99"/>
                      <a:pt x="144" y="99"/>
                      <a:pt x="144" y="99"/>
                    </a:cubicBezTo>
                    <a:cubicBezTo>
                      <a:pt x="144" y="99"/>
                      <a:pt x="144" y="99"/>
                      <a:pt x="144" y="99"/>
                    </a:cubicBezTo>
                    <a:cubicBezTo>
                      <a:pt x="144" y="98"/>
                      <a:pt x="144" y="98"/>
                      <a:pt x="144" y="98"/>
                    </a:cubicBezTo>
                    <a:cubicBezTo>
                      <a:pt x="143" y="98"/>
                      <a:pt x="142" y="99"/>
                      <a:pt x="142" y="99"/>
                    </a:cubicBezTo>
                    <a:cubicBezTo>
                      <a:pt x="142" y="99"/>
                      <a:pt x="142" y="99"/>
                      <a:pt x="142" y="99"/>
                    </a:cubicBezTo>
                    <a:cubicBezTo>
                      <a:pt x="142" y="99"/>
                      <a:pt x="142" y="99"/>
                      <a:pt x="142" y="99"/>
                    </a:cubicBezTo>
                    <a:cubicBezTo>
                      <a:pt x="142" y="100"/>
                      <a:pt x="142" y="100"/>
                      <a:pt x="142" y="100"/>
                    </a:cubicBezTo>
                    <a:cubicBezTo>
                      <a:pt x="142" y="100"/>
                      <a:pt x="142" y="100"/>
                      <a:pt x="142" y="100"/>
                    </a:cubicBezTo>
                    <a:cubicBezTo>
                      <a:pt x="142" y="100"/>
                      <a:pt x="142" y="100"/>
                      <a:pt x="142" y="100"/>
                    </a:cubicBezTo>
                    <a:cubicBezTo>
                      <a:pt x="141" y="100"/>
                      <a:pt x="141" y="100"/>
                      <a:pt x="141" y="100"/>
                    </a:cubicBezTo>
                    <a:cubicBezTo>
                      <a:pt x="141" y="100"/>
                      <a:pt x="141" y="100"/>
                      <a:pt x="141" y="100"/>
                    </a:cubicBezTo>
                    <a:cubicBezTo>
                      <a:pt x="142" y="100"/>
                      <a:pt x="142" y="100"/>
                      <a:pt x="142" y="100"/>
                    </a:cubicBezTo>
                    <a:cubicBezTo>
                      <a:pt x="142" y="100"/>
                      <a:pt x="142" y="100"/>
                      <a:pt x="142" y="100"/>
                    </a:cubicBezTo>
                    <a:cubicBezTo>
                      <a:pt x="141" y="99"/>
                      <a:pt x="141" y="99"/>
                      <a:pt x="141" y="99"/>
                    </a:cubicBezTo>
                    <a:cubicBezTo>
                      <a:pt x="141" y="99"/>
                      <a:pt x="141" y="99"/>
                      <a:pt x="141" y="99"/>
                    </a:cubicBezTo>
                    <a:cubicBezTo>
                      <a:pt x="141" y="100"/>
                      <a:pt x="141" y="100"/>
                      <a:pt x="140" y="101"/>
                    </a:cubicBezTo>
                    <a:cubicBezTo>
                      <a:pt x="139" y="102"/>
                      <a:pt x="139" y="102"/>
                      <a:pt x="139" y="102"/>
                    </a:cubicBezTo>
                    <a:cubicBezTo>
                      <a:pt x="140" y="102"/>
                      <a:pt x="140" y="102"/>
                      <a:pt x="140" y="102"/>
                    </a:cubicBezTo>
                    <a:cubicBezTo>
                      <a:pt x="139" y="102"/>
                      <a:pt x="139" y="102"/>
                      <a:pt x="139" y="102"/>
                    </a:cubicBezTo>
                    <a:cubicBezTo>
                      <a:pt x="138" y="103"/>
                      <a:pt x="138" y="103"/>
                      <a:pt x="138" y="103"/>
                    </a:cubicBezTo>
                    <a:cubicBezTo>
                      <a:pt x="137" y="103"/>
                      <a:pt x="137" y="103"/>
                      <a:pt x="137" y="103"/>
                    </a:cubicBezTo>
                    <a:cubicBezTo>
                      <a:pt x="137" y="103"/>
                      <a:pt x="137" y="103"/>
                      <a:pt x="137" y="103"/>
                    </a:cubicBezTo>
                    <a:cubicBezTo>
                      <a:pt x="136" y="104"/>
                      <a:pt x="137" y="104"/>
                      <a:pt x="136" y="105"/>
                    </a:cubicBezTo>
                    <a:cubicBezTo>
                      <a:pt x="136" y="105"/>
                      <a:pt x="135" y="105"/>
                      <a:pt x="134" y="105"/>
                    </a:cubicBezTo>
                    <a:cubicBezTo>
                      <a:pt x="134" y="106"/>
                      <a:pt x="134" y="106"/>
                      <a:pt x="134" y="106"/>
                    </a:cubicBezTo>
                    <a:cubicBezTo>
                      <a:pt x="135" y="106"/>
                      <a:pt x="135" y="106"/>
                      <a:pt x="135" y="106"/>
                    </a:cubicBezTo>
                    <a:cubicBezTo>
                      <a:pt x="134" y="106"/>
                      <a:pt x="133" y="106"/>
                      <a:pt x="133" y="106"/>
                    </a:cubicBezTo>
                    <a:cubicBezTo>
                      <a:pt x="133" y="105"/>
                      <a:pt x="133" y="105"/>
                      <a:pt x="133" y="105"/>
                    </a:cubicBezTo>
                    <a:cubicBezTo>
                      <a:pt x="132" y="105"/>
                      <a:pt x="132" y="105"/>
                      <a:pt x="132" y="105"/>
                    </a:cubicBezTo>
                    <a:cubicBezTo>
                      <a:pt x="132" y="106"/>
                      <a:pt x="132" y="106"/>
                      <a:pt x="132" y="106"/>
                    </a:cubicBezTo>
                    <a:cubicBezTo>
                      <a:pt x="132" y="107"/>
                      <a:pt x="132" y="107"/>
                      <a:pt x="132" y="107"/>
                    </a:cubicBezTo>
                    <a:cubicBezTo>
                      <a:pt x="132" y="107"/>
                      <a:pt x="132" y="107"/>
                      <a:pt x="132" y="107"/>
                    </a:cubicBezTo>
                    <a:cubicBezTo>
                      <a:pt x="132" y="107"/>
                      <a:pt x="132" y="107"/>
                      <a:pt x="132" y="107"/>
                    </a:cubicBezTo>
                    <a:cubicBezTo>
                      <a:pt x="130" y="107"/>
                      <a:pt x="130" y="107"/>
                      <a:pt x="130" y="107"/>
                    </a:cubicBezTo>
                    <a:cubicBezTo>
                      <a:pt x="130" y="107"/>
                      <a:pt x="130" y="107"/>
                      <a:pt x="130" y="107"/>
                    </a:cubicBezTo>
                    <a:cubicBezTo>
                      <a:pt x="129" y="107"/>
                      <a:pt x="129" y="107"/>
                      <a:pt x="129" y="107"/>
                    </a:cubicBezTo>
                    <a:cubicBezTo>
                      <a:pt x="129" y="107"/>
                      <a:pt x="129" y="107"/>
                      <a:pt x="129" y="107"/>
                    </a:cubicBezTo>
                    <a:cubicBezTo>
                      <a:pt x="129" y="107"/>
                      <a:pt x="129" y="107"/>
                      <a:pt x="129" y="107"/>
                    </a:cubicBezTo>
                    <a:cubicBezTo>
                      <a:pt x="129" y="107"/>
                      <a:pt x="129" y="107"/>
                      <a:pt x="129" y="107"/>
                    </a:cubicBezTo>
                    <a:cubicBezTo>
                      <a:pt x="128" y="107"/>
                      <a:pt x="128" y="107"/>
                      <a:pt x="128" y="107"/>
                    </a:cubicBezTo>
                    <a:cubicBezTo>
                      <a:pt x="128" y="108"/>
                      <a:pt x="128" y="108"/>
                      <a:pt x="128" y="108"/>
                    </a:cubicBezTo>
                    <a:cubicBezTo>
                      <a:pt x="128" y="108"/>
                      <a:pt x="128" y="108"/>
                      <a:pt x="128" y="108"/>
                    </a:cubicBezTo>
                    <a:cubicBezTo>
                      <a:pt x="128" y="108"/>
                      <a:pt x="128" y="108"/>
                      <a:pt x="128" y="108"/>
                    </a:cubicBezTo>
                    <a:cubicBezTo>
                      <a:pt x="128" y="108"/>
                      <a:pt x="128" y="108"/>
                      <a:pt x="128" y="108"/>
                    </a:cubicBezTo>
                    <a:cubicBezTo>
                      <a:pt x="128" y="108"/>
                      <a:pt x="128" y="108"/>
                      <a:pt x="128" y="108"/>
                    </a:cubicBezTo>
                    <a:cubicBezTo>
                      <a:pt x="128" y="108"/>
                      <a:pt x="128" y="108"/>
                      <a:pt x="128" y="108"/>
                    </a:cubicBezTo>
                    <a:cubicBezTo>
                      <a:pt x="128" y="108"/>
                      <a:pt x="128" y="108"/>
                      <a:pt x="128" y="108"/>
                    </a:cubicBezTo>
                    <a:cubicBezTo>
                      <a:pt x="128" y="108"/>
                      <a:pt x="128" y="108"/>
                      <a:pt x="128" y="108"/>
                    </a:cubicBezTo>
                    <a:cubicBezTo>
                      <a:pt x="128" y="109"/>
                      <a:pt x="128" y="109"/>
                      <a:pt x="128" y="109"/>
                    </a:cubicBezTo>
                    <a:cubicBezTo>
                      <a:pt x="129" y="109"/>
                      <a:pt x="130" y="109"/>
                      <a:pt x="130" y="109"/>
                    </a:cubicBezTo>
                    <a:cubicBezTo>
                      <a:pt x="131" y="109"/>
                      <a:pt x="131" y="109"/>
                      <a:pt x="131" y="109"/>
                    </a:cubicBezTo>
                    <a:cubicBezTo>
                      <a:pt x="131" y="109"/>
                      <a:pt x="131" y="109"/>
                      <a:pt x="131" y="109"/>
                    </a:cubicBezTo>
                    <a:cubicBezTo>
                      <a:pt x="131" y="109"/>
                      <a:pt x="131" y="109"/>
                      <a:pt x="131" y="109"/>
                    </a:cubicBezTo>
                    <a:cubicBezTo>
                      <a:pt x="131" y="110"/>
                      <a:pt x="131" y="110"/>
                      <a:pt x="131" y="110"/>
                    </a:cubicBezTo>
                    <a:cubicBezTo>
                      <a:pt x="131" y="110"/>
                      <a:pt x="131" y="110"/>
                      <a:pt x="131" y="110"/>
                    </a:cubicBezTo>
                    <a:cubicBezTo>
                      <a:pt x="132" y="111"/>
                      <a:pt x="132" y="111"/>
                      <a:pt x="132" y="111"/>
                    </a:cubicBezTo>
                    <a:cubicBezTo>
                      <a:pt x="133" y="111"/>
                      <a:pt x="132" y="111"/>
                      <a:pt x="133" y="112"/>
                    </a:cubicBezTo>
                    <a:cubicBezTo>
                      <a:pt x="133" y="112"/>
                      <a:pt x="133" y="112"/>
                      <a:pt x="133" y="112"/>
                    </a:cubicBezTo>
                    <a:cubicBezTo>
                      <a:pt x="133" y="113"/>
                      <a:pt x="133" y="113"/>
                      <a:pt x="133" y="113"/>
                    </a:cubicBezTo>
                    <a:cubicBezTo>
                      <a:pt x="133" y="113"/>
                      <a:pt x="133" y="113"/>
                      <a:pt x="133" y="113"/>
                    </a:cubicBezTo>
                    <a:cubicBezTo>
                      <a:pt x="133" y="113"/>
                      <a:pt x="133" y="113"/>
                      <a:pt x="133" y="113"/>
                    </a:cubicBezTo>
                    <a:cubicBezTo>
                      <a:pt x="132" y="113"/>
                      <a:pt x="132" y="114"/>
                      <a:pt x="132" y="114"/>
                    </a:cubicBezTo>
                    <a:cubicBezTo>
                      <a:pt x="133" y="114"/>
                      <a:pt x="133" y="114"/>
                      <a:pt x="133" y="114"/>
                    </a:cubicBezTo>
                    <a:cubicBezTo>
                      <a:pt x="133" y="114"/>
                      <a:pt x="133" y="114"/>
                      <a:pt x="133" y="114"/>
                    </a:cubicBezTo>
                    <a:cubicBezTo>
                      <a:pt x="132" y="114"/>
                      <a:pt x="132" y="114"/>
                      <a:pt x="132" y="114"/>
                    </a:cubicBezTo>
                    <a:cubicBezTo>
                      <a:pt x="132" y="115"/>
                      <a:pt x="132" y="116"/>
                      <a:pt x="132" y="116"/>
                    </a:cubicBezTo>
                    <a:cubicBezTo>
                      <a:pt x="131" y="117"/>
                      <a:pt x="131" y="116"/>
                      <a:pt x="130" y="116"/>
                    </a:cubicBezTo>
                    <a:cubicBezTo>
                      <a:pt x="130" y="117"/>
                      <a:pt x="128" y="116"/>
                      <a:pt x="128" y="116"/>
                    </a:cubicBezTo>
                    <a:cubicBezTo>
                      <a:pt x="127" y="116"/>
                      <a:pt x="126" y="116"/>
                      <a:pt x="126" y="116"/>
                    </a:cubicBezTo>
                    <a:cubicBezTo>
                      <a:pt x="126" y="116"/>
                      <a:pt x="125" y="116"/>
                      <a:pt x="125" y="116"/>
                    </a:cubicBezTo>
                    <a:cubicBezTo>
                      <a:pt x="124" y="116"/>
                      <a:pt x="123" y="116"/>
                      <a:pt x="123" y="116"/>
                    </a:cubicBezTo>
                    <a:cubicBezTo>
                      <a:pt x="123" y="116"/>
                      <a:pt x="123" y="116"/>
                      <a:pt x="123" y="116"/>
                    </a:cubicBezTo>
                    <a:cubicBezTo>
                      <a:pt x="122" y="116"/>
                      <a:pt x="122" y="116"/>
                      <a:pt x="122" y="116"/>
                    </a:cubicBezTo>
                    <a:cubicBezTo>
                      <a:pt x="122" y="116"/>
                      <a:pt x="121" y="117"/>
                      <a:pt x="121" y="117"/>
                    </a:cubicBezTo>
                    <a:cubicBezTo>
                      <a:pt x="121" y="117"/>
                      <a:pt x="121" y="117"/>
                      <a:pt x="121" y="117"/>
                    </a:cubicBezTo>
                    <a:cubicBezTo>
                      <a:pt x="122" y="117"/>
                      <a:pt x="122" y="118"/>
                      <a:pt x="122" y="118"/>
                    </a:cubicBezTo>
                    <a:cubicBezTo>
                      <a:pt x="122" y="119"/>
                      <a:pt x="122" y="119"/>
                      <a:pt x="122" y="119"/>
                    </a:cubicBezTo>
                    <a:cubicBezTo>
                      <a:pt x="122" y="120"/>
                      <a:pt x="122" y="123"/>
                      <a:pt x="121" y="123"/>
                    </a:cubicBezTo>
                    <a:cubicBezTo>
                      <a:pt x="121" y="123"/>
                      <a:pt x="121" y="124"/>
                      <a:pt x="121" y="124"/>
                    </a:cubicBezTo>
                    <a:cubicBezTo>
                      <a:pt x="121" y="124"/>
                      <a:pt x="121" y="124"/>
                      <a:pt x="121" y="124"/>
                    </a:cubicBezTo>
                    <a:cubicBezTo>
                      <a:pt x="122" y="124"/>
                      <a:pt x="122" y="124"/>
                      <a:pt x="122" y="124"/>
                    </a:cubicBezTo>
                    <a:cubicBezTo>
                      <a:pt x="122" y="124"/>
                      <a:pt x="122" y="124"/>
                      <a:pt x="122" y="124"/>
                    </a:cubicBezTo>
                    <a:cubicBezTo>
                      <a:pt x="122" y="124"/>
                      <a:pt x="122" y="124"/>
                      <a:pt x="122" y="124"/>
                    </a:cubicBezTo>
                    <a:cubicBezTo>
                      <a:pt x="121" y="124"/>
                      <a:pt x="121" y="124"/>
                      <a:pt x="121" y="124"/>
                    </a:cubicBezTo>
                    <a:cubicBezTo>
                      <a:pt x="121" y="124"/>
                      <a:pt x="121" y="124"/>
                      <a:pt x="121" y="124"/>
                    </a:cubicBezTo>
                    <a:cubicBezTo>
                      <a:pt x="121" y="125"/>
                      <a:pt x="121" y="125"/>
                      <a:pt x="121" y="125"/>
                    </a:cubicBezTo>
                    <a:cubicBezTo>
                      <a:pt x="122" y="125"/>
                      <a:pt x="122" y="125"/>
                      <a:pt x="122" y="125"/>
                    </a:cubicBezTo>
                    <a:cubicBezTo>
                      <a:pt x="122" y="125"/>
                      <a:pt x="122" y="125"/>
                      <a:pt x="122" y="125"/>
                    </a:cubicBezTo>
                    <a:cubicBezTo>
                      <a:pt x="122" y="125"/>
                      <a:pt x="122" y="125"/>
                      <a:pt x="122" y="125"/>
                    </a:cubicBezTo>
                    <a:cubicBezTo>
                      <a:pt x="122" y="125"/>
                      <a:pt x="122" y="125"/>
                      <a:pt x="122" y="125"/>
                    </a:cubicBezTo>
                    <a:cubicBezTo>
                      <a:pt x="122" y="126"/>
                      <a:pt x="122" y="126"/>
                      <a:pt x="122" y="126"/>
                    </a:cubicBezTo>
                    <a:cubicBezTo>
                      <a:pt x="122" y="127"/>
                      <a:pt x="122" y="127"/>
                      <a:pt x="122" y="127"/>
                    </a:cubicBezTo>
                    <a:cubicBezTo>
                      <a:pt x="122" y="127"/>
                      <a:pt x="122" y="127"/>
                      <a:pt x="122" y="127"/>
                    </a:cubicBezTo>
                    <a:cubicBezTo>
                      <a:pt x="122" y="127"/>
                      <a:pt x="122" y="127"/>
                      <a:pt x="123" y="127"/>
                    </a:cubicBezTo>
                    <a:cubicBezTo>
                      <a:pt x="123" y="127"/>
                      <a:pt x="123" y="127"/>
                      <a:pt x="123" y="127"/>
                    </a:cubicBezTo>
                    <a:cubicBezTo>
                      <a:pt x="124" y="127"/>
                      <a:pt x="124" y="127"/>
                      <a:pt x="124" y="127"/>
                    </a:cubicBezTo>
                    <a:cubicBezTo>
                      <a:pt x="125" y="126"/>
                      <a:pt x="125" y="127"/>
                      <a:pt x="125" y="128"/>
                    </a:cubicBezTo>
                    <a:cubicBezTo>
                      <a:pt x="125" y="128"/>
                      <a:pt x="125" y="128"/>
                      <a:pt x="125" y="128"/>
                    </a:cubicBezTo>
                    <a:cubicBezTo>
                      <a:pt x="126" y="128"/>
                      <a:pt x="126" y="129"/>
                      <a:pt x="127" y="128"/>
                    </a:cubicBezTo>
                    <a:cubicBezTo>
                      <a:pt x="127" y="128"/>
                      <a:pt x="127" y="128"/>
                      <a:pt x="127" y="128"/>
                    </a:cubicBezTo>
                    <a:cubicBezTo>
                      <a:pt x="127" y="128"/>
                      <a:pt x="127" y="128"/>
                      <a:pt x="127" y="128"/>
                    </a:cubicBezTo>
                    <a:cubicBezTo>
                      <a:pt x="127" y="128"/>
                      <a:pt x="127" y="128"/>
                      <a:pt x="127" y="128"/>
                    </a:cubicBezTo>
                    <a:cubicBezTo>
                      <a:pt x="127" y="128"/>
                      <a:pt x="127" y="128"/>
                      <a:pt x="127" y="128"/>
                    </a:cubicBezTo>
                    <a:cubicBezTo>
                      <a:pt x="127" y="128"/>
                      <a:pt x="127" y="128"/>
                      <a:pt x="128" y="128"/>
                    </a:cubicBezTo>
                    <a:cubicBezTo>
                      <a:pt x="128" y="127"/>
                      <a:pt x="128" y="127"/>
                      <a:pt x="128" y="127"/>
                    </a:cubicBezTo>
                    <a:cubicBezTo>
                      <a:pt x="129" y="127"/>
                      <a:pt x="130" y="127"/>
                      <a:pt x="130" y="127"/>
                    </a:cubicBezTo>
                    <a:cubicBezTo>
                      <a:pt x="131" y="127"/>
                      <a:pt x="131" y="127"/>
                      <a:pt x="131" y="127"/>
                    </a:cubicBezTo>
                    <a:cubicBezTo>
                      <a:pt x="131" y="127"/>
                      <a:pt x="131" y="127"/>
                      <a:pt x="131" y="127"/>
                    </a:cubicBezTo>
                    <a:cubicBezTo>
                      <a:pt x="132" y="127"/>
                      <a:pt x="131" y="127"/>
                      <a:pt x="132" y="127"/>
                    </a:cubicBezTo>
                    <a:cubicBezTo>
                      <a:pt x="132" y="126"/>
                      <a:pt x="133" y="126"/>
                      <a:pt x="133" y="126"/>
                    </a:cubicBezTo>
                    <a:cubicBezTo>
                      <a:pt x="133" y="126"/>
                      <a:pt x="133" y="126"/>
                      <a:pt x="133" y="126"/>
                    </a:cubicBezTo>
                    <a:cubicBezTo>
                      <a:pt x="133" y="125"/>
                      <a:pt x="134" y="124"/>
                      <a:pt x="135" y="124"/>
                    </a:cubicBezTo>
                    <a:cubicBezTo>
                      <a:pt x="135" y="124"/>
                      <a:pt x="135" y="124"/>
                      <a:pt x="135" y="124"/>
                    </a:cubicBezTo>
                    <a:cubicBezTo>
                      <a:pt x="134" y="124"/>
                      <a:pt x="134" y="124"/>
                      <a:pt x="134" y="124"/>
                    </a:cubicBezTo>
                    <a:cubicBezTo>
                      <a:pt x="134" y="123"/>
                      <a:pt x="134" y="123"/>
                      <a:pt x="134" y="123"/>
                    </a:cubicBezTo>
                    <a:cubicBezTo>
                      <a:pt x="134" y="122"/>
                      <a:pt x="135" y="121"/>
                      <a:pt x="135" y="121"/>
                    </a:cubicBezTo>
                    <a:cubicBezTo>
                      <a:pt x="135" y="121"/>
                      <a:pt x="135" y="121"/>
                      <a:pt x="135" y="121"/>
                    </a:cubicBezTo>
                    <a:cubicBezTo>
                      <a:pt x="135" y="121"/>
                      <a:pt x="135" y="121"/>
                      <a:pt x="135" y="121"/>
                    </a:cubicBezTo>
                    <a:cubicBezTo>
                      <a:pt x="136" y="120"/>
                      <a:pt x="137" y="120"/>
                      <a:pt x="137" y="120"/>
                    </a:cubicBezTo>
                    <a:cubicBezTo>
                      <a:pt x="137" y="120"/>
                      <a:pt x="137" y="120"/>
                      <a:pt x="137" y="120"/>
                    </a:cubicBezTo>
                    <a:cubicBezTo>
                      <a:pt x="138" y="119"/>
                      <a:pt x="138" y="119"/>
                      <a:pt x="139" y="119"/>
                    </a:cubicBezTo>
                    <a:cubicBezTo>
                      <a:pt x="139" y="118"/>
                      <a:pt x="138" y="117"/>
                      <a:pt x="139" y="116"/>
                    </a:cubicBezTo>
                    <a:cubicBezTo>
                      <a:pt x="140" y="116"/>
                      <a:pt x="140" y="116"/>
                      <a:pt x="141" y="117"/>
                    </a:cubicBezTo>
                    <a:cubicBezTo>
                      <a:pt x="141" y="116"/>
                      <a:pt x="141" y="116"/>
                      <a:pt x="141" y="116"/>
                    </a:cubicBezTo>
                    <a:cubicBezTo>
                      <a:pt x="142" y="117"/>
                      <a:pt x="142" y="117"/>
                      <a:pt x="143" y="117"/>
                    </a:cubicBezTo>
                    <a:cubicBezTo>
                      <a:pt x="144" y="117"/>
                      <a:pt x="144" y="116"/>
                      <a:pt x="145" y="116"/>
                    </a:cubicBezTo>
                    <a:cubicBezTo>
                      <a:pt x="146" y="115"/>
                      <a:pt x="146" y="115"/>
                      <a:pt x="146" y="115"/>
                    </a:cubicBezTo>
                    <a:cubicBezTo>
                      <a:pt x="146" y="115"/>
                      <a:pt x="146" y="115"/>
                      <a:pt x="146" y="115"/>
                    </a:cubicBezTo>
                    <a:cubicBezTo>
                      <a:pt x="147" y="115"/>
                      <a:pt x="147" y="115"/>
                      <a:pt x="148" y="115"/>
                    </a:cubicBezTo>
                    <a:cubicBezTo>
                      <a:pt x="149" y="115"/>
                      <a:pt x="149" y="117"/>
                      <a:pt x="150" y="118"/>
                    </a:cubicBezTo>
                    <a:cubicBezTo>
                      <a:pt x="151" y="118"/>
                      <a:pt x="152" y="119"/>
                      <a:pt x="152" y="120"/>
                    </a:cubicBezTo>
                    <a:cubicBezTo>
                      <a:pt x="153" y="120"/>
                      <a:pt x="154" y="120"/>
                      <a:pt x="154" y="121"/>
                    </a:cubicBezTo>
                    <a:cubicBezTo>
                      <a:pt x="154" y="121"/>
                      <a:pt x="154" y="121"/>
                      <a:pt x="154" y="121"/>
                    </a:cubicBezTo>
                    <a:cubicBezTo>
                      <a:pt x="154" y="121"/>
                      <a:pt x="154" y="121"/>
                      <a:pt x="154" y="121"/>
                    </a:cubicBezTo>
                    <a:cubicBezTo>
                      <a:pt x="155" y="121"/>
                      <a:pt x="155" y="121"/>
                      <a:pt x="155" y="121"/>
                    </a:cubicBezTo>
                    <a:cubicBezTo>
                      <a:pt x="155" y="121"/>
                      <a:pt x="155" y="121"/>
                      <a:pt x="155" y="121"/>
                    </a:cubicBezTo>
                    <a:cubicBezTo>
                      <a:pt x="154" y="121"/>
                      <a:pt x="154" y="121"/>
                      <a:pt x="154" y="121"/>
                    </a:cubicBezTo>
                    <a:cubicBezTo>
                      <a:pt x="155" y="121"/>
                      <a:pt x="155" y="121"/>
                      <a:pt x="155" y="121"/>
                    </a:cubicBezTo>
                    <a:cubicBezTo>
                      <a:pt x="155" y="121"/>
                      <a:pt x="155" y="121"/>
                      <a:pt x="155" y="121"/>
                    </a:cubicBezTo>
                    <a:cubicBezTo>
                      <a:pt x="155" y="122"/>
                      <a:pt x="155" y="122"/>
                      <a:pt x="155" y="122"/>
                    </a:cubicBezTo>
                    <a:cubicBezTo>
                      <a:pt x="156" y="122"/>
                      <a:pt x="156" y="122"/>
                      <a:pt x="156" y="122"/>
                    </a:cubicBezTo>
                    <a:cubicBezTo>
                      <a:pt x="156" y="122"/>
                      <a:pt x="156" y="122"/>
                      <a:pt x="156" y="122"/>
                    </a:cubicBezTo>
                    <a:cubicBezTo>
                      <a:pt x="157" y="124"/>
                      <a:pt x="157" y="124"/>
                      <a:pt x="157" y="124"/>
                    </a:cubicBezTo>
                    <a:cubicBezTo>
                      <a:pt x="157" y="124"/>
                      <a:pt x="157" y="124"/>
                      <a:pt x="157" y="124"/>
                    </a:cubicBezTo>
                    <a:cubicBezTo>
                      <a:pt x="157" y="124"/>
                      <a:pt x="157" y="124"/>
                      <a:pt x="157" y="124"/>
                    </a:cubicBezTo>
                    <a:cubicBezTo>
                      <a:pt x="157" y="124"/>
                      <a:pt x="157" y="124"/>
                      <a:pt x="157" y="124"/>
                    </a:cubicBezTo>
                    <a:cubicBezTo>
                      <a:pt x="156" y="125"/>
                      <a:pt x="156" y="125"/>
                      <a:pt x="156" y="125"/>
                    </a:cubicBezTo>
                    <a:cubicBezTo>
                      <a:pt x="156" y="125"/>
                      <a:pt x="156" y="125"/>
                      <a:pt x="156" y="125"/>
                    </a:cubicBezTo>
                    <a:cubicBezTo>
                      <a:pt x="156" y="125"/>
                      <a:pt x="156" y="125"/>
                      <a:pt x="156" y="125"/>
                    </a:cubicBezTo>
                    <a:cubicBezTo>
                      <a:pt x="157" y="125"/>
                      <a:pt x="157" y="125"/>
                      <a:pt x="157" y="125"/>
                    </a:cubicBezTo>
                    <a:cubicBezTo>
                      <a:pt x="157" y="125"/>
                      <a:pt x="157" y="125"/>
                      <a:pt x="158" y="125"/>
                    </a:cubicBezTo>
                    <a:cubicBezTo>
                      <a:pt x="158" y="124"/>
                      <a:pt x="158" y="124"/>
                      <a:pt x="158" y="124"/>
                    </a:cubicBezTo>
                    <a:cubicBezTo>
                      <a:pt x="158" y="124"/>
                      <a:pt x="158" y="124"/>
                      <a:pt x="158" y="124"/>
                    </a:cubicBezTo>
                    <a:cubicBezTo>
                      <a:pt x="158" y="124"/>
                      <a:pt x="158" y="124"/>
                      <a:pt x="158" y="124"/>
                    </a:cubicBezTo>
                    <a:cubicBezTo>
                      <a:pt x="158" y="123"/>
                      <a:pt x="158" y="123"/>
                      <a:pt x="158" y="123"/>
                    </a:cubicBezTo>
                    <a:cubicBezTo>
                      <a:pt x="158" y="123"/>
                      <a:pt x="158" y="123"/>
                      <a:pt x="158" y="123"/>
                    </a:cubicBezTo>
                    <a:cubicBezTo>
                      <a:pt x="158" y="122"/>
                      <a:pt x="158" y="121"/>
                      <a:pt x="158" y="121"/>
                    </a:cubicBezTo>
                    <a:cubicBezTo>
                      <a:pt x="158" y="122"/>
                      <a:pt x="159" y="122"/>
                      <a:pt x="159" y="122"/>
                    </a:cubicBezTo>
                    <a:cubicBezTo>
                      <a:pt x="160" y="122"/>
                      <a:pt x="160" y="122"/>
                      <a:pt x="160" y="122"/>
                    </a:cubicBezTo>
                    <a:cubicBezTo>
                      <a:pt x="160" y="122"/>
                      <a:pt x="160" y="122"/>
                      <a:pt x="160" y="122"/>
                    </a:cubicBezTo>
                    <a:cubicBezTo>
                      <a:pt x="160" y="122"/>
                      <a:pt x="160" y="122"/>
                      <a:pt x="160" y="122"/>
                    </a:cubicBezTo>
                    <a:cubicBezTo>
                      <a:pt x="159" y="121"/>
                      <a:pt x="158" y="120"/>
                      <a:pt x="157" y="120"/>
                    </a:cubicBezTo>
                    <a:cubicBezTo>
                      <a:pt x="157" y="120"/>
                      <a:pt x="157" y="120"/>
                      <a:pt x="157" y="120"/>
                    </a:cubicBezTo>
                    <a:cubicBezTo>
                      <a:pt x="157" y="119"/>
                      <a:pt x="157" y="119"/>
                      <a:pt x="157" y="119"/>
                    </a:cubicBezTo>
                    <a:cubicBezTo>
                      <a:pt x="157" y="119"/>
                      <a:pt x="157" y="119"/>
                      <a:pt x="157" y="119"/>
                    </a:cubicBezTo>
                    <a:cubicBezTo>
                      <a:pt x="157" y="119"/>
                      <a:pt x="155" y="119"/>
                      <a:pt x="155" y="119"/>
                    </a:cubicBezTo>
                    <a:cubicBezTo>
                      <a:pt x="155" y="118"/>
                      <a:pt x="154" y="118"/>
                      <a:pt x="154" y="117"/>
                    </a:cubicBezTo>
                    <a:cubicBezTo>
                      <a:pt x="154" y="116"/>
                      <a:pt x="154" y="116"/>
                      <a:pt x="154" y="116"/>
                    </a:cubicBezTo>
                    <a:cubicBezTo>
                      <a:pt x="153" y="116"/>
                      <a:pt x="153" y="116"/>
                      <a:pt x="153" y="116"/>
                    </a:cubicBezTo>
                    <a:cubicBezTo>
                      <a:pt x="152" y="115"/>
                      <a:pt x="152" y="115"/>
                      <a:pt x="152" y="114"/>
                    </a:cubicBezTo>
                    <a:cubicBezTo>
                      <a:pt x="152" y="114"/>
                      <a:pt x="152" y="114"/>
                      <a:pt x="152" y="114"/>
                    </a:cubicBezTo>
                    <a:cubicBezTo>
                      <a:pt x="152" y="113"/>
                      <a:pt x="152" y="113"/>
                      <a:pt x="152" y="113"/>
                    </a:cubicBezTo>
                    <a:cubicBezTo>
                      <a:pt x="151" y="113"/>
                      <a:pt x="151" y="113"/>
                      <a:pt x="151" y="113"/>
                    </a:cubicBezTo>
                    <a:cubicBezTo>
                      <a:pt x="152" y="113"/>
                      <a:pt x="152" y="113"/>
                      <a:pt x="152" y="113"/>
                    </a:cubicBezTo>
                    <a:cubicBezTo>
                      <a:pt x="152" y="113"/>
                      <a:pt x="152" y="113"/>
                      <a:pt x="153" y="113"/>
                    </a:cubicBezTo>
                    <a:cubicBezTo>
                      <a:pt x="153" y="112"/>
                      <a:pt x="153" y="112"/>
                      <a:pt x="153" y="112"/>
                    </a:cubicBezTo>
                    <a:cubicBezTo>
                      <a:pt x="153" y="112"/>
                      <a:pt x="153" y="112"/>
                      <a:pt x="154" y="112"/>
                    </a:cubicBezTo>
                    <a:cubicBezTo>
                      <a:pt x="154" y="113"/>
                      <a:pt x="154" y="113"/>
                      <a:pt x="154" y="113"/>
                    </a:cubicBezTo>
                    <a:cubicBezTo>
                      <a:pt x="153" y="113"/>
                      <a:pt x="153" y="113"/>
                      <a:pt x="153" y="113"/>
                    </a:cubicBezTo>
                    <a:cubicBezTo>
                      <a:pt x="153" y="113"/>
                      <a:pt x="154" y="114"/>
                      <a:pt x="154" y="114"/>
                    </a:cubicBezTo>
                    <a:cubicBezTo>
                      <a:pt x="154" y="114"/>
                      <a:pt x="154" y="114"/>
                      <a:pt x="154" y="114"/>
                    </a:cubicBezTo>
                    <a:cubicBezTo>
                      <a:pt x="154" y="113"/>
                      <a:pt x="154" y="113"/>
                      <a:pt x="154" y="113"/>
                    </a:cubicBezTo>
                    <a:cubicBezTo>
                      <a:pt x="156" y="114"/>
                      <a:pt x="155" y="115"/>
                      <a:pt x="156" y="115"/>
                    </a:cubicBezTo>
                    <a:cubicBezTo>
                      <a:pt x="156" y="115"/>
                      <a:pt x="156" y="115"/>
                      <a:pt x="156" y="115"/>
                    </a:cubicBezTo>
                    <a:cubicBezTo>
                      <a:pt x="156" y="115"/>
                      <a:pt x="156" y="115"/>
                      <a:pt x="156" y="115"/>
                    </a:cubicBezTo>
                    <a:cubicBezTo>
                      <a:pt x="156" y="115"/>
                      <a:pt x="156" y="116"/>
                      <a:pt x="157" y="116"/>
                    </a:cubicBezTo>
                    <a:cubicBezTo>
                      <a:pt x="157" y="116"/>
                      <a:pt x="157" y="116"/>
                      <a:pt x="157" y="116"/>
                    </a:cubicBezTo>
                    <a:cubicBezTo>
                      <a:pt x="158" y="117"/>
                      <a:pt x="158" y="117"/>
                      <a:pt x="158" y="117"/>
                    </a:cubicBezTo>
                    <a:cubicBezTo>
                      <a:pt x="159" y="117"/>
                      <a:pt x="159" y="117"/>
                      <a:pt x="159" y="117"/>
                    </a:cubicBezTo>
                    <a:cubicBezTo>
                      <a:pt x="159" y="118"/>
                      <a:pt x="160" y="118"/>
                      <a:pt x="161" y="118"/>
                    </a:cubicBezTo>
                    <a:cubicBezTo>
                      <a:pt x="161" y="119"/>
                      <a:pt x="161" y="119"/>
                      <a:pt x="161" y="119"/>
                    </a:cubicBezTo>
                    <a:cubicBezTo>
                      <a:pt x="162" y="119"/>
                      <a:pt x="162" y="119"/>
                      <a:pt x="162" y="119"/>
                    </a:cubicBezTo>
                    <a:cubicBezTo>
                      <a:pt x="162" y="120"/>
                      <a:pt x="162" y="120"/>
                      <a:pt x="162" y="120"/>
                    </a:cubicBezTo>
                    <a:cubicBezTo>
                      <a:pt x="162" y="121"/>
                      <a:pt x="162" y="121"/>
                      <a:pt x="162" y="121"/>
                    </a:cubicBezTo>
                    <a:cubicBezTo>
                      <a:pt x="161" y="121"/>
                      <a:pt x="161" y="121"/>
                      <a:pt x="161" y="121"/>
                    </a:cubicBezTo>
                    <a:cubicBezTo>
                      <a:pt x="162" y="122"/>
                      <a:pt x="162" y="122"/>
                      <a:pt x="162" y="122"/>
                    </a:cubicBezTo>
                    <a:cubicBezTo>
                      <a:pt x="162" y="122"/>
                      <a:pt x="162" y="122"/>
                      <a:pt x="162" y="122"/>
                    </a:cubicBezTo>
                    <a:cubicBezTo>
                      <a:pt x="162" y="122"/>
                      <a:pt x="162" y="122"/>
                      <a:pt x="162" y="122"/>
                    </a:cubicBezTo>
                    <a:cubicBezTo>
                      <a:pt x="163" y="123"/>
                      <a:pt x="163" y="123"/>
                      <a:pt x="163" y="123"/>
                    </a:cubicBezTo>
                    <a:cubicBezTo>
                      <a:pt x="163" y="123"/>
                      <a:pt x="163" y="124"/>
                      <a:pt x="164" y="124"/>
                    </a:cubicBezTo>
                    <a:cubicBezTo>
                      <a:pt x="164" y="124"/>
                      <a:pt x="164" y="124"/>
                      <a:pt x="164" y="124"/>
                    </a:cubicBezTo>
                    <a:cubicBezTo>
                      <a:pt x="164" y="124"/>
                      <a:pt x="164" y="124"/>
                      <a:pt x="164" y="124"/>
                    </a:cubicBezTo>
                    <a:cubicBezTo>
                      <a:pt x="163" y="124"/>
                      <a:pt x="163" y="124"/>
                      <a:pt x="163" y="124"/>
                    </a:cubicBezTo>
                    <a:cubicBezTo>
                      <a:pt x="163" y="124"/>
                      <a:pt x="163" y="124"/>
                      <a:pt x="163" y="124"/>
                    </a:cubicBezTo>
                    <a:cubicBezTo>
                      <a:pt x="164" y="125"/>
                      <a:pt x="164" y="125"/>
                      <a:pt x="164" y="125"/>
                    </a:cubicBezTo>
                    <a:cubicBezTo>
                      <a:pt x="164" y="125"/>
                      <a:pt x="165" y="124"/>
                      <a:pt x="166" y="125"/>
                    </a:cubicBezTo>
                    <a:cubicBezTo>
                      <a:pt x="166" y="125"/>
                      <a:pt x="166" y="125"/>
                      <a:pt x="167" y="125"/>
                    </a:cubicBezTo>
                    <a:cubicBezTo>
                      <a:pt x="167" y="125"/>
                      <a:pt x="167" y="125"/>
                      <a:pt x="167" y="125"/>
                    </a:cubicBezTo>
                    <a:cubicBezTo>
                      <a:pt x="166" y="126"/>
                      <a:pt x="166" y="125"/>
                      <a:pt x="165" y="125"/>
                    </a:cubicBezTo>
                    <a:cubicBezTo>
                      <a:pt x="165" y="125"/>
                      <a:pt x="165" y="125"/>
                      <a:pt x="164" y="125"/>
                    </a:cubicBezTo>
                    <a:cubicBezTo>
                      <a:pt x="164" y="126"/>
                      <a:pt x="164" y="126"/>
                      <a:pt x="164" y="126"/>
                    </a:cubicBezTo>
                    <a:cubicBezTo>
                      <a:pt x="165" y="126"/>
                      <a:pt x="165" y="126"/>
                      <a:pt x="165" y="126"/>
                    </a:cubicBezTo>
                    <a:cubicBezTo>
                      <a:pt x="165" y="127"/>
                      <a:pt x="165" y="127"/>
                      <a:pt x="165" y="127"/>
                    </a:cubicBezTo>
                    <a:cubicBezTo>
                      <a:pt x="165" y="127"/>
                      <a:pt x="165" y="127"/>
                      <a:pt x="165" y="127"/>
                    </a:cubicBezTo>
                    <a:cubicBezTo>
                      <a:pt x="165" y="127"/>
                      <a:pt x="165" y="127"/>
                      <a:pt x="165" y="127"/>
                    </a:cubicBezTo>
                    <a:cubicBezTo>
                      <a:pt x="166" y="128"/>
                      <a:pt x="166" y="128"/>
                      <a:pt x="166" y="128"/>
                    </a:cubicBezTo>
                    <a:cubicBezTo>
                      <a:pt x="166" y="128"/>
                      <a:pt x="166" y="128"/>
                      <a:pt x="166" y="128"/>
                    </a:cubicBezTo>
                    <a:cubicBezTo>
                      <a:pt x="166" y="127"/>
                      <a:pt x="166" y="127"/>
                      <a:pt x="166" y="127"/>
                    </a:cubicBezTo>
                    <a:cubicBezTo>
                      <a:pt x="167" y="128"/>
                      <a:pt x="167" y="128"/>
                      <a:pt x="167" y="128"/>
                    </a:cubicBezTo>
                    <a:cubicBezTo>
                      <a:pt x="167" y="127"/>
                      <a:pt x="166" y="127"/>
                      <a:pt x="166" y="126"/>
                    </a:cubicBezTo>
                    <a:cubicBezTo>
                      <a:pt x="166" y="126"/>
                      <a:pt x="166" y="126"/>
                      <a:pt x="166" y="126"/>
                    </a:cubicBezTo>
                    <a:cubicBezTo>
                      <a:pt x="167" y="126"/>
                      <a:pt x="167" y="126"/>
                      <a:pt x="167" y="126"/>
                    </a:cubicBezTo>
                    <a:cubicBezTo>
                      <a:pt x="167" y="126"/>
                      <a:pt x="167" y="126"/>
                      <a:pt x="167" y="126"/>
                    </a:cubicBezTo>
                    <a:cubicBezTo>
                      <a:pt x="167" y="126"/>
                      <a:pt x="167" y="126"/>
                      <a:pt x="167" y="126"/>
                    </a:cubicBezTo>
                    <a:cubicBezTo>
                      <a:pt x="167" y="126"/>
                      <a:pt x="167" y="126"/>
                      <a:pt x="167" y="126"/>
                    </a:cubicBezTo>
                    <a:cubicBezTo>
                      <a:pt x="167" y="126"/>
                      <a:pt x="167" y="126"/>
                      <a:pt x="167" y="126"/>
                    </a:cubicBezTo>
                    <a:cubicBezTo>
                      <a:pt x="167" y="126"/>
                      <a:pt x="167" y="126"/>
                      <a:pt x="167" y="126"/>
                    </a:cubicBezTo>
                    <a:cubicBezTo>
                      <a:pt x="167" y="126"/>
                      <a:pt x="167" y="126"/>
                      <a:pt x="167" y="126"/>
                    </a:cubicBezTo>
                    <a:cubicBezTo>
                      <a:pt x="167" y="125"/>
                      <a:pt x="167" y="125"/>
                      <a:pt x="167" y="125"/>
                    </a:cubicBezTo>
                    <a:cubicBezTo>
                      <a:pt x="167" y="125"/>
                      <a:pt x="167" y="125"/>
                      <a:pt x="167" y="125"/>
                    </a:cubicBezTo>
                    <a:cubicBezTo>
                      <a:pt x="168" y="126"/>
                      <a:pt x="168" y="126"/>
                      <a:pt x="168" y="126"/>
                    </a:cubicBezTo>
                    <a:cubicBezTo>
                      <a:pt x="168" y="126"/>
                      <a:pt x="168" y="126"/>
                      <a:pt x="168" y="126"/>
                    </a:cubicBezTo>
                    <a:cubicBezTo>
                      <a:pt x="168" y="126"/>
                      <a:pt x="168" y="126"/>
                      <a:pt x="168" y="126"/>
                    </a:cubicBezTo>
                    <a:cubicBezTo>
                      <a:pt x="168" y="125"/>
                      <a:pt x="168" y="125"/>
                      <a:pt x="168" y="125"/>
                    </a:cubicBezTo>
                    <a:cubicBezTo>
                      <a:pt x="168" y="125"/>
                      <a:pt x="168" y="125"/>
                      <a:pt x="168" y="125"/>
                    </a:cubicBezTo>
                    <a:cubicBezTo>
                      <a:pt x="168" y="125"/>
                      <a:pt x="166" y="124"/>
                      <a:pt x="166" y="124"/>
                    </a:cubicBezTo>
                    <a:cubicBezTo>
                      <a:pt x="166" y="124"/>
                      <a:pt x="166" y="124"/>
                      <a:pt x="166" y="124"/>
                    </a:cubicBezTo>
                    <a:cubicBezTo>
                      <a:pt x="166" y="124"/>
                      <a:pt x="166" y="124"/>
                      <a:pt x="166" y="124"/>
                    </a:cubicBezTo>
                    <a:cubicBezTo>
                      <a:pt x="166" y="123"/>
                      <a:pt x="166" y="123"/>
                      <a:pt x="166" y="123"/>
                    </a:cubicBezTo>
                    <a:cubicBezTo>
                      <a:pt x="166" y="123"/>
                      <a:pt x="166" y="123"/>
                      <a:pt x="166" y="123"/>
                    </a:cubicBezTo>
                    <a:cubicBezTo>
                      <a:pt x="167" y="123"/>
                      <a:pt x="167" y="123"/>
                      <a:pt x="167" y="123"/>
                    </a:cubicBezTo>
                    <a:cubicBezTo>
                      <a:pt x="167" y="124"/>
                      <a:pt x="167" y="124"/>
                      <a:pt x="167" y="124"/>
                    </a:cubicBezTo>
                    <a:cubicBezTo>
                      <a:pt x="167" y="124"/>
                      <a:pt x="167" y="124"/>
                      <a:pt x="167" y="124"/>
                    </a:cubicBezTo>
                    <a:cubicBezTo>
                      <a:pt x="167" y="124"/>
                      <a:pt x="167" y="124"/>
                      <a:pt x="167" y="124"/>
                    </a:cubicBezTo>
                    <a:cubicBezTo>
                      <a:pt x="167" y="123"/>
                      <a:pt x="167" y="123"/>
                      <a:pt x="167" y="123"/>
                    </a:cubicBezTo>
                    <a:cubicBezTo>
                      <a:pt x="167" y="123"/>
                      <a:pt x="166" y="122"/>
                      <a:pt x="166" y="122"/>
                    </a:cubicBezTo>
                    <a:cubicBezTo>
                      <a:pt x="166" y="121"/>
                      <a:pt x="166" y="121"/>
                      <a:pt x="166" y="121"/>
                    </a:cubicBezTo>
                    <a:cubicBezTo>
                      <a:pt x="166" y="121"/>
                      <a:pt x="166" y="121"/>
                      <a:pt x="166" y="121"/>
                    </a:cubicBezTo>
                    <a:cubicBezTo>
                      <a:pt x="166" y="121"/>
                      <a:pt x="166" y="121"/>
                      <a:pt x="166" y="121"/>
                    </a:cubicBezTo>
                    <a:cubicBezTo>
                      <a:pt x="166" y="121"/>
                      <a:pt x="166" y="121"/>
                      <a:pt x="166" y="121"/>
                    </a:cubicBezTo>
                    <a:cubicBezTo>
                      <a:pt x="166" y="121"/>
                      <a:pt x="166" y="121"/>
                      <a:pt x="166" y="121"/>
                    </a:cubicBezTo>
                    <a:cubicBezTo>
                      <a:pt x="166" y="121"/>
                      <a:pt x="166" y="121"/>
                      <a:pt x="166" y="121"/>
                    </a:cubicBezTo>
                    <a:cubicBezTo>
                      <a:pt x="166" y="122"/>
                      <a:pt x="167" y="122"/>
                      <a:pt x="167" y="122"/>
                    </a:cubicBezTo>
                    <a:cubicBezTo>
                      <a:pt x="167" y="122"/>
                      <a:pt x="167" y="122"/>
                      <a:pt x="167" y="122"/>
                    </a:cubicBezTo>
                    <a:cubicBezTo>
                      <a:pt x="168" y="122"/>
                      <a:pt x="168" y="122"/>
                      <a:pt x="168" y="122"/>
                    </a:cubicBezTo>
                    <a:cubicBezTo>
                      <a:pt x="167" y="122"/>
                      <a:pt x="167" y="122"/>
                      <a:pt x="167" y="122"/>
                    </a:cubicBezTo>
                    <a:cubicBezTo>
                      <a:pt x="167" y="122"/>
                      <a:pt x="167" y="122"/>
                      <a:pt x="167" y="122"/>
                    </a:cubicBezTo>
                    <a:cubicBezTo>
                      <a:pt x="167" y="122"/>
                      <a:pt x="168" y="122"/>
                      <a:pt x="168" y="122"/>
                    </a:cubicBezTo>
                    <a:cubicBezTo>
                      <a:pt x="168" y="122"/>
                      <a:pt x="168" y="122"/>
                      <a:pt x="168" y="122"/>
                    </a:cubicBezTo>
                    <a:cubicBezTo>
                      <a:pt x="168" y="122"/>
                      <a:pt x="168" y="122"/>
                      <a:pt x="168" y="122"/>
                    </a:cubicBezTo>
                    <a:cubicBezTo>
                      <a:pt x="168" y="122"/>
                      <a:pt x="168" y="122"/>
                      <a:pt x="168" y="122"/>
                    </a:cubicBezTo>
                    <a:cubicBezTo>
                      <a:pt x="168" y="121"/>
                      <a:pt x="168" y="121"/>
                      <a:pt x="168" y="121"/>
                    </a:cubicBezTo>
                    <a:cubicBezTo>
                      <a:pt x="168" y="122"/>
                      <a:pt x="168" y="122"/>
                      <a:pt x="168" y="122"/>
                    </a:cubicBezTo>
                    <a:cubicBezTo>
                      <a:pt x="168" y="122"/>
                      <a:pt x="168" y="122"/>
                      <a:pt x="168" y="122"/>
                    </a:cubicBezTo>
                    <a:cubicBezTo>
                      <a:pt x="168" y="122"/>
                      <a:pt x="168" y="122"/>
                      <a:pt x="168" y="122"/>
                    </a:cubicBezTo>
                    <a:cubicBezTo>
                      <a:pt x="168" y="122"/>
                      <a:pt x="168" y="122"/>
                      <a:pt x="168" y="122"/>
                    </a:cubicBezTo>
                    <a:cubicBezTo>
                      <a:pt x="168" y="121"/>
                      <a:pt x="168" y="121"/>
                      <a:pt x="168" y="121"/>
                    </a:cubicBezTo>
                    <a:cubicBezTo>
                      <a:pt x="168" y="121"/>
                      <a:pt x="168" y="121"/>
                      <a:pt x="168" y="121"/>
                    </a:cubicBezTo>
                    <a:cubicBezTo>
                      <a:pt x="168" y="121"/>
                      <a:pt x="168" y="121"/>
                      <a:pt x="169" y="120"/>
                    </a:cubicBezTo>
                    <a:cubicBezTo>
                      <a:pt x="169" y="121"/>
                      <a:pt x="169" y="121"/>
                      <a:pt x="169" y="121"/>
                    </a:cubicBezTo>
                    <a:cubicBezTo>
                      <a:pt x="169" y="121"/>
                      <a:pt x="169" y="120"/>
                      <a:pt x="169" y="120"/>
                    </a:cubicBezTo>
                    <a:cubicBezTo>
                      <a:pt x="170" y="121"/>
                      <a:pt x="171" y="120"/>
                      <a:pt x="171" y="121"/>
                    </a:cubicBezTo>
                    <a:cubicBezTo>
                      <a:pt x="171" y="121"/>
                      <a:pt x="171" y="121"/>
                      <a:pt x="171" y="121"/>
                    </a:cubicBezTo>
                    <a:cubicBezTo>
                      <a:pt x="172" y="121"/>
                      <a:pt x="172" y="121"/>
                      <a:pt x="172" y="121"/>
                    </a:cubicBezTo>
                    <a:cubicBezTo>
                      <a:pt x="172" y="121"/>
                      <a:pt x="172" y="121"/>
                      <a:pt x="172" y="121"/>
                    </a:cubicBezTo>
                    <a:cubicBezTo>
                      <a:pt x="171" y="121"/>
                      <a:pt x="171" y="121"/>
                      <a:pt x="171" y="121"/>
                    </a:cubicBezTo>
                    <a:cubicBezTo>
                      <a:pt x="171" y="122"/>
                      <a:pt x="171" y="122"/>
                      <a:pt x="171" y="122"/>
                    </a:cubicBezTo>
                    <a:cubicBezTo>
                      <a:pt x="172" y="121"/>
                      <a:pt x="172" y="121"/>
                      <a:pt x="172" y="121"/>
                    </a:cubicBezTo>
                    <a:cubicBezTo>
                      <a:pt x="173" y="121"/>
                      <a:pt x="173" y="121"/>
                      <a:pt x="173" y="121"/>
                    </a:cubicBezTo>
                    <a:cubicBezTo>
                      <a:pt x="173" y="120"/>
                      <a:pt x="173" y="120"/>
                      <a:pt x="173" y="120"/>
                    </a:cubicBezTo>
                    <a:cubicBezTo>
                      <a:pt x="174" y="120"/>
                      <a:pt x="174" y="120"/>
                      <a:pt x="174" y="120"/>
                    </a:cubicBezTo>
                    <a:cubicBezTo>
                      <a:pt x="174" y="120"/>
                      <a:pt x="174" y="120"/>
                      <a:pt x="175" y="120"/>
                    </a:cubicBezTo>
                    <a:cubicBezTo>
                      <a:pt x="175" y="120"/>
                      <a:pt x="175" y="120"/>
                      <a:pt x="175" y="120"/>
                    </a:cubicBezTo>
                    <a:cubicBezTo>
                      <a:pt x="174" y="120"/>
                      <a:pt x="174" y="120"/>
                      <a:pt x="174" y="120"/>
                    </a:cubicBezTo>
                    <a:cubicBezTo>
                      <a:pt x="174" y="119"/>
                      <a:pt x="173" y="118"/>
                      <a:pt x="173" y="118"/>
                    </a:cubicBezTo>
                    <a:cubicBezTo>
                      <a:pt x="173" y="118"/>
                      <a:pt x="173" y="118"/>
                      <a:pt x="173" y="118"/>
                    </a:cubicBezTo>
                    <a:cubicBezTo>
                      <a:pt x="173" y="117"/>
                      <a:pt x="173" y="117"/>
                      <a:pt x="173" y="117"/>
                    </a:cubicBezTo>
                    <a:cubicBezTo>
                      <a:pt x="174" y="117"/>
                      <a:pt x="174" y="117"/>
                      <a:pt x="174" y="116"/>
                    </a:cubicBezTo>
                    <a:cubicBezTo>
                      <a:pt x="174" y="116"/>
                      <a:pt x="174" y="116"/>
                      <a:pt x="174" y="116"/>
                    </a:cubicBezTo>
                    <a:cubicBezTo>
                      <a:pt x="174" y="116"/>
                      <a:pt x="174" y="116"/>
                      <a:pt x="174" y="116"/>
                    </a:cubicBezTo>
                    <a:cubicBezTo>
                      <a:pt x="175" y="115"/>
                      <a:pt x="175" y="114"/>
                      <a:pt x="176" y="114"/>
                    </a:cubicBezTo>
                    <a:cubicBezTo>
                      <a:pt x="176" y="113"/>
                      <a:pt x="176" y="113"/>
                      <a:pt x="176" y="113"/>
                    </a:cubicBezTo>
                    <a:cubicBezTo>
                      <a:pt x="176" y="113"/>
                      <a:pt x="176" y="113"/>
                      <a:pt x="176" y="113"/>
                    </a:cubicBezTo>
                    <a:cubicBezTo>
                      <a:pt x="176" y="112"/>
                      <a:pt x="176" y="112"/>
                      <a:pt x="177" y="112"/>
                    </a:cubicBezTo>
                    <a:cubicBezTo>
                      <a:pt x="177" y="112"/>
                      <a:pt x="177" y="111"/>
                      <a:pt x="179" y="111"/>
                    </a:cubicBezTo>
                    <a:cubicBezTo>
                      <a:pt x="179" y="110"/>
                      <a:pt x="179" y="110"/>
                      <a:pt x="179" y="110"/>
                    </a:cubicBezTo>
                    <a:cubicBezTo>
                      <a:pt x="179" y="110"/>
                      <a:pt x="179" y="110"/>
                      <a:pt x="179" y="110"/>
                    </a:cubicBezTo>
                    <a:cubicBezTo>
                      <a:pt x="180" y="111"/>
                      <a:pt x="180" y="111"/>
                      <a:pt x="180" y="111"/>
                    </a:cubicBezTo>
                    <a:cubicBezTo>
                      <a:pt x="180" y="111"/>
                      <a:pt x="180" y="111"/>
                      <a:pt x="180" y="111"/>
                    </a:cubicBezTo>
                    <a:cubicBezTo>
                      <a:pt x="179" y="111"/>
                      <a:pt x="179" y="111"/>
                      <a:pt x="179" y="111"/>
                    </a:cubicBezTo>
                    <a:cubicBezTo>
                      <a:pt x="179" y="111"/>
                      <a:pt x="179" y="111"/>
                      <a:pt x="179" y="111"/>
                    </a:cubicBezTo>
                    <a:cubicBezTo>
                      <a:pt x="180" y="112"/>
                      <a:pt x="180" y="112"/>
                      <a:pt x="181" y="112"/>
                    </a:cubicBezTo>
                    <a:cubicBezTo>
                      <a:pt x="182" y="112"/>
                      <a:pt x="182" y="112"/>
                      <a:pt x="182" y="112"/>
                    </a:cubicBezTo>
                    <a:cubicBezTo>
                      <a:pt x="181" y="112"/>
                      <a:pt x="180" y="112"/>
                      <a:pt x="180" y="113"/>
                    </a:cubicBezTo>
                    <a:cubicBezTo>
                      <a:pt x="180" y="113"/>
                      <a:pt x="180" y="113"/>
                      <a:pt x="180" y="113"/>
                    </a:cubicBezTo>
                    <a:cubicBezTo>
                      <a:pt x="181" y="113"/>
                      <a:pt x="182" y="113"/>
                      <a:pt x="181" y="114"/>
                    </a:cubicBezTo>
                    <a:cubicBezTo>
                      <a:pt x="181" y="114"/>
                      <a:pt x="181" y="114"/>
                      <a:pt x="181" y="114"/>
                    </a:cubicBezTo>
                    <a:cubicBezTo>
                      <a:pt x="183" y="115"/>
                      <a:pt x="182" y="114"/>
                      <a:pt x="183" y="114"/>
                    </a:cubicBezTo>
                    <a:cubicBezTo>
                      <a:pt x="184" y="114"/>
                      <a:pt x="184" y="114"/>
                      <a:pt x="184" y="114"/>
                    </a:cubicBezTo>
                    <a:cubicBezTo>
                      <a:pt x="184" y="113"/>
                      <a:pt x="184" y="113"/>
                      <a:pt x="184" y="113"/>
                    </a:cubicBezTo>
                    <a:cubicBezTo>
                      <a:pt x="185" y="114"/>
                      <a:pt x="185" y="114"/>
                      <a:pt x="185" y="114"/>
                    </a:cubicBezTo>
                    <a:cubicBezTo>
                      <a:pt x="185" y="113"/>
                      <a:pt x="185" y="113"/>
                      <a:pt x="185" y="113"/>
                    </a:cubicBezTo>
                    <a:cubicBezTo>
                      <a:pt x="186" y="113"/>
                      <a:pt x="186" y="113"/>
                      <a:pt x="186" y="113"/>
                    </a:cubicBezTo>
                    <a:cubicBezTo>
                      <a:pt x="185" y="113"/>
                      <a:pt x="185" y="113"/>
                      <a:pt x="185" y="113"/>
                    </a:cubicBezTo>
                    <a:cubicBezTo>
                      <a:pt x="184" y="113"/>
                      <a:pt x="184" y="113"/>
                      <a:pt x="184" y="113"/>
                    </a:cubicBezTo>
                    <a:cubicBezTo>
                      <a:pt x="183" y="112"/>
                      <a:pt x="183" y="112"/>
                      <a:pt x="182" y="112"/>
                    </a:cubicBezTo>
                    <a:cubicBezTo>
                      <a:pt x="182" y="111"/>
                      <a:pt x="182" y="111"/>
                      <a:pt x="182" y="111"/>
                    </a:cubicBezTo>
                    <a:cubicBezTo>
                      <a:pt x="182" y="111"/>
                      <a:pt x="183" y="111"/>
                      <a:pt x="183" y="111"/>
                    </a:cubicBezTo>
                    <a:cubicBezTo>
                      <a:pt x="184" y="111"/>
                      <a:pt x="184" y="111"/>
                      <a:pt x="184" y="111"/>
                    </a:cubicBezTo>
                    <a:cubicBezTo>
                      <a:pt x="184" y="111"/>
                      <a:pt x="184" y="111"/>
                      <a:pt x="184" y="111"/>
                    </a:cubicBezTo>
                    <a:cubicBezTo>
                      <a:pt x="184" y="111"/>
                      <a:pt x="184" y="111"/>
                      <a:pt x="184" y="111"/>
                    </a:cubicBezTo>
                    <a:cubicBezTo>
                      <a:pt x="184" y="111"/>
                      <a:pt x="184" y="111"/>
                      <a:pt x="184" y="111"/>
                    </a:cubicBezTo>
                    <a:cubicBezTo>
                      <a:pt x="185" y="111"/>
                      <a:pt x="185" y="111"/>
                      <a:pt x="185" y="111"/>
                    </a:cubicBezTo>
                    <a:cubicBezTo>
                      <a:pt x="185" y="110"/>
                      <a:pt x="186" y="110"/>
                      <a:pt x="187" y="110"/>
                    </a:cubicBezTo>
                    <a:cubicBezTo>
                      <a:pt x="187" y="110"/>
                      <a:pt x="187" y="110"/>
                      <a:pt x="187" y="110"/>
                    </a:cubicBezTo>
                    <a:cubicBezTo>
                      <a:pt x="188" y="110"/>
                      <a:pt x="188" y="110"/>
                      <a:pt x="188" y="110"/>
                    </a:cubicBezTo>
                    <a:cubicBezTo>
                      <a:pt x="188" y="110"/>
                      <a:pt x="188" y="110"/>
                      <a:pt x="188" y="110"/>
                    </a:cubicBezTo>
                    <a:cubicBezTo>
                      <a:pt x="188" y="110"/>
                      <a:pt x="189" y="109"/>
                      <a:pt x="189" y="109"/>
                    </a:cubicBezTo>
                    <a:cubicBezTo>
                      <a:pt x="190" y="110"/>
                      <a:pt x="190" y="110"/>
                      <a:pt x="190" y="110"/>
                    </a:cubicBezTo>
                    <a:cubicBezTo>
                      <a:pt x="189" y="110"/>
                      <a:pt x="188" y="110"/>
                      <a:pt x="188" y="110"/>
                    </a:cubicBezTo>
                    <a:cubicBezTo>
                      <a:pt x="187" y="111"/>
                      <a:pt x="187" y="111"/>
                      <a:pt x="187" y="111"/>
                    </a:cubicBezTo>
                    <a:cubicBezTo>
                      <a:pt x="188" y="111"/>
                      <a:pt x="188" y="111"/>
                      <a:pt x="188" y="111"/>
                    </a:cubicBezTo>
                    <a:cubicBezTo>
                      <a:pt x="188" y="112"/>
                      <a:pt x="188" y="112"/>
                      <a:pt x="188" y="112"/>
                    </a:cubicBezTo>
                    <a:cubicBezTo>
                      <a:pt x="188" y="112"/>
                      <a:pt x="187" y="112"/>
                      <a:pt x="187" y="113"/>
                    </a:cubicBezTo>
                    <a:cubicBezTo>
                      <a:pt x="186" y="113"/>
                      <a:pt x="186" y="113"/>
                      <a:pt x="186" y="113"/>
                    </a:cubicBezTo>
                    <a:cubicBezTo>
                      <a:pt x="187" y="114"/>
                      <a:pt x="187" y="114"/>
                      <a:pt x="187" y="114"/>
                    </a:cubicBezTo>
                    <a:cubicBezTo>
                      <a:pt x="187" y="114"/>
                      <a:pt x="187" y="114"/>
                      <a:pt x="187" y="114"/>
                    </a:cubicBezTo>
                    <a:cubicBezTo>
                      <a:pt x="188" y="114"/>
                      <a:pt x="188" y="114"/>
                      <a:pt x="188" y="114"/>
                    </a:cubicBezTo>
                    <a:cubicBezTo>
                      <a:pt x="189" y="114"/>
                      <a:pt x="189" y="114"/>
                      <a:pt x="189" y="114"/>
                    </a:cubicBezTo>
                    <a:cubicBezTo>
                      <a:pt x="189" y="115"/>
                      <a:pt x="189" y="115"/>
                      <a:pt x="190" y="115"/>
                    </a:cubicBezTo>
                    <a:cubicBezTo>
                      <a:pt x="191" y="116"/>
                      <a:pt x="191" y="116"/>
                      <a:pt x="191" y="116"/>
                    </a:cubicBezTo>
                    <a:cubicBezTo>
                      <a:pt x="191" y="116"/>
                      <a:pt x="191" y="116"/>
                      <a:pt x="191" y="116"/>
                    </a:cubicBezTo>
                    <a:cubicBezTo>
                      <a:pt x="191" y="117"/>
                      <a:pt x="192" y="117"/>
                      <a:pt x="193" y="117"/>
                    </a:cubicBezTo>
                    <a:cubicBezTo>
                      <a:pt x="193" y="118"/>
                      <a:pt x="193" y="118"/>
                      <a:pt x="193" y="118"/>
                    </a:cubicBezTo>
                    <a:cubicBezTo>
                      <a:pt x="193" y="120"/>
                      <a:pt x="192" y="120"/>
                      <a:pt x="191" y="120"/>
                    </a:cubicBezTo>
                    <a:cubicBezTo>
                      <a:pt x="191" y="120"/>
                      <a:pt x="190" y="120"/>
                      <a:pt x="190" y="120"/>
                    </a:cubicBezTo>
                    <a:cubicBezTo>
                      <a:pt x="189" y="120"/>
                      <a:pt x="189" y="120"/>
                      <a:pt x="189" y="120"/>
                    </a:cubicBezTo>
                    <a:cubicBezTo>
                      <a:pt x="188" y="120"/>
                      <a:pt x="187" y="120"/>
                      <a:pt x="187" y="120"/>
                    </a:cubicBezTo>
                    <a:cubicBezTo>
                      <a:pt x="186" y="120"/>
                      <a:pt x="186" y="120"/>
                      <a:pt x="186" y="120"/>
                    </a:cubicBezTo>
                    <a:cubicBezTo>
                      <a:pt x="185" y="120"/>
                      <a:pt x="185" y="119"/>
                      <a:pt x="185" y="119"/>
                    </a:cubicBezTo>
                    <a:cubicBezTo>
                      <a:pt x="184" y="119"/>
                      <a:pt x="184" y="119"/>
                      <a:pt x="184" y="119"/>
                    </a:cubicBezTo>
                    <a:cubicBezTo>
                      <a:pt x="184" y="119"/>
                      <a:pt x="184" y="119"/>
                      <a:pt x="184" y="118"/>
                    </a:cubicBezTo>
                    <a:cubicBezTo>
                      <a:pt x="183" y="119"/>
                      <a:pt x="182" y="118"/>
                      <a:pt x="181" y="119"/>
                    </a:cubicBezTo>
                    <a:cubicBezTo>
                      <a:pt x="180" y="119"/>
                      <a:pt x="179" y="119"/>
                      <a:pt x="178" y="120"/>
                    </a:cubicBezTo>
                    <a:cubicBezTo>
                      <a:pt x="178" y="120"/>
                      <a:pt x="178" y="120"/>
                      <a:pt x="178" y="120"/>
                    </a:cubicBezTo>
                    <a:cubicBezTo>
                      <a:pt x="178" y="120"/>
                      <a:pt x="178" y="120"/>
                      <a:pt x="177" y="120"/>
                    </a:cubicBezTo>
                    <a:cubicBezTo>
                      <a:pt x="177" y="120"/>
                      <a:pt x="177" y="120"/>
                      <a:pt x="177" y="120"/>
                    </a:cubicBezTo>
                    <a:cubicBezTo>
                      <a:pt x="176" y="120"/>
                      <a:pt x="176" y="120"/>
                      <a:pt x="175" y="120"/>
                    </a:cubicBezTo>
                    <a:cubicBezTo>
                      <a:pt x="175" y="120"/>
                      <a:pt x="175" y="120"/>
                      <a:pt x="175" y="120"/>
                    </a:cubicBezTo>
                    <a:cubicBezTo>
                      <a:pt x="176" y="121"/>
                      <a:pt x="176" y="121"/>
                      <a:pt x="176" y="121"/>
                    </a:cubicBezTo>
                    <a:cubicBezTo>
                      <a:pt x="176" y="121"/>
                      <a:pt x="176" y="121"/>
                      <a:pt x="176" y="121"/>
                    </a:cubicBezTo>
                    <a:cubicBezTo>
                      <a:pt x="176" y="121"/>
                      <a:pt x="176" y="121"/>
                      <a:pt x="176" y="121"/>
                    </a:cubicBezTo>
                    <a:cubicBezTo>
                      <a:pt x="176" y="121"/>
                      <a:pt x="175" y="121"/>
                      <a:pt x="175" y="121"/>
                    </a:cubicBezTo>
                    <a:cubicBezTo>
                      <a:pt x="175" y="121"/>
                      <a:pt x="175" y="121"/>
                      <a:pt x="175" y="121"/>
                    </a:cubicBezTo>
                    <a:cubicBezTo>
                      <a:pt x="175" y="121"/>
                      <a:pt x="175" y="121"/>
                      <a:pt x="175" y="121"/>
                    </a:cubicBezTo>
                    <a:cubicBezTo>
                      <a:pt x="175" y="121"/>
                      <a:pt x="175" y="121"/>
                      <a:pt x="175" y="121"/>
                    </a:cubicBezTo>
                    <a:cubicBezTo>
                      <a:pt x="175" y="121"/>
                      <a:pt x="175" y="121"/>
                      <a:pt x="175" y="121"/>
                    </a:cubicBezTo>
                    <a:cubicBezTo>
                      <a:pt x="175" y="121"/>
                      <a:pt x="174" y="121"/>
                      <a:pt x="174" y="121"/>
                    </a:cubicBezTo>
                    <a:cubicBezTo>
                      <a:pt x="174" y="121"/>
                      <a:pt x="174" y="121"/>
                      <a:pt x="174" y="121"/>
                    </a:cubicBezTo>
                    <a:cubicBezTo>
                      <a:pt x="173" y="121"/>
                      <a:pt x="173" y="121"/>
                      <a:pt x="173" y="121"/>
                    </a:cubicBezTo>
                    <a:cubicBezTo>
                      <a:pt x="173" y="121"/>
                      <a:pt x="173" y="121"/>
                      <a:pt x="173" y="121"/>
                    </a:cubicBezTo>
                    <a:cubicBezTo>
                      <a:pt x="173" y="121"/>
                      <a:pt x="173" y="121"/>
                      <a:pt x="173" y="121"/>
                    </a:cubicBezTo>
                    <a:cubicBezTo>
                      <a:pt x="173" y="121"/>
                      <a:pt x="173" y="121"/>
                      <a:pt x="173" y="121"/>
                    </a:cubicBezTo>
                    <a:cubicBezTo>
                      <a:pt x="173" y="121"/>
                      <a:pt x="173" y="121"/>
                      <a:pt x="173" y="121"/>
                    </a:cubicBezTo>
                    <a:cubicBezTo>
                      <a:pt x="172" y="121"/>
                      <a:pt x="172" y="121"/>
                      <a:pt x="171" y="122"/>
                    </a:cubicBezTo>
                    <a:cubicBezTo>
                      <a:pt x="171" y="122"/>
                      <a:pt x="171" y="122"/>
                      <a:pt x="171" y="122"/>
                    </a:cubicBezTo>
                    <a:cubicBezTo>
                      <a:pt x="171" y="123"/>
                      <a:pt x="171" y="123"/>
                      <a:pt x="171" y="123"/>
                    </a:cubicBezTo>
                    <a:cubicBezTo>
                      <a:pt x="171" y="123"/>
                      <a:pt x="172" y="123"/>
                      <a:pt x="172" y="123"/>
                    </a:cubicBezTo>
                    <a:cubicBezTo>
                      <a:pt x="172" y="123"/>
                      <a:pt x="172" y="123"/>
                      <a:pt x="172" y="123"/>
                    </a:cubicBezTo>
                    <a:cubicBezTo>
                      <a:pt x="172" y="123"/>
                      <a:pt x="172" y="123"/>
                      <a:pt x="172" y="123"/>
                    </a:cubicBezTo>
                    <a:cubicBezTo>
                      <a:pt x="172" y="123"/>
                      <a:pt x="172" y="123"/>
                      <a:pt x="172" y="123"/>
                    </a:cubicBezTo>
                    <a:cubicBezTo>
                      <a:pt x="172" y="123"/>
                      <a:pt x="172" y="123"/>
                      <a:pt x="172" y="123"/>
                    </a:cubicBezTo>
                    <a:cubicBezTo>
                      <a:pt x="172" y="124"/>
                      <a:pt x="172" y="124"/>
                      <a:pt x="172" y="124"/>
                    </a:cubicBezTo>
                    <a:cubicBezTo>
                      <a:pt x="172" y="124"/>
                      <a:pt x="172" y="124"/>
                      <a:pt x="172" y="124"/>
                    </a:cubicBezTo>
                    <a:cubicBezTo>
                      <a:pt x="172" y="124"/>
                      <a:pt x="172" y="124"/>
                      <a:pt x="172" y="124"/>
                    </a:cubicBezTo>
                    <a:cubicBezTo>
                      <a:pt x="172" y="124"/>
                      <a:pt x="172" y="124"/>
                      <a:pt x="172" y="124"/>
                    </a:cubicBezTo>
                    <a:cubicBezTo>
                      <a:pt x="172" y="124"/>
                      <a:pt x="172" y="124"/>
                      <a:pt x="172" y="124"/>
                    </a:cubicBezTo>
                    <a:cubicBezTo>
                      <a:pt x="172" y="125"/>
                      <a:pt x="172" y="125"/>
                      <a:pt x="172" y="125"/>
                    </a:cubicBezTo>
                    <a:cubicBezTo>
                      <a:pt x="172" y="124"/>
                      <a:pt x="172" y="124"/>
                      <a:pt x="172" y="124"/>
                    </a:cubicBezTo>
                    <a:cubicBezTo>
                      <a:pt x="171" y="125"/>
                      <a:pt x="171" y="125"/>
                      <a:pt x="171" y="125"/>
                    </a:cubicBezTo>
                    <a:cubicBezTo>
                      <a:pt x="171" y="125"/>
                      <a:pt x="171" y="125"/>
                      <a:pt x="171" y="125"/>
                    </a:cubicBezTo>
                    <a:cubicBezTo>
                      <a:pt x="172" y="125"/>
                      <a:pt x="172" y="125"/>
                      <a:pt x="173" y="125"/>
                    </a:cubicBezTo>
                    <a:cubicBezTo>
                      <a:pt x="173" y="126"/>
                      <a:pt x="173" y="126"/>
                      <a:pt x="173" y="126"/>
                    </a:cubicBezTo>
                    <a:cubicBezTo>
                      <a:pt x="173" y="126"/>
                      <a:pt x="173" y="126"/>
                      <a:pt x="173" y="126"/>
                    </a:cubicBezTo>
                    <a:cubicBezTo>
                      <a:pt x="173" y="127"/>
                      <a:pt x="173" y="127"/>
                      <a:pt x="173" y="127"/>
                    </a:cubicBezTo>
                    <a:cubicBezTo>
                      <a:pt x="173" y="127"/>
                      <a:pt x="173" y="127"/>
                      <a:pt x="173" y="127"/>
                    </a:cubicBezTo>
                    <a:cubicBezTo>
                      <a:pt x="173" y="127"/>
                      <a:pt x="173" y="127"/>
                      <a:pt x="173" y="127"/>
                    </a:cubicBezTo>
                    <a:cubicBezTo>
                      <a:pt x="174" y="127"/>
                      <a:pt x="174" y="127"/>
                      <a:pt x="174" y="127"/>
                    </a:cubicBezTo>
                    <a:cubicBezTo>
                      <a:pt x="174" y="127"/>
                      <a:pt x="174" y="127"/>
                      <a:pt x="174" y="127"/>
                    </a:cubicBezTo>
                    <a:cubicBezTo>
                      <a:pt x="174" y="127"/>
                      <a:pt x="174" y="127"/>
                      <a:pt x="174" y="127"/>
                    </a:cubicBezTo>
                    <a:cubicBezTo>
                      <a:pt x="174" y="128"/>
                      <a:pt x="174" y="128"/>
                      <a:pt x="174" y="128"/>
                    </a:cubicBezTo>
                    <a:cubicBezTo>
                      <a:pt x="174" y="128"/>
                      <a:pt x="174" y="128"/>
                      <a:pt x="174" y="128"/>
                    </a:cubicBezTo>
                    <a:cubicBezTo>
                      <a:pt x="174" y="127"/>
                      <a:pt x="174" y="127"/>
                      <a:pt x="174" y="127"/>
                    </a:cubicBezTo>
                    <a:cubicBezTo>
                      <a:pt x="175" y="127"/>
                      <a:pt x="175" y="127"/>
                      <a:pt x="175" y="128"/>
                    </a:cubicBezTo>
                    <a:cubicBezTo>
                      <a:pt x="175" y="127"/>
                      <a:pt x="175" y="127"/>
                      <a:pt x="175" y="127"/>
                    </a:cubicBezTo>
                    <a:cubicBezTo>
                      <a:pt x="176" y="128"/>
                      <a:pt x="176" y="128"/>
                      <a:pt x="176" y="128"/>
                    </a:cubicBezTo>
                    <a:cubicBezTo>
                      <a:pt x="176" y="128"/>
                      <a:pt x="177" y="128"/>
                      <a:pt x="177" y="128"/>
                    </a:cubicBezTo>
                    <a:cubicBezTo>
                      <a:pt x="177" y="128"/>
                      <a:pt x="177" y="128"/>
                      <a:pt x="177" y="128"/>
                    </a:cubicBezTo>
                    <a:cubicBezTo>
                      <a:pt x="177" y="127"/>
                      <a:pt x="177" y="127"/>
                      <a:pt x="177" y="127"/>
                    </a:cubicBezTo>
                    <a:cubicBezTo>
                      <a:pt x="178" y="127"/>
                      <a:pt x="179" y="127"/>
                      <a:pt x="179" y="128"/>
                    </a:cubicBezTo>
                    <a:cubicBezTo>
                      <a:pt x="180" y="128"/>
                      <a:pt x="180" y="128"/>
                      <a:pt x="180" y="128"/>
                    </a:cubicBezTo>
                    <a:cubicBezTo>
                      <a:pt x="181" y="129"/>
                      <a:pt x="182" y="128"/>
                      <a:pt x="182" y="128"/>
                    </a:cubicBezTo>
                    <a:cubicBezTo>
                      <a:pt x="182" y="128"/>
                      <a:pt x="183" y="128"/>
                      <a:pt x="183" y="127"/>
                    </a:cubicBezTo>
                    <a:cubicBezTo>
                      <a:pt x="183" y="127"/>
                      <a:pt x="184" y="128"/>
                      <a:pt x="184" y="128"/>
                    </a:cubicBezTo>
                    <a:cubicBezTo>
                      <a:pt x="185" y="127"/>
                      <a:pt x="185" y="127"/>
                      <a:pt x="185" y="127"/>
                    </a:cubicBezTo>
                    <a:cubicBezTo>
                      <a:pt x="185" y="127"/>
                      <a:pt x="185" y="127"/>
                      <a:pt x="185" y="127"/>
                    </a:cubicBezTo>
                    <a:cubicBezTo>
                      <a:pt x="185" y="127"/>
                      <a:pt x="185" y="127"/>
                      <a:pt x="185" y="127"/>
                    </a:cubicBezTo>
                    <a:cubicBezTo>
                      <a:pt x="185" y="128"/>
                      <a:pt x="185" y="128"/>
                      <a:pt x="185" y="128"/>
                    </a:cubicBezTo>
                    <a:cubicBezTo>
                      <a:pt x="184" y="128"/>
                      <a:pt x="184" y="128"/>
                      <a:pt x="184" y="128"/>
                    </a:cubicBezTo>
                    <a:cubicBezTo>
                      <a:pt x="185" y="129"/>
                      <a:pt x="185" y="129"/>
                      <a:pt x="185" y="129"/>
                    </a:cubicBezTo>
                    <a:cubicBezTo>
                      <a:pt x="184" y="129"/>
                      <a:pt x="184" y="129"/>
                      <a:pt x="184" y="129"/>
                    </a:cubicBezTo>
                    <a:cubicBezTo>
                      <a:pt x="185" y="130"/>
                      <a:pt x="185" y="130"/>
                      <a:pt x="185" y="131"/>
                    </a:cubicBezTo>
                    <a:cubicBezTo>
                      <a:pt x="184" y="132"/>
                      <a:pt x="184" y="133"/>
                      <a:pt x="183" y="134"/>
                    </a:cubicBezTo>
                    <a:cubicBezTo>
                      <a:pt x="183" y="134"/>
                      <a:pt x="183" y="134"/>
                      <a:pt x="183" y="134"/>
                    </a:cubicBezTo>
                    <a:cubicBezTo>
                      <a:pt x="183" y="135"/>
                      <a:pt x="183" y="136"/>
                      <a:pt x="182" y="136"/>
                    </a:cubicBezTo>
                    <a:cubicBezTo>
                      <a:pt x="183" y="137"/>
                      <a:pt x="183" y="138"/>
                      <a:pt x="183" y="139"/>
                    </a:cubicBezTo>
                    <a:cubicBezTo>
                      <a:pt x="184" y="139"/>
                      <a:pt x="184" y="139"/>
                      <a:pt x="184" y="139"/>
                    </a:cubicBezTo>
                    <a:cubicBezTo>
                      <a:pt x="184" y="139"/>
                      <a:pt x="183" y="140"/>
                      <a:pt x="183" y="141"/>
                    </a:cubicBezTo>
                    <a:cubicBezTo>
                      <a:pt x="184" y="141"/>
                      <a:pt x="184" y="141"/>
                      <a:pt x="184" y="141"/>
                    </a:cubicBezTo>
                    <a:cubicBezTo>
                      <a:pt x="184" y="142"/>
                      <a:pt x="184" y="142"/>
                      <a:pt x="184" y="142"/>
                    </a:cubicBezTo>
                    <a:cubicBezTo>
                      <a:pt x="185" y="142"/>
                      <a:pt x="185" y="143"/>
                      <a:pt x="186" y="144"/>
                    </a:cubicBezTo>
                    <a:cubicBezTo>
                      <a:pt x="186" y="145"/>
                      <a:pt x="187" y="145"/>
                      <a:pt x="187" y="146"/>
                    </a:cubicBezTo>
                    <a:cubicBezTo>
                      <a:pt x="187" y="146"/>
                      <a:pt x="188" y="147"/>
                      <a:pt x="188" y="147"/>
                    </a:cubicBezTo>
                    <a:cubicBezTo>
                      <a:pt x="189" y="148"/>
                      <a:pt x="189" y="148"/>
                      <a:pt x="189" y="149"/>
                    </a:cubicBezTo>
                    <a:cubicBezTo>
                      <a:pt x="189" y="149"/>
                      <a:pt x="189" y="150"/>
                      <a:pt x="189" y="151"/>
                    </a:cubicBezTo>
                    <a:cubicBezTo>
                      <a:pt x="190" y="152"/>
                      <a:pt x="190" y="152"/>
                      <a:pt x="190" y="152"/>
                    </a:cubicBezTo>
                    <a:cubicBezTo>
                      <a:pt x="190" y="153"/>
                      <a:pt x="191" y="153"/>
                      <a:pt x="192" y="153"/>
                    </a:cubicBezTo>
                    <a:cubicBezTo>
                      <a:pt x="193" y="156"/>
                      <a:pt x="193" y="156"/>
                      <a:pt x="193" y="156"/>
                    </a:cubicBezTo>
                    <a:cubicBezTo>
                      <a:pt x="193" y="156"/>
                      <a:pt x="193" y="156"/>
                      <a:pt x="193" y="156"/>
                    </a:cubicBezTo>
                    <a:cubicBezTo>
                      <a:pt x="194" y="156"/>
                      <a:pt x="194" y="157"/>
                      <a:pt x="194" y="158"/>
                    </a:cubicBezTo>
                    <a:cubicBezTo>
                      <a:pt x="195" y="159"/>
                      <a:pt x="195" y="159"/>
                      <a:pt x="195" y="159"/>
                    </a:cubicBezTo>
                    <a:cubicBezTo>
                      <a:pt x="194" y="159"/>
                      <a:pt x="194" y="159"/>
                      <a:pt x="194" y="159"/>
                    </a:cubicBezTo>
                    <a:cubicBezTo>
                      <a:pt x="195" y="160"/>
                      <a:pt x="195" y="161"/>
                      <a:pt x="195" y="162"/>
                    </a:cubicBezTo>
                    <a:cubicBezTo>
                      <a:pt x="195" y="163"/>
                      <a:pt x="195" y="163"/>
                      <a:pt x="195" y="163"/>
                    </a:cubicBezTo>
                    <a:cubicBezTo>
                      <a:pt x="196" y="164"/>
                      <a:pt x="197" y="164"/>
                      <a:pt x="198" y="163"/>
                    </a:cubicBezTo>
                    <a:cubicBezTo>
                      <a:pt x="199" y="162"/>
                      <a:pt x="199" y="162"/>
                      <a:pt x="199" y="162"/>
                    </a:cubicBezTo>
                    <a:cubicBezTo>
                      <a:pt x="199" y="162"/>
                      <a:pt x="200" y="162"/>
                      <a:pt x="200" y="162"/>
                    </a:cubicBezTo>
                    <a:cubicBezTo>
                      <a:pt x="201" y="162"/>
                      <a:pt x="201" y="162"/>
                      <a:pt x="202" y="161"/>
                    </a:cubicBezTo>
                    <a:cubicBezTo>
                      <a:pt x="202" y="161"/>
                      <a:pt x="203" y="162"/>
                      <a:pt x="203" y="161"/>
                    </a:cubicBezTo>
                    <a:cubicBezTo>
                      <a:pt x="204" y="161"/>
                      <a:pt x="204" y="161"/>
                      <a:pt x="204" y="161"/>
                    </a:cubicBezTo>
                    <a:cubicBezTo>
                      <a:pt x="205" y="160"/>
                      <a:pt x="206" y="160"/>
                      <a:pt x="207" y="159"/>
                    </a:cubicBezTo>
                    <a:cubicBezTo>
                      <a:pt x="208" y="159"/>
                      <a:pt x="208" y="159"/>
                      <a:pt x="208" y="159"/>
                    </a:cubicBezTo>
                    <a:cubicBezTo>
                      <a:pt x="209" y="158"/>
                      <a:pt x="209" y="158"/>
                      <a:pt x="209" y="158"/>
                    </a:cubicBezTo>
                    <a:cubicBezTo>
                      <a:pt x="209" y="158"/>
                      <a:pt x="210" y="157"/>
                      <a:pt x="211" y="157"/>
                    </a:cubicBezTo>
                    <a:cubicBezTo>
                      <a:pt x="212" y="157"/>
                      <a:pt x="212" y="157"/>
                      <a:pt x="212" y="157"/>
                    </a:cubicBezTo>
                    <a:cubicBezTo>
                      <a:pt x="212" y="157"/>
                      <a:pt x="212" y="157"/>
                      <a:pt x="212" y="157"/>
                    </a:cubicBezTo>
                    <a:cubicBezTo>
                      <a:pt x="212" y="157"/>
                      <a:pt x="212" y="156"/>
                      <a:pt x="212" y="156"/>
                    </a:cubicBezTo>
                    <a:cubicBezTo>
                      <a:pt x="213" y="156"/>
                      <a:pt x="213" y="156"/>
                      <a:pt x="214" y="156"/>
                    </a:cubicBezTo>
                    <a:cubicBezTo>
                      <a:pt x="214" y="155"/>
                      <a:pt x="214" y="155"/>
                      <a:pt x="214" y="155"/>
                    </a:cubicBezTo>
                    <a:cubicBezTo>
                      <a:pt x="214" y="154"/>
                      <a:pt x="215" y="154"/>
                      <a:pt x="216" y="154"/>
                    </a:cubicBezTo>
                    <a:cubicBezTo>
                      <a:pt x="216" y="154"/>
                      <a:pt x="216" y="153"/>
                      <a:pt x="216" y="152"/>
                    </a:cubicBezTo>
                    <a:cubicBezTo>
                      <a:pt x="217" y="152"/>
                      <a:pt x="217" y="152"/>
                      <a:pt x="217" y="152"/>
                    </a:cubicBezTo>
                    <a:cubicBezTo>
                      <a:pt x="217" y="151"/>
                      <a:pt x="217" y="151"/>
                      <a:pt x="217" y="151"/>
                    </a:cubicBezTo>
                    <a:cubicBezTo>
                      <a:pt x="218" y="151"/>
                      <a:pt x="218" y="151"/>
                      <a:pt x="218" y="151"/>
                    </a:cubicBezTo>
                    <a:cubicBezTo>
                      <a:pt x="218" y="150"/>
                      <a:pt x="218" y="150"/>
                      <a:pt x="218" y="149"/>
                    </a:cubicBezTo>
                    <a:cubicBezTo>
                      <a:pt x="218" y="149"/>
                      <a:pt x="218" y="149"/>
                      <a:pt x="218" y="149"/>
                    </a:cubicBezTo>
                    <a:cubicBezTo>
                      <a:pt x="217" y="148"/>
                      <a:pt x="217" y="148"/>
                      <a:pt x="217" y="148"/>
                    </a:cubicBezTo>
                    <a:cubicBezTo>
                      <a:pt x="216" y="148"/>
                      <a:pt x="216" y="148"/>
                      <a:pt x="216" y="148"/>
                    </a:cubicBezTo>
                    <a:cubicBezTo>
                      <a:pt x="216" y="147"/>
                      <a:pt x="215" y="147"/>
                      <a:pt x="215" y="147"/>
                    </a:cubicBezTo>
                    <a:cubicBezTo>
                      <a:pt x="214" y="147"/>
                      <a:pt x="214" y="146"/>
                      <a:pt x="214" y="146"/>
                    </a:cubicBezTo>
                    <a:cubicBezTo>
                      <a:pt x="214" y="145"/>
                      <a:pt x="214" y="145"/>
                      <a:pt x="214" y="145"/>
                    </a:cubicBezTo>
                    <a:cubicBezTo>
                      <a:pt x="213" y="145"/>
                      <a:pt x="213" y="145"/>
                      <a:pt x="213" y="145"/>
                    </a:cubicBezTo>
                    <a:cubicBezTo>
                      <a:pt x="214" y="144"/>
                      <a:pt x="214" y="144"/>
                      <a:pt x="214" y="144"/>
                    </a:cubicBezTo>
                    <a:cubicBezTo>
                      <a:pt x="214" y="144"/>
                      <a:pt x="214" y="144"/>
                      <a:pt x="214" y="144"/>
                    </a:cubicBezTo>
                    <a:cubicBezTo>
                      <a:pt x="213" y="144"/>
                      <a:pt x="213" y="144"/>
                      <a:pt x="213" y="144"/>
                    </a:cubicBezTo>
                    <a:cubicBezTo>
                      <a:pt x="212" y="145"/>
                      <a:pt x="212" y="145"/>
                      <a:pt x="211" y="146"/>
                    </a:cubicBezTo>
                    <a:cubicBezTo>
                      <a:pt x="211" y="146"/>
                      <a:pt x="211" y="146"/>
                      <a:pt x="211" y="146"/>
                    </a:cubicBezTo>
                    <a:cubicBezTo>
                      <a:pt x="211" y="147"/>
                      <a:pt x="211" y="147"/>
                      <a:pt x="211" y="147"/>
                    </a:cubicBezTo>
                    <a:cubicBezTo>
                      <a:pt x="210" y="147"/>
                      <a:pt x="210" y="147"/>
                      <a:pt x="210" y="147"/>
                    </a:cubicBezTo>
                    <a:cubicBezTo>
                      <a:pt x="210" y="147"/>
                      <a:pt x="210" y="147"/>
                      <a:pt x="210" y="147"/>
                    </a:cubicBezTo>
                    <a:cubicBezTo>
                      <a:pt x="210" y="147"/>
                      <a:pt x="208" y="147"/>
                      <a:pt x="208" y="147"/>
                    </a:cubicBezTo>
                    <a:cubicBezTo>
                      <a:pt x="208" y="147"/>
                      <a:pt x="208" y="147"/>
                      <a:pt x="208" y="147"/>
                    </a:cubicBezTo>
                    <a:cubicBezTo>
                      <a:pt x="207" y="147"/>
                      <a:pt x="207" y="147"/>
                      <a:pt x="207" y="147"/>
                    </a:cubicBezTo>
                    <a:cubicBezTo>
                      <a:pt x="207" y="147"/>
                      <a:pt x="207" y="147"/>
                      <a:pt x="207" y="147"/>
                    </a:cubicBezTo>
                    <a:cubicBezTo>
                      <a:pt x="206" y="146"/>
                      <a:pt x="207" y="146"/>
                      <a:pt x="207" y="145"/>
                    </a:cubicBezTo>
                    <a:cubicBezTo>
                      <a:pt x="207" y="144"/>
                      <a:pt x="207" y="144"/>
                      <a:pt x="207" y="144"/>
                    </a:cubicBezTo>
                    <a:cubicBezTo>
                      <a:pt x="207" y="144"/>
                      <a:pt x="207" y="144"/>
                      <a:pt x="207" y="144"/>
                    </a:cubicBezTo>
                    <a:cubicBezTo>
                      <a:pt x="206" y="144"/>
                      <a:pt x="206" y="144"/>
                      <a:pt x="206" y="144"/>
                    </a:cubicBezTo>
                    <a:cubicBezTo>
                      <a:pt x="206" y="144"/>
                      <a:pt x="206" y="145"/>
                      <a:pt x="206" y="146"/>
                    </a:cubicBezTo>
                    <a:cubicBezTo>
                      <a:pt x="206" y="146"/>
                      <a:pt x="206" y="146"/>
                      <a:pt x="206" y="146"/>
                    </a:cubicBezTo>
                    <a:cubicBezTo>
                      <a:pt x="206" y="146"/>
                      <a:pt x="205" y="145"/>
                      <a:pt x="205" y="145"/>
                    </a:cubicBezTo>
                    <a:cubicBezTo>
                      <a:pt x="205" y="145"/>
                      <a:pt x="205" y="145"/>
                      <a:pt x="205" y="145"/>
                    </a:cubicBezTo>
                    <a:cubicBezTo>
                      <a:pt x="205" y="144"/>
                      <a:pt x="205" y="144"/>
                      <a:pt x="205" y="143"/>
                    </a:cubicBezTo>
                    <a:cubicBezTo>
                      <a:pt x="205" y="143"/>
                      <a:pt x="205" y="143"/>
                      <a:pt x="205" y="143"/>
                    </a:cubicBezTo>
                    <a:cubicBezTo>
                      <a:pt x="205" y="143"/>
                      <a:pt x="205" y="143"/>
                      <a:pt x="205" y="143"/>
                    </a:cubicBezTo>
                    <a:cubicBezTo>
                      <a:pt x="205" y="142"/>
                      <a:pt x="204" y="142"/>
                      <a:pt x="204" y="142"/>
                    </a:cubicBezTo>
                    <a:cubicBezTo>
                      <a:pt x="204" y="142"/>
                      <a:pt x="204" y="142"/>
                      <a:pt x="204" y="142"/>
                    </a:cubicBezTo>
                    <a:cubicBezTo>
                      <a:pt x="203" y="142"/>
                      <a:pt x="203" y="142"/>
                      <a:pt x="203" y="142"/>
                    </a:cubicBezTo>
                    <a:cubicBezTo>
                      <a:pt x="203" y="141"/>
                      <a:pt x="202" y="140"/>
                      <a:pt x="202" y="139"/>
                    </a:cubicBezTo>
                    <a:cubicBezTo>
                      <a:pt x="202" y="139"/>
                      <a:pt x="202" y="139"/>
                      <a:pt x="202" y="139"/>
                    </a:cubicBezTo>
                    <a:cubicBezTo>
                      <a:pt x="201" y="139"/>
                      <a:pt x="201" y="139"/>
                      <a:pt x="201" y="139"/>
                    </a:cubicBezTo>
                    <a:cubicBezTo>
                      <a:pt x="202" y="139"/>
                      <a:pt x="202" y="139"/>
                      <a:pt x="202" y="139"/>
                    </a:cubicBezTo>
                    <a:cubicBezTo>
                      <a:pt x="202" y="139"/>
                      <a:pt x="202" y="139"/>
                      <a:pt x="202" y="139"/>
                    </a:cubicBezTo>
                    <a:cubicBezTo>
                      <a:pt x="202" y="138"/>
                      <a:pt x="202" y="138"/>
                      <a:pt x="202" y="138"/>
                    </a:cubicBezTo>
                    <a:cubicBezTo>
                      <a:pt x="203" y="138"/>
                      <a:pt x="203" y="138"/>
                      <a:pt x="203" y="138"/>
                    </a:cubicBezTo>
                    <a:cubicBezTo>
                      <a:pt x="203" y="138"/>
                      <a:pt x="203" y="137"/>
                      <a:pt x="203" y="137"/>
                    </a:cubicBezTo>
                    <a:cubicBezTo>
                      <a:pt x="204" y="137"/>
                      <a:pt x="204" y="137"/>
                      <a:pt x="204" y="137"/>
                    </a:cubicBezTo>
                    <a:cubicBezTo>
                      <a:pt x="204" y="138"/>
                      <a:pt x="204" y="138"/>
                      <a:pt x="204" y="138"/>
                    </a:cubicBezTo>
                    <a:cubicBezTo>
                      <a:pt x="204" y="138"/>
                      <a:pt x="204" y="138"/>
                      <a:pt x="205" y="138"/>
                    </a:cubicBezTo>
                    <a:cubicBezTo>
                      <a:pt x="206" y="139"/>
                      <a:pt x="206" y="139"/>
                      <a:pt x="206" y="139"/>
                    </a:cubicBezTo>
                    <a:cubicBezTo>
                      <a:pt x="206" y="139"/>
                      <a:pt x="206" y="139"/>
                      <a:pt x="206" y="139"/>
                    </a:cubicBezTo>
                    <a:cubicBezTo>
                      <a:pt x="206" y="140"/>
                      <a:pt x="206" y="140"/>
                      <a:pt x="207" y="141"/>
                    </a:cubicBezTo>
                    <a:cubicBezTo>
                      <a:pt x="207" y="141"/>
                      <a:pt x="208" y="141"/>
                      <a:pt x="208" y="142"/>
                    </a:cubicBezTo>
                    <a:cubicBezTo>
                      <a:pt x="209" y="142"/>
                      <a:pt x="209" y="142"/>
                      <a:pt x="209" y="142"/>
                    </a:cubicBezTo>
                    <a:cubicBezTo>
                      <a:pt x="209" y="143"/>
                      <a:pt x="210" y="143"/>
                      <a:pt x="210" y="143"/>
                    </a:cubicBezTo>
                    <a:cubicBezTo>
                      <a:pt x="211" y="143"/>
                      <a:pt x="211" y="143"/>
                      <a:pt x="211" y="143"/>
                    </a:cubicBezTo>
                    <a:cubicBezTo>
                      <a:pt x="212" y="143"/>
                      <a:pt x="212" y="143"/>
                      <a:pt x="212" y="143"/>
                    </a:cubicBezTo>
                    <a:cubicBezTo>
                      <a:pt x="213" y="142"/>
                      <a:pt x="213" y="142"/>
                      <a:pt x="214" y="142"/>
                    </a:cubicBezTo>
                    <a:cubicBezTo>
                      <a:pt x="214" y="142"/>
                      <a:pt x="214" y="142"/>
                      <a:pt x="214" y="142"/>
                    </a:cubicBezTo>
                    <a:cubicBezTo>
                      <a:pt x="214" y="143"/>
                      <a:pt x="214" y="143"/>
                      <a:pt x="214" y="143"/>
                    </a:cubicBezTo>
                    <a:cubicBezTo>
                      <a:pt x="215" y="144"/>
                      <a:pt x="215" y="144"/>
                      <a:pt x="215" y="144"/>
                    </a:cubicBezTo>
                    <a:cubicBezTo>
                      <a:pt x="216" y="145"/>
                      <a:pt x="216" y="145"/>
                      <a:pt x="216" y="145"/>
                    </a:cubicBezTo>
                    <a:cubicBezTo>
                      <a:pt x="217" y="145"/>
                      <a:pt x="217" y="145"/>
                      <a:pt x="217" y="145"/>
                    </a:cubicBezTo>
                    <a:cubicBezTo>
                      <a:pt x="217" y="145"/>
                      <a:pt x="217" y="145"/>
                      <a:pt x="217" y="145"/>
                    </a:cubicBezTo>
                    <a:cubicBezTo>
                      <a:pt x="218" y="145"/>
                      <a:pt x="219" y="145"/>
                      <a:pt x="219" y="145"/>
                    </a:cubicBezTo>
                    <a:cubicBezTo>
                      <a:pt x="220" y="145"/>
                      <a:pt x="220" y="145"/>
                      <a:pt x="220" y="145"/>
                    </a:cubicBezTo>
                    <a:cubicBezTo>
                      <a:pt x="221" y="145"/>
                      <a:pt x="222" y="145"/>
                      <a:pt x="222" y="145"/>
                    </a:cubicBezTo>
                    <a:cubicBezTo>
                      <a:pt x="223" y="145"/>
                      <a:pt x="223" y="145"/>
                      <a:pt x="223" y="145"/>
                    </a:cubicBezTo>
                    <a:cubicBezTo>
                      <a:pt x="224" y="145"/>
                      <a:pt x="224" y="145"/>
                      <a:pt x="224" y="145"/>
                    </a:cubicBezTo>
                    <a:cubicBezTo>
                      <a:pt x="225" y="146"/>
                      <a:pt x="227" y="145"/>
                      <a:pt x="228" y="145"/>
                    </a:cubicBezTo>
                    <a:cubicBezTo>
                      <a:pt x="228" y="145"/>
                      <a:pt x="228" y="145"/>
                      <a:pt x="228" y="146"/>
                    </a:cubicBezTo>
                    <a:cubicBezTo>
                      <a:pt x="229" y="146"/>
                      <a:pt x="229" y="146"/>
                      <a:pt x="229" y="146"/>
                    </a:cubicBezTo>
                    <a:cubicBezTo>
                      <a:pt x="229" y="147"/>
                      <a:pt x="229" y="147"/>
                      <a:pt x="229" y="147"/>
                    </a:cubicBezTo>
                    <a:cubicBezTo>
                      <a:pt x="229" y="147"/>
                      <a:pt x="230" y="147"/>
                      <a:pt x="230" y="147"/>
                    </a:cubicBezTo>
                    <a:cubicBezTo>
                      <a:pt x="230" y="148"/>
                      <a:pt x="230" y="148"/>
                      <a:pt x="230" y="148"/>
                    </a:cubicBezTo>
                    <a:cubicBezTo>
                      <a:pt x="231" y="148"/>
                      <a:pt x="232" y="149"/>
                      <a:pt x="233" y="149"/>
                    </a:cubicBezTo>
                    <a:cubicBezTo>
                      <a:pt x="233" y="149"/>
                      <a:pt x="233" y="149"/>
                      <a:pt x="233" y="149"/>
                    </a:cubicBezTo>
                    <a:cubicBezTo>
                      <a:pt x="232" y="150"/>
                      <a:pt x="232" y="149"/>
                      <a:pt x="231" y="149"/>
                    </a:cubicBezTo>
                    <a:cubicBezTo>
                      <a:pt x="231" y="149"/>
                      <a:pt x="231" y="149"/>
                      <a:pt x="231" y="149"/>
                    </a:cubicBezTo>
                    <a:cubicBezTo>
                      <a:pt x="231" y="150"/>
                      <a:pt x="233" y="152"/>
                      <a:pt x="234" y="152"/>
                    </a:cubicBezTo>
                    <a:cubicBezTo>
                      <a:pt x="235" y="152"/>
                      <a:pt x="235" y="152"/>
                      <a:pt x="235" y="152"/>
                    </a:cubicBezTo>
                    <a:cubicBezTo>
                      <a:pt x="235" y="151"/>
                      <a:pt x="236" y="151"/>
                      <a:pt x="236" y="150"/>
                    </a:cubicBezTo>
                    <a:cubicBezTo>
                      <a:pt x="236" y="150"/>
                      <a:pt x="236" y="150"/>
                      <a:pt x="236" y="150"/>
                    </a:cubicBezTo>
                    <a:cubicBezTo>
                      <a:pt x="237" y="150"/>
                      <a:pt x="237" y="150"/>
                      <a:pt x="237" y="150"/>
                    </a:cubicBezTo>
                    <a:cubicBezTo>
                      <a:pt x="236" y="150"/>
                      <a:pt x="236" y="151"/>
                      <a:pt x="237" y="151"/>
                    </a:cubicBezTo>
                    <a:cubicBezTo>
                      <a:pt x="237" y="152"/>
                      <a:pt x="237" y="152"/>
                      <a:pt x="237" y="152"/>
                    </a:cubicBezTo>
                    <a:cubicBezTo>
                      <a:pt x="237" y="152"/>
                      <a:pt x="237" y="152"/>
                      <a:pt x="237" y="153"/>
                    </a:cubicBezTo>
                    <a:cubicBezTo>
                      <a:pt x="237" y="153"/>
                      <a:pt x="237" y="154"/>
                      <a:pt x="237" y="155"/>
                    </a:cubicBezTo>
                    <a:cubicBezTo>
                      <a:pt x="237" y="156"/>
                      <a:pt x="237" y="157"/>
                      <a:pt x="238" y="158"/>
                    </a:cubicBezTo>
                    <a:cubicBezTo>
                      <a:pt x="238" y="159"/>
                      <a:pt x="239" y="160"/>
                      <a:pt x="239" y="161"/>
                    </a:cubicBezTo>
                    <a:cubicBezTo>
                      <a:pt x="239" y="162"/>
                      <a:pt x="240" y="162"/>
                      <a:pt x="240" y="163"/>
                    </a:cubicBezTo>
                    <a:cubicBezTo>
                      <a:pt x="240" y="164"/>
                      <a:pt x="240" y="164"/>
                      <a:pt x="240" y="164"/>
                    </a:cubicBezTo>
                    <a:cubicBezTo>
                      <a:pt x="241" y="165"/>
                      <a:pt x="241" y="165"/>
                      <a:pt x="241" y="165"/>
                    </a:cubicBezTo>
                    <a:cubicBezTo>
                      <a:pt x="241" y="166"/>
                      <a:pt x="241" y="167"/>
                      <a:pt x="242" y="167"/>
                    </a:cubicBezTo>
                    <a:cubicBezTo>
                      <a:pt x="242" y="168"/>
                      <a:pt x="242" y="169"/>
                      <a:pt x="242" y="169"/>
                    </a:cubicBezTo>
                    <a:cubicBezTo>
                      <a:pt x="243" y="170"/>
                      <a:pt x="243" y="170"/>
                      <a:pt x="243" y="170"/>
                    </a:cubicBezTo>
                    <a:cubicBezTo>
                      <a:pt x="243" y="170"/>
                      <a:pt x="244" y="170"/>
                      <a:pt x="244" y="169"/>
                    </a:cubicBezTo>
                    <a:cubicBezTo>
                      <a:pt x="244" y="169"/>
                      <a:pt x="244" y="169"/>
                      <a:pt x="244" y="169"/>
                    </a:cubicBezTo>
                    <a:cubicBezTo>
                      <a:pt x="245" y="169"/>
                      <a:pt x="245" y="168"/>
                      <a:pt x="246" y="168"/>
                    </a:cubicBezTo>
                    <a:cubicBezTo>
                      <a:pt x="245" y="168"/>
                      <a:pt x="245" y="168"/>
                      <a:pt x="245" y="168"/>
                    </a:cubicBezTo>
                    <a:cubicBezTo>
                      <a:pt x="246" y="167"/>
                      <a:pt x="246" y="167"/>
                      <a:pt x="246" y="167"/>
                    </a:cubicBezTo>
                    <a:cubicBezTo>
                      <a:pt x="246" y="167"/>
                      <a:pt x="246" y="167"/>
                      <a:pt x="246" y="167"/>
                    </a:cubicBezTo>
                    <a:cubicBezTo>
                      <a:pt x="247" y="166"/>
                      <a:pt x="246" y="166"/>
                      <a:pt x="246" y="165"/>
                    </a:cubicBezTo>
                    <a:cubicBezTo>
                      <a:pt x="247" y="164"/>
                      <a:pt x="248" y="163"/>
                      <a:pt x="247" y="162"/>
                    </a:cubicBezTo>
                    <a:cubicBezTo>
                      <a:pt x="247" y="161"/>
                      <a:pt x="247" y="161"/>
                      <a:pt x="247" y="160"/>
                    </a:cubicBezTo>
                    <a:cubicBezTo>
                      <a:pt x="247" y="159"/>
                      <a:pt x="247" y="159"/>
                      <a:pt x="247" y="159"/>
                    </a:cubicBezTo>
                    <a:cubicBezTo>
                      <a:pt x="248" y="159"/>
                      <a:pt x="248" y="159"/>
                      <a:pt x="248" y="159"/>
                    </a:cubicBezTo>
                    <a:cubicBezTo>
                      <a:pt x="249" y="158"/>
                      <a:pt x="249" y="158"/>
                      <a:pt x="249" y="158"/>
                    </a:cubicBezTo>
                    <a:cubicBezTo>
                      <a:pt x="250" y="158"/>
                      <a:pt x="250" y="158"/>
                      <a:pt x="250" y="158"/>
                    </a:cubicBezTo>
                    <a:cubicBezTo>
                      <a:pt x="250" y="157"/>
                      <a:pt x="250" y="157"/>
                      <a:pt x="250" y="157"/>
                    </a:cubicBezTo>
                    <a:cubicBezTo>
                      <a:pt x="251" y="156"/>
                      <a:pt x="251" y="156"/>
                      <a:pt x="251" y="156"/>
                    </a:cubicBezTo>
                    <a:cubicBezTo>
                      <a:pt x="252" y="156"/>
                      <a:pt x="252" y="156"/>
                      <a:pt x="252" y="156"/>
                    </a:cubicBezTo>
                    <a:cubicBezTo>
                      <a:pt x="253" y="155"/>
                      <a:pt x="253" y="155"/>
                      <a:pt x="253" y="155"/>
                    </a:cubicBezTo>
                    <a:cubicBezTo>
                      <a:pt x="253" y="155"/>
                      <a:pt x="254" y="154"/>
                      <a:pt x="254" y="154"/>
                    </a:cubicBezTo>
                    <a:cubicBezTo>
                      <a:pt x="254" y="153"/>
                      <a:pt x="255" y="153"/>
                      <a:pt x="255" y="153"/>
                    </a:cubicBezTo>
                    <a:cubicBezTo>
                      <a:pt x="256" y="153"/>
                      <a:pt x="256" y="152"/>
                      <a:pt x="257" y="152"/>
                    </a:cubicBezTo>
                    <a:cubicBezTo>
                      <a:pt x="256" y="151"/>
                      <a:pt x="256" y="151"/>
                      <a:pt x="256" y="151"/>
                    </a:cubicBezTo>
                    <a:cubicBezTo>
                      <a:pt x="257" y="151"/>
                      <a:pt x="257" y="151"/>
                      <a:pt x="258" y="150"/>
                    </a:cubicBezTo>
                    <a:cubicBezTo>
                      <a:pt x="258" y="150"/>
                      <a:pt x="258" y="150"/>
                      <a:pt x="258" y="150"/>
                    </a:cubicBezTo>
                    <a:cubicBezTo>
                      <a:pt x="258" y="150"/>
                      <a:pt x="258" y="150"/>
                      <a:pt x="258" y="150"/>
                    </a:cubicBezTo>
                    <a:cubicBezTo>
                      <a:pt x="259" y="151"/>
                      <a:pt x="259" y="151"/>
                      <a:pt x="259" y="151"/>
                    </a:cubicBezTo>
                    <a:cubicBezTo>
                      <a:pt x="259" y="150"/>
                      <a:pt x="259" y="150"/>
                      <a:pt x="259" y="150"/>
                    </a:cubicBezTo>
                    <a:cubicBezTo>
                      <a:pt x="259" y="150"/>
                      <a:pt x="259" y="150"/>
                      <a:pt x="259" y="150"/>
                    </a:cubicBezTo>
                    <a:cubicBezTo>
                      <a:pt x="259" y="151"/>
                      <a:pt x="259" y="151"/>
                      <a:pt x="259" y="151"/>
                    </a:cubicBezTo>
                    <a:cubicBezTo>
                      <a:pt x="260" y="151"/>
                      <a:pt x="260" y="151"/>
                      <a:pt x="260" y="151"/>
                    </a:cubicBezTo>
                    <a:cubicBezTo>
                      <a:pt x="260" y="150"/>
                      <a:pt x="260" y="150"/>
                      <a:pt x="260" y="150"/>
                    </a:cubicBezTo>
                    <a:cubicBezTo>
                      <a:pt x="260" y="150"/>
                      <a:pt x="260" y="150"/>
                      <a:pt x="260" y="150"/>
                    </a:cubicBezTo>
                    <a:cubicBezTo>
                      <a:pt x="260" y="150"/>
                      <a:pt x="260" y="150"/>
                      <a:pt x="260" y="150"/>
                    </a:cubicBezTo>
                    <a:cubicBezTo>
                      <a:pt x="260" y="150"/>
                      <a:pt x="260" y="150"/>
                      <a:pt x="260" y="150"/>
                    </a:cubicBezTo>
                    <a:cubicBezTo>
                      <a:pt x="260" y="150"/>
                      <a:pt x="260" y="150"/>
                      <a:pt x="260" y="150"/>
                    </a:cubicBezTo>
                    <a:cubicBezTo>
                      <a:pt x="260" y="150"/>
                      <a:pt x="260" y="150"/>
                      <a:pt x="260" y="150"/>
                    </a:cubicBezTo>
                    <a:cubicBezTo>
                      <a:pt x="261" y="150"/>
                      <a:pt x="261" y="150"/>
                      <a:pt x="261" y="150"/>
                    </a:cubicBezTo>
                    <a:cubicBezTo>
                      <a:pt x="261" y="150"/>
                      <a:pt x="261" y="150"/>
                      <a:pt x="261" y="150"/>
                    </a:cubicBezTo>
                    <a:cubicBezTo>
                      <a:pt x="261" y="150"/>
                      <a:pt x="261" y="150"/>
                      <a:pt x="261" y="150"/>
                    </a:cubicBezTo>
                    <a:cubicBezTo>
                      <a:pt x="261" y="150"/>
                      <a:pt x="261" y="150"/>
                      <a:pt x="261" y="150"/>
                    </a:cubicBezTo>
                    <a:cubicBezTo>
                      <a:pt x="262" y="150"/>
                      <a:pt x="262" y="150"/>
                      <a:pt x="262" y="150"/>
                    </a:cubicBezTo>
                    <a:cubicBezTo>
                      <a:pt x="262" y="149"/>
                      <a:pt x="262" y="149"/>
                      <a:pt x="262" y="149"/>
                    </a:cubicBezTo>
                    <a:cubicBezTo>
                      <a:pt x="262" y="149"/>
                      <a:pt x="262" y="149"/>
                      <a:pt x="262" y="149"/>
                    </a:cubicBezTo>
                    <a:cubicBezTo>
                      <a:pt x="262" y="148"/>
                      <a:pt x="262" y="148"/>
                      <a:pt x="262" y="148"/>
                    </a:cubicBezTo>
                    <a:cubicBezTo>
                      <a:pt x="262" y="149"/>
                      <a:pt x="262" y="149"/>
                      <a:pt x="262" y="149"/>
                    </a:cubicBezTo>
                    <a:cubicBezTo>
                      <a:pt x="263" y="149"/>
                      <a:pt x="263" y="149"/>
                      <a:pt x="263" y="149"/>
                    </a:cubicBezTo>
                    <a:cubicBezTo>
                      <a:pt x="264" y="149"/>
                      <a:pt x="263" y="152"/>
                      <a:pt x="265" y="152"/>
                    </a:cubicBezTo>
                    <a:cubicBezTo>
                      <a:pt x="265" y="152"/>
                      <a:pt x="265" y="152"/>
                      <a:pt x="265" y="152"/>
                    </a:cubicBezTo>
                    <a:cubicBezTo>
                      <a:pt x="265" y="153"/>
                      <a:pt x="265" y="153"/>
                      <a:pt x="265" y="153"/>
                    </a:cubicBezTo>
                    <a:cubicBezTo>
                      <a:pt x="266" y="153"/>
                      <a:pt x="266" y="153"/>
                      <a:pt x="266" y="153"/>
                    </a:cubicBezTo>
                    <a:cubicBezTo>
                      <a:pt x="266" y="153"/>
                      <a:pt x="266" y="153"/>
                      <a:pt x="266" y="154"/>
                    </a:cubicBezTo>
                    <a:cubicBezTo>
                      <a:pt x="266" y="154"/>
                      <a:pt x="266" y="154"/>
                      <a:pt x="266" y="154"/>
                    </a:cubicBezTo>
                    <a:cubicBezTo>
                      <a:pt x="266" y="154"/>
                      <a:pt x="266" y="154"/>
                      <a:pt x="266" y="154"/>
                    </a:cubicBezTo>
                    <a:cubicBezTo>
                      <a:pt x="266" y="154"/>
                      <a:pt x="266" y="154"/>
                      <a:pt x="266" y="154"/>
                    </a:cubicBezTo>
                    <a:cubicBezTo>
                      <a:pt x="266" y="154"/>
                      <a:pt x="266" y="154"/>
                      <a:pt x="266" y="154"/>
                    </a:cubicBezTo>
                    <a:cubicBezTo>
                      <a:pt x="266" y="154"/>
                      <a:pt x="266" y="154"/>
                      <a:pt x="266" y="154"/>
                    </a:cubicBezTo>
                    <a:cubicBezTo>
                      <a:pt x="267" y="155"/>
                      <a:pt x="267" y="156"/>
                      <a:pt x="267" y="157"/>
                    </a:cubicBezTo>
                    <a:cubicBezTo>
                      <a:pt x="267" y="157"/>
                      <a:pt x="267" y="158"/>
                      <a:pt x="267" y="159"/>
                    </a:cubicBezTo>
                    <a:cubicBezTo>
                      <a:pt x="267" y="159"/>
                      <a:pt x="267" y="159"/>
                      <a:pt x="267" y="159"/>
                    </a:cubicBezTo>
                    <a:cubicBezTo>
                      <a:pt x="267" y="159"/>
                      <a:pt x="267" y="158"/>
                      <a:pt x="268" y="158"/>
                    </a:cubicBezTo>
                    <a:cubicBezTo>
                      <a:pt x="268" y="159"/>
                      <a:pt x="268" y="159"/>
                      <a:pt x="268" y="159"/>
                    </a:cubicBezTo>
                    <a:cubicBezTo>
                      <a:pt x="268" y="159"/>
                      <a:pt x="268" y="159"/>
                      <a:pt x="268" y="159"/>
                    </a:cubicBezTo>
                    <a:cubicBezTo>
                      <a:pt x="268" y="159"/>
                      <a:pt x="268" y="159"/>
                      <a:pt x="268" y="159"/>
                    </a:cubicBezTo>
                    <a:cubicBezTo>
                      <a:pt x="268" y="159"/>
                      <a:pt x="268" y="159"/>
                      <a:pt x="268" y="159"/>
                    </a:cubicBezTo>
                    <a:cubicBezTo>
                      <a:pt x="268" y="159"/>
                      <a:pt x="268" y="159"/>
                      <a:pt x="268" y="159"/>
                    </a:cubicBezTo>
                    <a:cubicBezTo>
                      <a:pt x="269" y="159"/>
                      <a:pt x="269" y="159"/>
                      <a:pt x="269" y="158"/>
                    </a:cubicBezTo>
                    <a:cubicBezTo>
                      <a:pt x="270" y="158"/>
                      <a:pt x="270" y="158"/>
                      <a:pt x="270" y="157"/>
                    </a:cubicBezTo>
                    <a:cubicBezTo>
                      <a:pt x="271" y="157"/>
                      <a:pt x="271" y="157"/>
                      <a:pt x="271" y="157"/>
                    </a:cubicBezTo>
                    <a:cubicBezTo>
                      <a:pt x="271" y="157"/>
                      <a:pt x="271" y="158"/>
                      <a:pt x="271" y="158"/>
                    </a:cubicBezTo>
                    <a:cubicBezTo>
                      <a:pt x="272" y="159"/>
                      <a:pt x="272" y="160"/>
                      <a:pt x="272" y="161"/>
                    </a:cubicBezTo>
                    <a:cubicBezTo>
                      <a:pt x="272" y="161"/>
                      <a:pt x="273" y="162"/>
                      <a:pt x="273" y="163"/>
                    </a:cubicBezTo>
                    <a:cubicBezTo>
                      <a:pt x="273" y="163"/>
                      <a:pt x="273" y="164"/>
                      <a:pt x="273" y="165"/>
                    </a:cubicBezTo>
                    <a:cubicBezTo>
                      <a:pt x="273" y="165"/>
                      <a:pt x="273" y="165"/>
                      <a:pt x="273" y="165"/>
                    </a:cubicBezTo>
                    <a:cubicBezTo>
                      <a:pt x="273" y="165"/>
                      <a:pt x="273" y="167"/>
                      <a:pt x="273" y="167"/>
                    </a:cubicBezTo>
                    <a:cubicBezTo>
                      <a:pt x="273" y="167"/>
                      <a:pt x="273" y="167"/>
                      <a:pt x="273" y="167"/>
                    </a:cubicBezTo>
                    <a:cubicBezTo>
                      <a:pt x="273" y="168"/>
                      <a:pt x="272" y="169"/>
                      <a:pt x="272" y="170"/>
                    </a:cubicBezTo>
                    <a:cubicBezTo>
                      <a:pt x="273" y="170"/>
                      <a:pt x="273" y="170"/>
                      <a:pt x="273" y="170"/>
                    </a:cubicBezTo>
                    <a:cubicBezTo>
                      <a:pt x="273" y="170"/>
                      <a:pt x="274" y="170"/>
                      <a:pt x="274" y="171"/>
                    </a:cubicBezTo>
                    <a:cubicBezTo>
                      <a:pt x="274" y="171"/>
                      <a:pt x="274" y="171"/>
                      <a:pt x="274" y="171"/>
                    </a:cubicBezTo>
                    <a:cubicBezTo>
                      <a:pt x="274" y="171"/>
                      <a:pt x="274" y="171"/>
                      <a:pt x="274" y="172"/>
                    </a:cubicBezTo>
                    <a:cubicBezTo>
                      <a:pt x="275" y="172"/>
                      <a:pt x="275" y="172"/>
                      <a:pt x="275" y="172"/>
                    </a:cubicBezTo>
                    <a:cubicBezTo>
                      <a:pt x="275" y="172"/>
                      <a:pt x="275" y="172"/>
                      <a:pt x="275" y="172"/>
                    </a:cubicBezTo>
                    <a:cubicBezTo>
                      <a:pt x="275" y="172"/>
                      <a:pt x="275" y="172"/>
                      <a:pt x="275" y="172"/>
                    </a:cubicBezTo>
                    <a:cubicBezTo>
                      <a:pt x="275" y="173"/>
                      <a:pt x="275" y="174"/>
                      <a:pt x="275" y="174"/>
                    </a:cubicBezTo>
                    <a:cubicBezTo>
                      <a:pt x="276" y="175"/>
                      <a:pt x="276" y="175"/>
                      <a:pt x="276" y="175"/>
                    </a:cubicBezTo>
                    <a:cubicBezTo>
                      <a:pt x="276" y="176"/>
                      <a:pt x="276" y="176"/>
                      <a:pt x="276" y="176"/>
                    </a:cubicBezTo>
                    <a:cubicBezTo>
                      <a:pt x="276" y="176"/>
                      <a:pt x="276" y="176"/>
                      <a:pt x="276" y="176"/>
                    </a:cubicBezTo>
                    <a:cubicBezTo>
                      <a:pt x="277" y="177"/>
                      <a:pt x="277" y="177"/>
                      <a:pt x="277" y="177"/>
                    </a:cubicBezTo>
                    <a:cubicBezTo>
                      <a:pt x="266" y="235"/>
                      <a:pt x="215" y="279"/>
                      <a:pt x="154" y="27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4" name="Rectangle 244"/>
              <p:cNvSpPr>
                <a:spLocks noChangeArrowheads="1"/>
              </p:cNvSpPr>
              <p:nvPr/>
            </p:nvSpPr>
            <p:spPr bwMode="auto">
              <a:xfrm>
                <a:off x="-2814638" y="12700000"/>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endParaRPr lang="en-US" altLang="en-US"/>
              </a:p>
            </p:txBody>
          </p:sp>
          <p:sp>
            <p:nvSpPr>
              <p:cNvPr id="35865" name="Rectangle 245"/>
              <p:cNvSpPr>
                <a:spLocks noChangeArrowheads="1"/>
              </p:cNvSpPr>
              <p:nvPr/>
            </p:nvSpPr>
            <p:spPr bwMode="auto">
              <a:xfrm>
                <a:off x="-2814638" y="127000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endParaRPr lang="en-US" altLang="en-US"/>
              </a:p>
            </p:txBody>
          </p:sp>
          <p:sp>
            <p:nvSpPr>
              <p:cNvPr id="35866" name="Freeform 246"/>
              <p:cNvSpPr>
                <a:spLocks/>
              </p:cNvSpPr>
              <p:nvPr/>
            </p:nvSpPr>
            <p:spPr bwMode="auto">
              <a:xfrm>
                <a:off x="-2439988" y="12933363"/>
                <a:ext cx="41275" cy="66675"/>
              </a:xfrm>
              <a:custGeom>
                <a:avLst/>
                <a:gdLst>
                  <a:gd name="T0" fmla="*/ 2147483647 w 11"/>
                  <a:gd name="T1" fmla="*/ 2147483647 h 18"/>
                  <a:gd name="T2" fmla="*/ 2147483647 w 11"/>
                  <a:gd name="T3" fmla="*/ 2147483647 h 18"/>
                  <a:gd name="T4" fmla="*/ 2147483647 w 11"/>
                  <a:gd name="T5" fmla="*/ 2147483647 h 18"/>
                  <a:gd name="T6" fmla="*/ 2147483647 w 11"/>
                  <a:gd name="T7" fmla="*/ 2147483647 h 18"/>
                  <a:gd name="T8" fmla="*/ 2147483647 w 11"/>
                  <a:gd name="T9" fmla="*/ 2147483647 h 18"/>
                  <a:gd name="T10" fmla="*/ 2147483647 w 11"/>
                  <a:gd name="T11" fmla="*/ 2147483647 h 18"/>
                  <a:gd name="T12" fmla="*/ 2147483647 w 11"/>
                  <a:gd name="T13" fmla="*/ 2147483647 h 18"/>
                  <a:gd name="T14" fmla="*/ 2147483647 w 11"/>
                  <a:gd name="T15" fmla="*/ 2147483647 h 18"/>
                  <a:gd name="T16" fmla="*/ 2147483647 w 11"/>
                  <a:gd name="T17" fmla="*/ 2147483647 h 18"/>
                  <a:gd name="T18" fmla="*/ 2147483647 w 11"/>
                  <a:gd name="T19" fmla="*/ 2147483647 h 18"/>
                  <a:gd name="T20" fmla="*/ 2147483647 w 11"/>
                  <a:gd name="T21" fmla="*/ 2147483647 h 18"/>
                  <a:gd name="T22" fmla="*/ 2147483647 w 11"/>
                  <a:gd name="T23" fmla="*/ 0 h 18"/>
                  <a:gd name="T24" fmla="*/ 2147483647 w 11"/>
                  <a:gd name="T25" fmla="*/ 0 h 18"/>
                  <a:gd name="T26" fmla="*/ 2147483647 w 11"/>
                  <a:gd name="T27" fmla="*/ 2147483647 h 18"/>
                  <a:gd name="T28" fmla="*/ 2147483647 w 11"/>
                  <a:gd name="T29" fmla="*/ 2147483647 h 18"/>
                  <a:gd name="T30" fmla="*/ 2147483647 w 11"/>
                  <a:gd name="T31" fmla="*/ 2147483647 h 18"/>
                  <a:gd name="T32" fmla="*/ 2147483647 w 11"/>
                  <a:gd name="T33" fmla="*/ 2147483647 h 18"/>
                  <a:gd name="T34" fmla="*/ 0 w 11"/>
                  <a:gd name="T35" fmla="*/ 2147483647 h 18"/>
                  <a:gd name="T36" fmla="*/ 2147483647 w 11"/>
                  <a:gd name="T37" fmla="*/ 2147483647 h 18"/>
                  <a:gd name="T38" fmla="*/ 2147483647 w 11"/>
                  <a:gd name="T39" fmla="*/ 2147483647 h 18"/>
                  <a:gd name="T40" fmla="*/ 2147483647 w 11"/>
                  <a:gd name="T41" fmla="*/ 2147483647 h 18"/>
                  <a:gd name="T42" fmla="*/ 2147483647 w 11"/>
                  <a:gd name="T43" fmla="*/ 2147483647 h 18"/>
                  <a:gd name="T44" fmla="*/ 2147483647 w 11"/>
                  <a:gd name="T45" fmla="*/ 2147483647 h 18"/>
                  <a:gd name="T46" fmla="*/ 2147483647 w 11"/>
                  <a:gd name="T47" fmla="*/ 2147483647 h 18"/>
                  <a:gd name="T48" fmla="*/ 2147483647 w 11"/>
                  <a:gd name="T49" fmla="*/ 2147483647 h 18"/>
                  <a:gd name="T50" fmla="*/ 2147483647 w 11"/>
                  <a:gd name="T51" fmla="*/ 2147483647 h 18"/>
                  <a:gd name="T52" fmla="*/ 2147483647 w 11"/>
                  <a:gd name="T53" fmla="*/ 2147483647 h 18"/>
                  <a:gd name="T54" fmla="*/ 2147483647 w 11"/>
                  <a:gd name="T55" fmla="*/ 2147483647 h 18"/>
                  <a:gd name="T56" fmla="*/ 2147483647 w 11"/>
                  <a:gd name="T57" fmla="*/ 2147483647 h 18"/>
                  <a:gd name="T58" fmla="*/ 2147483647 w 11"/>
                  <a:gd name="T59" fmla="*/ 2147483647 h 18"/>
                  <a:gd name="T60" fmla="*/ 2147483647 w 11"/>
                  <a:gd name="T61" fmla="*/ 2147483647 h 18"/>
                  <a:gd name="T62" fmla="*/ 2147483647 w 11"/>
                  <a:gd name="T63" fmla="*/ 2147483647 h 18"/>
                  <a:gd name="T64" fmla="*/ 2147483647 w 11"/>
                  <a:gd name="T65" fmla="*/ 2147483647 h 18"/>
                  <a:gd name="T66" fmla="*/ 2147483647 w 11"/>
                  <a:gd name="T67" fmla="*/ 2147483647 h 18"/>
                  <a:gd name="T68" fmla="*/ 2147483647 w 11"/>
                  <a:gd name="T69" fmla="*/ 2147483647 h 18"/>
                  <a:gd name="T70" fmla="*/ 2147483647 w 11"/>
                  <a:gd name="T71" fmla="*/ 2147483647 h 18"/>
                  <a:gd name="T72" fmla="*/ 2147483647 w 11"/>
                  <a:gd name="T73" fmla="*/ 2147483647 h 18"/>
                  <a:gd name="T74" fmla="*/ 2147483647 w 11"/>
                  <a:gd name="T75" fmla="*/ 2147483647 h 18"/>
                  <a:gd name="T76" fmla="*/ 2147483647 w 11"/>
                  <a:gd name="T77" fmla="*/ 2147483647 h 18"/>
                  <a:gd name="T78" fmla="*/ 2147483647 w 11"/>
                  <a:gd name="T79" fmla="*/ 2147483647 h 18"/>
                  <a:gd name="T80" fmla="*/ 2147483647 w 11"/>
                  <a:gd name="T81" fmla="*/ 2147483647 h 18"/>
                  <a:gd name="T82" fmla="*/ 2147483647 w 11"/>
                  <a:gd name="T83" fmla="*/ 2147483647 h 18"/>
                  <a:gd name="T84" fmla="*/ 2147483647 w 11"/>
                  <a:gd name="T85" fmla="*/ 2147483647 h 18"/>
                  <a:gd name="T86" fmla="*/ 2147483647 w 11"/>
                  <a:gd name="T87" fmla="*/ 2147483647 h 18"/>
                  <a:gd name="T88" fmla="*/ 2147483647 w 11"/>
                  <a:gd name="T89" fmla="*/ 2147483647 h 18"/>
                  <a:gd name="T90" fmla="*/ 2147483647 w 11"/>
                  <a:gd name="T91" fmla="*/ 2147483647 h 18"/>
                  <a:gd name="T92" fmla="*/ 2147483647 w 11"/>
                  <a:gd name="T93" fmla="*/ 2147483647 h 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 h="18">
                    <a:moveTo>
                      <a:pt x="8" y="9"/>
                    </a:moveTo>
                    <a:cubicBezTo>
                      <a:pt x="8" y="9"/>
                      <a:pt x="8" y="9"/>
                      <a:pt x="8" y="9"/>
                    </a:cubicBezTo>
                    <a:cubicBezTo>
                      <a:pt x="8" y="8"/>
                      <a:pt x="8" y="8"/>
                      <a:pt x="8" y="8"/>
                    </a:cubicBezTo>
                    <a:cubicBezTo>
                      <a:pt x="9" y="7"/>
                      <a:pt x="9" y="7"/>
                      <a:pt x="9" y="7"/>
                    </a:cubicBezTo>
                    <a:cubicBezTo>
                      <a:pt x="8" y="7"/>
                      <a:pt x="8" y="7"/>
                      <a:pt x="7" y="7"/>
                    </a:cubicBezTo>
                    <a:cubicBezTo>
                      <a:pt x="7" y="7"/>
                      <a:pt x="7" y="7"/>
                      <a:pt x="7" y="7"/>
                    </a:cubicBezTo>
                    <a:cubicBezTo>
                      <a:pt x="7" y="7"/>
                      <a:pt x="7" y="7"/>
                      <a:pt x="7" y="7"/>
                    </a:cubicBezTo>
                    <a:cubicBezTo>
                      <a:pt x="7" y="6"/>
                      <a:pt x="6" y="6"/>
                      <a:pt x="6" y="5"/>
                    </a:cubicBezTo>
                    <a:cubicBezTo>
                      <a:pt x="5" y="5"/>
                      <a:pt x="5" y="5"/>
                      <a:pt x="5" y="5"/>
                    </a:cubicBezTo>
                    <a:cubicBezTo>
                      <a:pt x="5" y="4"/>
                      <a:pt x="5" y="4"/>
                      <a:pt x="5" y="4"/>
                    </a:cubicBezTo>
                    <a:cubicBezTo>
                      <a:pt x="5" y="4"/>
                      <a:pt x="5" y="4"/>
                      <a:pt x="5" y="4"/>
                    </a:cubicBezTo>
                    <a:cubicBezTo>
                      <a:pt x="6" y="4"/>
                      <a:pt x="7" y="4"/>
                      <a:pt x="7" y="4"/>
                    </a:cubicBezTo>
                    <a:cubicBezTo>
                      <a:pt x="7" y="4"/>
                      <a:pt x="7" y="4"/>
                      <a:pt x="7" y="4"/>
                    </a:cubicBezTo>
                    <a:cubicBezTo>
                      <a:pt x="6" y="4"/>
                      <a:pt x="6" y="4"/>
                      <a:pt x="6" y="4"/>
                    </a:cubicBezTo>
                    <a:cubicBezTo>
                      <a:pt x="7" y="3"/>
                      <a:pt x="7" y="3"/>
                      <a:pt x="7" y="3"/>
                    </a:cubicBezTo>
                    <a:cubicBezTo>
                      <a:pt x="7" y="3"/>
                      <a:pt x="7" y="3"/>
                      <a:pt x="7" y="3"/>
                    </a:cubicBezTo>
                    <a:cubicBezTo>
                      <a:pt x="7" y="3"/>
                      <a:pt x="7" y="3"/>
                      <a:pt x="7" y="3"/>
                    </a:cubicBezTo>
                    <a:cubicBezTo>
                      <a:pt x="8" y="3"/>
                      <a:pt x="9" y="3"/>
                      <a:pt x="9" y="3"/>
                    </a:cubicBezTo>
                    <a:cubicBezTo>
                      <a:pt x="9" y="3"/>
                      <a:pt x="9" y="3"/>
                      <a:pt x="9" y="3"/>
                    </a:cubicBezTo>
                    <a:cubicBezTo>
                      <a:pt x="9" y="2"/>
                      <a:pt x="9" y="2"/>
                      <a:pt x="9" y="2"/>
                    </a:cubicBezTo>
                    <a:cubicBezTo>
                      <a:pt x="9" y="2"/>
                      <a:pt x="9" y="2"/>
                      <a:pt x="9" y="1"/>
                    </a:cubicBezTo>
                    <a:cubicBezTo>
                      <a:pt x="9" y="1"/>
                      <a:pt x="9" y="1"/>
                      <a:pt x="9" y="1"/>
                    </a:cubicBezTo>
                    <a:cubicBezTo>
                      <a:pt x="9" y="0"/>
                      <a:pt x="9" y="0"/>
                      <a:pt x="9" y="0"/>
                    </a:cubicBezTo>
                    <a:cubicBezTo>
                      <a:pt x="8" y="0"/>
                      <a:pt x="8" y="0"/>
                      <a:pt x="8" y="0"/>
                    </a:cubicBezTo>
                    <a:cubicBezTo>
                      <a:pt x="8" y="0"/>
                      <a:pt x="8" y="0"/>
                      <a:pt x="8" y="0"/>
                    </a:cubicBezTo>
                    <a:cubicBezTo>
                      <a:pt x="7" y="0"/>
                      <a:pt x="7" y="0"/>
                      <a:pt x="7" y="0"/>
                    </a:cubicBezTo>
                    <a:cubicBezTo>
                      <a:pt x="6" y="0"/>
                      <a:pt x="5" y="1"/>
                      <a:pt x="5" y="1"/>
                    </a:cubicBezTo>
                    <a:cubicBezTo>
                      <a:pt x="4" y="1"/>
                      <a:pt x="4" y="1"/>
                      <a:pt x="4" y="1"/>
                    </a:cubicBezTo>
                    <a:cubicBezTo>
                      <a:pt x="4" y="1"/>
                      <a:pt x="3" y="1"/>
                      <a:pt x="3" y="1"/>
                    </a:cubicBezTo>
                    <a:cubicBezTo>
                      <a:pt x="3" y="2"/>
                      <a:pt x="3" y="2"/>
                      <a:pt x="3" y="2"/>
                    </a:cubicBezTo>
                    <a:cubicBezTo>
                      <a:pt x="3" y="2"/>
                      <a:pt x="3" y="2"/>
                      <a:pt x="3" y="2"/>
                    </a:cubicBezTo>
                    <a:cubicBezTo>
                      <a:pt x="2" y="2"/>
                      <a:pt x="2" y="2"/>
                      <a:pt x="1" y="2"/>
                    </a:cubicBezTo>
                    <a:cubicBezTo>
                      <a:pt x="1" y="2"/>
                      <a:pt x="1" y="2"/>
                      <a:pt x="1" y="2"/>
                    </a:cubicBezTo>
                    <a:cubicBezTo>
                      <a:pt x="1" y="3"/>
                      <a:pt x="1" y="3"/>
                      <a:pt x="1" y="4"/>
                    </a:cubicBezTo>
                    <a:cubicBezTo>
                      <a:pt x="1" y="4"/>
                      <a:pt x="0" y="4"/>
                      <a:pt x="0" y="4"/>
                    </a:cubicBezTo>
                    <a:cubicBezTo>
                      <a:pt x="0" y="4"/>
                      <a:pt x="0" y="4"/>
                      <a:pt x="0" y="4"/>
                    </a:cubicBezTo>
                    <a:cubicBezTo>
                      <a:pt x="1" y="5"/>
                      <a:pt x="1" y="5"/>
                      <a:pt x="1" y="5"/>
                    </a:cubicBezTo>
                    <a:cubicBezTo>
                      <a:pt x="1" y="5"/>
                      <a:pt x="1" y="5"/>
                      <a:pt x="1" y="6"/>
                    </a:cubicBezTo>
                    <a:cubicBezTo>
                      <a:pt x="1" y="6"/>
                      <a:pt x="1" y="6"/>
                      <a:pt x="1" y="6"/>
                    </a:cubicBezTo>
                    <a:cubicBezTo>
                      <a:pt x="1" y="5"/>
                      <a:pt x="1" y="5"/>
                      <a:pt x="1" y="5"/>
                    </a:cubicBezTo>
                    <a:cubicBezTo>
                      <a:pt x="1" y="5"/>
                      <a:pt x="1" y="5"/>
                      <a:pt x="1" y="5"/>
                    </a:cubicBezTo>
                    <a:cubicBezTo>
                      <a:pt x="1" y="5"/>
                      <a:pt x="1" y="5"/>
                      <a:pt x="1" y="5"/>
                    </a:cubicBezTo>
                    <a:cubicBezTo>
                      <a:pt x="1" y="6"/>
                      <a:pt x="1" y="7"/>
                      <a:pt x="1" y="7"/>
                    </a:cubicBezTo>
                    <a:cubicBezTo>
                      <a:pt x="2" y="7"/>
                      <a:pt x="2" y="7"/>
                      <a:pt x="2" y="7"/>
                    </a:cubicBezTo>
                    <a:cubicBezTo>
                      <a:pt x="2" y="8"/>
                      <a:pt x="2" y="8"/>
                      <a:pt x="2" y="8"/>
                    </a:cubicBezTo>
                    <a:cubicBezTo>
                      <a:pt x="2" y="9"/>
                      <a:pt x="2" y="9"/>
                      <a:pt x="2" y="9"/>
                    </a:cubicBezTo>
                    <a:cubicBezTo>
                      <a:pt x="3" y="9"/>
                      <a:pt x="3" y="9"/>
                      <a:pt x="3" y="9"/>
                    </a:cubicBezTo>
                    <a:cubicBezTo>
                      <a:pt x="3" y="10"/>
                      <a:pt x="3" y="10"/>
                      <a:pt x="3" y="10"/>
                    </a:cubicBezTo>
                    <a:cubicBezTo>
                      <a:pt x="4" y="10"/>
                      <a:pt x="4" y="10"/>
                      <a:pt x="4" y="10"/>
                    </a:cubicBezTo>
                    <a:cubicBezTo>
                      <a:pt x="4" y="11"/>
                      <a:pt x="4" y="11"/>
                      <a:pt x="4" y="11"/>
                    </a:cubicBezTo>
                    <a:cubicBezTo>
                      <a:pt x="4" y="11"/>
                      <a:pt x="5" y="11"/>
                      <a:pt x="5" y="11"/>
                    </a:cubicBezTo>
                    <a:cubicBezTo>
                      <a:pt x="5" y="11"/>
                      <a:pt x="5" y="11"/>
                      <a:pt x="5" y="11"/>
                    </a:cubicBezTo>
                    <a:cubicBezTo>
                      <a:pt x="5" y="11"/>
                      <a:pt x="5" y="11"/>
                      <a:pt x="5" y="11"/>
                    </a:cubicBezTo>
                    <a:cubicBezTo>
                      <a:pt x="4" y="11"/>
                      <a:pt x="4" y="12"/>
                      <a:pt x="4" y="13"/>
                    </a:cubicBezTo>
                    <a:cubicBezTo>
                      <a:pt x="4" y="13"/>
                      <a:pt x="4" y="13"/>
                      <a:pt x="4" y="13"/>
                    </a:cubicBezTo>
                    <a:cubicBezTo>
                      <a:pt x="4" y="14"/>
                      <a:pt x="4" y="14"/>
                      <a:pt x="4" y="14"/>
                    </a:cubicBezTo>
                    <a:cubicBezTo>
                      <a:pt x="4" y="13"/>
                      <a:pt x="4" y="13"/>
                      <a:pt x="4" y="13"/>
                    </a:cubicBezTo>
                    <a:cubicBezTo>
                      <a:pt x="3" y="13"/>
                      <a:pt x="3" y="13"/>
                      <a:pt x="3" y="13"/>
                    </a:cubicBezTo>
                    <a:cubicBezTo>
                      <a:pt x="3" y="13"/>
                      <a:pt x="3" y="13"/>
                      <a:pt x="3" y="13"/>
                    </a:cubicBezTo>
                    <a:cubicBezTo>
                      <a:pt x="3" y="14"/>
                      <a:pt x="3" y="15"/>
                      <a:pt x="3" y="16"/>
                    </a:cubicBezTo>
                    <a:cubicBezTo>
                      <a:pt x="4" y="16"/>
                      <a:pt x="4" y="16"/>
                      <a:pt x="5" y="16"/>
                    </a:cubicBezTo>
                    <a:cubicBezTo>
                      <a:pt x="5" y="18"/>
                      <a:pt x="7" y="18"/>
                      <a:pt x="9" y="17"/>
                    </a:cubicBezTo>
                    <a:cubicBezTo>
                      <a:pt x="9" y="17"/>
                      <a:pt x="10" y="17"/>
                      <a:pt x="10" y="17"/>
                    </a:cubicBezTo>
                    <a:cubicBezTo>
                      <a:pt x="11" y="17"/>
                      <a:pt x="10" y="16"/>
                      <a:pt x="10" y="15"/>
                    </a:cubicBezTo>
                    <a:cubicBezTo>
                      <a:pt x="10" y="15"/>
                      <a:pt x="10" y="15"/>
                      <a:pt x="10" y="15"/>
                    </a:cubicBezTo>
                    <a:cubicBezTo>
                      <a:pt x="10" y="14"/>
                      <a:pt x="10" y="14"/>
                      <a:pt x="10" y="14"/>
                    </a:cubicBezTo>
                    <a:cubicBezTo>
                      <a:pt x="10" y="13"/>
                      <a:pt x="10" y="13"/>
                      <a:pt x="10" y="13"/>
                    </a:cubicBezTo>
                    <a:cubicBezTo>
                      <a:pt x="9" y="13"/>
                      <a:pt x="9" y="13"/>
                      <a:pt x="9" y="13"/>
                    </a:cubicBezTo>
                    <a:cubicBezTo>
                      <a:pt x="9" y="13"/>
                      <a:pt x="9" y="13"/>
                      <a:pt x="9" y="13"/>
                    </a:cubicBezTo>
                    <a:cubicBezTo>
                      <a:pt x="9" y="13"/>
                      <a:pt x="9" y="13"/>
                      <a:pt x="9" y="13"/>
                    </a:cubicBezTo>
                    <a:cubicBezTo>
                      <a:pt x="10" y="13"/>
                      <a:pt x="10" y="13"/>
                      <a:pt x="10" y="13"/>
                    </a:cubicBezTo>
                    <a:cubicBezTo>
                      <a:pt x="10" y="13"/>
                      <a:pt x="10" y="13"/>
                      <a:pt x="10" y="13"/>
                    </a:cubicBezTo>
                    <a:cubicBezTo>
                      <a:pt x="10" y="12"/>
                      <a:pt x="10" y="12"/>
                      <a:pt x="10" y="12"/>
                    </a:cubicBezTo>
                    <a:cubicBezTo>
                      <a:pt x="10" y="12"/>
                      <a:pt x="10" y="12"/>
                      <a:pt x="10" y="12"/>
                    </a:cubicBezTo>
                    <a:cubicBezTo>
                      <a:pt x="10" y="12"/>
                      <a:pt x="10" y="12"/>
                      <a:pt x="10" y="12"/>
                    </a:cubicBezTo>
                    <a:cubicBezTo>
                      <a:pt x="9" y="12"/>
                      <a:pt x="9" y="12"/>
                      <a:pt x="9" y="12"/>
                    </a:cubicBezTo>
                    <a:cubicBezTo>
                      <a:pt x="9" y="11"/>
                      <a:pt x="9" y="11"/>
                      <a:pt x="9" y="10"/>
                    </a:cubicBezTo>
                    <a:cubicBezTo>
                      <a:pt x="9" y="11"/>
                      <a:pt x="9" y="11"/>
                      <a:pt x="9" y="11"/>
                    </a:cubicBezTo>
                    <a:cubicBezTo>
                      <a:pt x="10" y="11"/>
                      <a:pt x="10" y="11"/>
                      <a:pt x="10" y="11"/>
                    </a:cubicBezTo>
                    <a:cubicBezTo>
                      <a:pt x="10" y="10"/>
                      <a:pt x="10" y="10"/>
                      <a:pt x="10" y="10"/>
                    </a:cubicBezTo>
                    <a:cubicBezTo>
                      <a:pt x="10" y="10"/>
                      <a:pt x="10" y="10"/>
                      <a:pt x="10" y="10"/>
                    </a:cubicBezTo>
                    <a:cubicBezTo>
                      <a:pt x="10" y="11"/>
                      <a:pt x="10" y="11"/>
                      <a:pt x="10" y="11"/>
                    </a:cubicBezTo>
                    <a:cubicBezTo>
                      <a:pt x="10" y="11"/>
                      <a:pt x="10" y="11"/>
                      <a:pt x="10" y="11"/>
                    </a:cubicBezTo>
                    <a:cubicBezTo>
                      <a:pt x="11" y="11"/>
                      <a:pt x="11" y="11"/>
                      <a:pt x="11" y="11"/>
                    </a:cubicBezTo>
                    <a:cubicBezTo>
                      <a:pt x="11" y="11"/>
                      <a:pt x="11" y="11"/>
                      <a:pt x="11" y="11"/>
                    </a:cubicBezTo>
                    <a:cubicBezTo>
                      <a:pt x="11" y="10"/>
                      <a:pt x="11" y="10"/>
                      <a:pt x="11" y="10"/>
                    </a:cubicBezTo>
                    <a:cubicBezTo>
                      <a:pt x="11" y="11"/>
                      <a:pt x="11" y="11"/>
                      <a:pt x="11" y="11"/>
                    </a:cubicBezTo>
                    <a:cubicBezTo>
                      <a:pt x="11" y="10"/>
                      <a:pt x="11" y="10"/>
                      <a:pt x="11" y="10"/>
                    </a:cubicBezTo>
                    <a:cubicBezTo>
                      <a:pt x="11" y="10"/>
                      <a:pt x="11" y="10"/>
                      <a:pt x="10" y="9"/>
                    </a:cubicBezTo>
                    <a:cubicBezTo>
                      <a:pt x="10" y="8"/>
                      <a:pt x="10" y="8"/>
                      <a:pt x="10" y="8"/>
                    </a:cubicBezTo>
                    <a:cubicBezTo>
                      <a:pt x="10" y="8"/>
                      <a:pt x="9" y="8"/>
                      <a:pt x="9" y="9"/>
                    </a:cubicBezTo>
                    <a:cubicBezTo>
                      <a:pt x="9" y="9"/>
                      <a:pt x="9" y="10"/>
                      <a:pt x="9" y="10"/>
                    </a:cubicBezTo>
                    <a:cubicBezTo>
                      <a:pt x="9" y="10"/>
                      <a:pt x="9" y="10"/>
                      <a:pt x="9" y="10"/>
                    </a:cubicBezTo>
                    <a:cubicBezTo>
                      <a:pt x="8" y="9"/>
                      <a:pt x="8" y="9"/>
                      <a:pt x="8" y="9"/>
                    </a:cubicBezTo>
                    <a:cubicBezTo>
                      <a:pt x="8" y="9"/>
                      <a:pt x="8" y="9"/>
                      <a:pt x="8" y="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7" name="Freeform 247"/>
              <p:cNvSpPr>
                <a:spLocks/>
              </p:cNvSpPr>
              <p:nvPr/>
            </p:nvSpPr>
            <p:spPr bwMode="auto">
              <a:xfrm>
                <a:off x="-2547938" y="12966700"/>
                <a:ext cx="3175" cy="3175"/>
              </a:xfrm>
              <a:custGeom>
                <a:avLst/>
                <a:gdLst>
                  <a:gd name="T0" fmla="*/ 2147483647 w 2"/>
                  <a:gd name="T1" fmla="*/ 2147483647 h 2"/>
                  <a:gd name="T2" fmla="*/ 2147483647 w 2"/>
                  <a:gd name="T3" fmla="*/ 0 h 2"/>
                  <a:gd name="T4" fmla="*/ 0 w 2"/>
                  <a:gd name="T5" fmla="*/ 0 h 2"/>
                  <a:gd name="T6" fmla="*/ 0 w 2"/>
                  <a:gd name="T7" fmla="*/ 0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2"/>
                    </a:moveTo>
                    <a:lnTo>
                      <a:pt x="2" y="0"/>
                    </a:lnTo>
                    <a:lnTo>
                      <a:pt x="0" y="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8" name="Freeform 248"/>
              <p:cNvSpPr>
                <a:spLocks/>
              </p:cNvSpPr>
              <p:nvPr/>
            </p:nvSpPr>
            <p:spPr bwMode="auto">
              <a:xfrm>
                <a:off x="-2547938" y="12966700"/>
                <a:ext cx="3175" cy="3175"/>
              </a:xfrm>
              <a:custGeom>
                <a:avLst/>
                <a:gdLst>
                  <a:gd name="T0" fmla="*/ 2147483647 w 2"/>
                  <a:gd name="T1" fmla="*/ 2147483647 h 2"/>
                  <a:gd name="T2" fmla="*/ 2147483647 w 2"/>
                  <a:gd name="T3" fmla="*/ 0 h 2"/>
                  <a:gd name="T4" fmla="*/ 0 w 2"/>
                  <a:gd name="T5" fmla="*/ 0 h 2"/>
                  <a:gd name="T6" fmla="*/ 0 w 2"/>
                  <a:gd name="T7" fmla="*/ 0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2"/>
                    </a:move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9" name="Freeform 249"/>
              <p:cNvSpPr>
                <a:spLocks/>
              </p:cNvSpPr>
              <p:nvPr/>
            </p:nvSpPr>
            <p:spPr bwMode="auto">
              <a:xfrm>
                <a:off x="-2413000" y="12719050"/>
                <a:ext cx="28575" cy="30163"/>
              </a:xfrm>
              <a:custGeom>
                <a:avLst/>
                <a:gdLst>
                  <a:gd name="T0" fmla="*/ 2147483647 w 8"/>
                  <a:gd name="T1" fmla="*/ 0 h 8"/>
                  <a:gd name="T2" fmla="*/ 2147483647 w 8"/>
                  <a:gd name="T3" fmla="*/ 2147483647 h 8"/>
                  <a:gd name="T4" fmla="*/ 2147483647 w 8"/>
                  <a:gd name="T5" fmla="*/ 2147483647 h 8"/>
                  <a:gd name="T6" fmla="*/ 2147483647 w 8"/>
                  <a:gd name="T7" fmla="*/ 2147483647 h 8"/>
                  <a:gd name="T8" fmla="*/ 2147483647 w 8"/>
                  <a:gd name="T9" fmla="*/ 2147483647 h 8"/>
                  <a:gd name="T10" fmla="*/ 2147483647 w 8"/>
                  <a:gd name="T11" fmla="*/ 2147483647 h 8"/>
                  <a:gd name="T12" fmla="*/ 2147483647 w 8"/>
                  <a:gd name="T13" fmla="*/ 2147483647 h 8"/>
                  <a:gd name="T14" fmla="*/ 2147483647 w 8"/>
                  <a:gd name="T15" fmla="*/ 2147483647 h 8"/>
                  <a:gd name="T16" fmla="*/ 2147483647 w 8"/>
                  <a:gd name="T17" fmla="*/ 2147483647 h 8"/>
                  <a:gd name="T18" fmla="*/ 2147483647 w 8"/>
                  <a:gd name="T19" fmla="*/ 2147483647 h 8"/>
                  <a:gd name="T20" fmla="*/ 2147483647 w 8"/>
                  <a:gd name="T21" fmla="*/ 2147483647 h 8"/>
                  <a:gd name="T22" fmla="*/ 2147483647 w 8"/>
                  <a:gd name="T23" fmla="*/ 2147483647 h 8"/>
                  <a:gd name="T24" fmla="*/ 0 w 8"/>
                  <a:gd name="T25" fmla="*/ 2147483647 h 8"/>
                  <a:gd name="T26" fmla="*/ 0 w 8"/>
                  <a:gd name="T27" fmla="*/ 2147483647 h 8"/>
                  <a:gd name="T28" fmla="*/ 0 w 8"/>
                  <a:gd name="T29" fmla="*/ 2147483647 h 8"/>
                  <a:gd name="T30" fmla="*/ 2147483647 w 8"/>
                  <a:gd name="T31" fmla="*/ 2147483647 h 8"/>
                  <a:gd name="T32" fmla="*/ 2147483647 w 8"/>
                  <a:gd name="T33" fmla="*/ 2147483647 h 8"/>
                  <a:gd name="T34" fmla="*/ 2147483647 w 8"/>
                  <a:gd name="T35" fmla="*/ 2147483647 h 8"/>
                  <a:gd name="T36" fmla="*/ 2147483647 w 8"/>
                  <a:gd name="T37" fmla="*/ 2147483647 h 8"/>
                  <a:gd name="T38" fmla="*/ 2147483647 w 8"/>
                  <a:gd name="T39" fmla="*/ 2147483647 h 8"/>
                  <a:gd name="T40" fmla="*/ 2147483647 w 8"/>
                  <a:gd name="T41" fmla="*/ 2147483647 h 8"/>
                  <a:gd name="T42" fmla="*/ 2147483647 w 8"/>
                  <a:gd name="T43" fmla="*/ 0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 h="8">
                    <a:moveTo>
                      <a:pt x="6" y="0"/>
                    </a:moveTo>
                    <a:cubicBezTo>
                      <a:pt x="7" y="1"/>
                      <a:pt x="7" y="1"/>
                      <a:pt x="7" y="1"/>
                    </a:cubicBezTo>
                    <a:cubicBezTo>
                      <a:pt x="7" y="2"/>
                      <a:pt x="5" y="1"/>
                      <a:pt x="5" y="4"/>
                    </a:cubicBezTo>
                    <a:cubicBezTo>
                      <a:pt x="6" y="5"/>
                      <a:pt x="6" y="6"/>
                      <a:pt x="7" y="6"/>
                    </a:cubicBezTo>
                    <a:cubicBezTo>
                      <a:pt x="7" y="6"/>
                      <a:pt x="8" y="7"/>
                      <a:pt x="8" y="7"/>
                    </a:cubicBezTo>
                    <a:cubicBezTo>
                      <a:pt x="7" y="7"/>
                      <a:pt x="6" y="7"/>
                      <a:pt x="6" y="7"/>
                    </a:cubicBezTo>
                    <a:cubicBezTo>
                      <a:pt x="5" y="7"/>
                      <a:pt x="5" y="8"/>
                      <a:pt x="5" y="8"/>
                    </a:cubicBezTo>
                    <a:cubicBezTo>
                      <a:pt x="4" y="7"/>
                      <a:pt x="4" y="7"/>
                      <a:pt x="4" y="7"/>
                    </a:cubicBezTo>
                    <a:cubicBezTo>
                      <a:pt x="4" y="7"/>
                      <a:pt x="3" y="7"/>
                      <a:pt x="3" y="7"/>
                    </a:cubicBezTo>
                    <a:cubicBezTo>
                      <a:pt x="3" y="6"/>
                      <a:pt x="3" y="6"/>
                      <a:pt x="4" y="6"/>
                    </a:cubicBezTo>
                    <a:cubicBezTo>
                      <a:pt x="4" y="6"/>
                      <a:pt x="4" y="6"/>
                      <a:pt x="4" y="6"/>
                    </a:cubicBezTo>
                    <a:cubicBezTo>
                      <a:pt x="3" y="6"/>
                      <a:pt x="2" y="5"/>
                      <a:pt x="1" y="5"/>
                    </a:cubicBezTo>
                    <a:cubicBezTo>
                      <a:pt x="1" y="5"/>
                      <a:pt x="1" y="6"/>
                      <a:pt x="0" y="5"/>
                    </a:cubicBezTo>
                    <a:cubicBezTo>
                      <a:pt x="0" y="5"/>
                      <a:pt x="0" y="5"/>
                      <a:pt x="0" y="5"/>
                    </a:cubicBezTo>
                    <a:cubicBezTo>
                      <a:pt x="0" y="4"/>
                      <a:pt x="0" y="4"/>
                      <a:pt x="0" y="4"/>
                    </a:cubicBezTo>
                    <a:cubicBezTo>
                      <a:pt x="1" y="4"/>
                      <a:pt x="1" y="4"/>
                      <a:pt x="1" y="4"/>
                    </a:cubicBezTo>
                    <a:cubicBezTo>
                      <a:pt x="1" y="4"/>
                      <a:pt x="2" y="3"/>
                      <a:pt x="2" y="2"/>
                    </a:cubicBezTo>
                    <a:cubicBezTo>
                      <a:pt x="1" y="2"/>
                      <a:pt x="1" y="2"/>
                      <a:pt x="1" y="2"/>
                    </a:cubicBezTo>
                    <a:cubicBezTo>
                      <a:pt x="1" y="2"/>
                      <a:pt x="1" y="2"/>
                      <a:pt x="1" y="2"/>
                    </a:cubicBezTo>
                    <a:cubicBezTo>
                      <a:pt x="2" y="2"/>
                      <a:pt x="2" y="1"/>
                      <a:pt x="2" y="1"/>
                    </a:cubicBezTo>
                    <a:cubicBezTo>
                      <a:pt x="3" y="1"/>
                      <a:pt x="3" y="1"/>
                      <a:pt x="3" y="1"/>
                    </a:cubicBezTo>
                    <a:cubicBezTo>
                      <a:pt x="4" y="1"/>
                      <a:pt x="5" y="0"/>
                      <a:pt x="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0" name="Freeform 250"/>
              <p:cNvSpPr>
                <a:spLocks/>
              </p:cNvSpPr>
              <p:nvPr/>
            </p:nvSpPr>
            <p:spPr bwMode="auto">
              <a:xfrm>
                <a:off x="-2589213" y="12641263"/>
                <a:ext cx="47625" cy="17463"/>
              </a:xfrm>
              <a:custGeom>
                <a:avLst/>
                <a:gdLst>
                  <a:gd name="T0" fmla="*/ 2147483647 w 13"/>
                  <a:gd name="T1" fmla="*/ 2147483647 h 5"/>
                  <a:gd name="T2" fmla="*/ 2147483647 w 13"/>
                  <a:gd name="T3" fmla="*/ 2147483647 h 5"/>
                  <a:gd name="T4" fmla="*/ 2147483647 w 13"/>
                  <a:gd name="T5" fmla="*/ 2147483647 h 5"/>
                  <a:gd name="T6" fmla="*/ 2147483647 w 13"/>
                  <a:gd name="T7" fmla="*/ 2147483647 h 5"/>
                  <a:gd name="T8" fmla="*/ 2147483647 w 13"/>
                  <a:gd name="T9" fmla="*/ 2147483647 h 5"/>
                  <a:gd name="T10" fmla="*/ 2147483647 w 13"/>
                  <a:gd name="T11" fmla="*/ 2147483647 h 5"/>
                  <a:gd name="T12" fmla="*/ 2147483647 w 13"/>
                  <a:gd name="T13" fmla="*/ 2147483647 h 5"/>
                  <a:gd name="T14" fmla="*/ 2147483647 w 13"/>
                  <a:gd name="T15" fmla="*/ 2147483647 h 5"/>
                  <a:gd name="T16" fmla="*/ 0 w 13"/>
                  <a:gd name="T17" fmla="*/ 2147483647 h 5"/>
                  <a:gd name="T18" fmla="*/ 0 w 13"/>
                  <a:gd name="T19" fmla="*/ 2147483647 h 5"/>
                  <a:gd name="T20" fmla="*/ 2147483647 w 13"/>
                  <a:gd name="T21" fmla="*/ 2147483647 h 5"/>
                  <a:gd name="T22" fmla="*/ 2147483647 w 13"/>
                  <a:gd name="T23" fmla="*/ 0 h 5"/>
                  <a:gd name="T24" fmla="*/ 2147483647 w 13"/>
                  <a:gd name="T25" fmla="*/ 2147483647 h 5"/>
                  <a:gd name="T26" fmla="*/ 2147483647 w 13"/>
                  <a:gd name="T27" fmla="*/ 2147483647 h 5"/>
                  <a:gd name="T28" fmla="*/ 2147483647 w 13"/>
                  <a:gd name="T29" fmla="*/ 2147483647 h 5"/>
                  <a:gd name="T30" fmla="*/ 2147483647 w 13"/>
                  <a:gd name="T31" fmla="*/ 0 h 5"/>
                  <a:gd name="T32" fmla="*/ 2147483647 w 13"/>
                  <a:gd name="T33" fmla="*/ 2147483647 h 5"/>
                  <a:gd name="T34" fmla="*/ 2147483647 w 13"/>
                  <a:gd name="T35" fmla="*/ 2147483647 h 5"/>
                  <a:gd name="T36" fmla="*/ 2147483647 w 13"/>
                  <a:gd name="T37" fmla="*/ 0 h 5"/>
                  <a:gd name="T38" fmla="*/ 2147483647 w 13"/>
                  <a:gd name="T39" fmla="*/ 2147483647 h 5"/>
                  <a:gd name="T40" fmla="*/ 2147483647 w 13"/>
                  <a:gd name="T41" fmla="*/ 2147483647 h 5"/>
                  <a:gd name="T42" fmla="*/ 2147483647 w 13"/>
                  <a:gd name="T43" fmla="*/ 2147483647 h 5"/>
                  <a:gd name="T44" fmla="*/ 2147483647 w 13"/>
                  <a:gd name="T45" fmla="*/ 2147483647 h 5"/>
                  <a:gd name="T46" fmla="*/ 2147483647 w 13"/>
                  <a:gd name="T47" fmla="*/ 2147483647 h 5"/>
                  <a:gd name="T48" fmla="*/ 2147483647 w 13"/>
                  <a:gd name="T49" fmla="*/ 2147483647 h 5"/>
                  <a:gd name="T50" fmla="*/ 2147483647 w 13"/>
                  <a:gd name="T51" fmla="*/ 2147483647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5">
                    <a:moveTo>
                      <a:pt x="11" y="3"/>
                    </a:moveTo>
                    <a:cubicBezTo>
                      <a:pt x="11" y="3"/>
                      <a:pt x="10" y="4"/>
                      <a:pt x="10" y="4"/>
                    </a:cubicBezTo>
                    <a:cubicBezTo>
                      <a:pt x="9" y="4"/>
                      <a:pt x="9" y="4"/>
                      <a:pt x="9" y="4"/>
                    </a:cubicBezTo>
                    <a:cubicBezTo>
                      <a:pt x="8" y="5"/>
                      <a:pt x="8" y="5"/>
                      <a:pt x="8" y="5"/>
                    </a:cubicBezTo>
                    <a:cubicBezTo>
                      <a:pt x="6" y="4"/>
                      <a:pt x="5" y="4"/>
                      <a:pt x="4" y="4"/>
                    </a:cubicBezTo>
                    <a:cubicBezTo>
                      <a:pt x="4" y="4"/>
                      <a:pt x="4" y="4"/>
                      <a:pt x="4" y="4"/>
                    </a:cubicBezTo>
                    <a:cubicBezTo>
                      <a:pt x="5" y="4"/>
                      <a:pt x="5" y="3"/>
                      <a:pt x="5" y="3"/>
                    </a:cubicBezTo>
                    <a:cubicBezTo>
                      <a:pt x="5" y="3"/>
                      <a:pt x="5" y="3"/>
                      <a:pt x="5" y="3"/>
                    </a:cubicBezTo>
                    <a:cubicBezTo>
                      <a:pt x="3" y="3"/>
                      <a:pt x="1" y="3"/>
                      <a:pt x="0" y="2"/>
                    </a:cubicBezTo>
                    <a:cubicBezTo>
                      <a:pt x="0" y="2"/>
                      <a:pt x="0" y="2"/>
                      <a:pt x="0" y="2"/>
                    </a:cubicBezTo>
                    <a:cubicBezTo>
                      <a:pt x="0" y="2"/>
                      <a:pt x="1" y="2"/>
                      <a:pt x="1" y="1"/>
                    </a:cubicBezTo>
                    <a:cubicBezTo>
                      <a:pt x="1" y="1"/>
                      <a:pt x="2" y="0"/>
                      <a:pt x="2" y="0"/>
                    </a:cubicBezTo>
                    <a:cubicBezTo>
                      <a:pt x="3" y="1"/>
                      <a:pt x="3" y="1"/>
                      <a:pt x="3" y="1"/>
                    </a:cubicBezTo>
                    <a:cubicBezTo>
                      <a:pt x="4" y="1"/>
                      <a:pt x="5" y="0"/>
                      <a:pt x="5" y="1"/>
                    </a:cubicBezTo>
                    <a:cubicBezTo>
                      <a:pt x="6" y="1"/>
                      <a:pt x="6" y="1"/>
                      <a:pt x="6" y="1"/>
                    </a:cubicBezTo>
                    <a:cubicBezTo>
                      <a:pt x="6" y="1"/>
                      <a:pt x="6" y="0"/>
                      <a:pt x="7" y="0"/>
                    </a:cubicBezTo>
                    <a:cubicBezTo>
                      <a:pt x="7" y="0"/>
                      <a:pt x="7" y="1"/>
                      <a:pt x="7" y="2"/>
                    </a:cubicBezTo>
                    <a:cubicBezTo>
                      <a:pt x="7" y="2"/>
                      <a:pt x="7" y="2"/>
                      <a:pt x="7" y="2"/>
                    </a:cubicBezTo>
                    <a:cubicBezTo>
                      <a:pt x="8" y="1"/>
                      <a:pt x="8" y="0"/>
                      <a:pt x="9" y="0"/>
                    </a:cubicBezTo>
                    <a:cubicBezTo>
                      <a:pt x="9" y="1"/>
                      <a:pt x="9" y="1"/>
                      <a:pt x="9" y="1"/>
                    </a:cubicBezTo>
                    <a:cubicBezTo>
                      <a:pt x="10" y="1"/>
                      <a:pt x="10" y="1"/>
                      <a:pt x="10" y="1"/>
                    </a:cubicBezTo>
                    <a:cubicBezTo>
                      <a:pt x="10" y="1"/>
                      <a:pt x="11" y="1"/>
                      <a:pt x="11" y="1"/>
                    </a:cubicBezTo>
                    <a:cubicBezTo>
                      <a:pt x="12" y="1"/>
                      <a:pt x="12" y="1"/>
                      <a:pt x="12" y="1"/>
                    </a:cubicBezTo>
                    <a:cubicBezTo>
                      <a:pt x="13" y="2"/>
                      <a:pt x="13" y="2"/>
                      <a:pt x="13" y="2"/>
                    </a:cubicBezTo>
                    <a:cubicBezTo>
                      <a:pt x="13" y="2"/>
                      <a:pt x="13" y="2"/>
                      <a:pt x="13" y="2"/>
                    </a:cubicBezTo>
                    <a:cubicBezTo>
                      <a:pt x="12" y="2"/>
                      <a:pt x="12" y="3"/>
                      <a:pt x="11" y="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1" name="Freeform 251"/>
              <p:cNvSpPr>
                <a:spLocks/>
              </p:cNvSpPr>
              <p:nvPr/>
            </p:nvSpPr>
            <p:spPr bwMode="auto">
              <a:xfrm>
                <a:off x="-2627313" y="12647613"/>
                <a:ext cx="52388" cy="38100"/>
              </a:xfrm>
              <a:custGeom>
                <a:avLst/>
                <a:gdLst>
                  <a:gd name="T0" fmla="*/ 2147483647 w 14"/>
                  <a:gd name="T1" fmla="*/ 2147483647 h 10"/>
                  <a:gd name="T2" fmla="*/ 2147483647 w 14"/>
                  <a:gd name="T3" fmla="*/ 2147483647 h 10"/>
                  <a:gd name="T4" fmla="*/ 2147483647 w 14"/>
                  <a:gd name="T5" fmla="*/ 2147483647 h 10"/>
                  <a:gd name="T6" fmla="*/ 2147483647 w 14"/>
                  <a:gd name="T7" fmla="*/ 2147483647 h 10"/>
                  <a:gd name="T8" fmla="*/ 2147483647 w 14"/>
                  <a:gd name="T9" fmla="*/ 2147483647 h 10"/>
                  <a:gd name="T10" fmla="*/ 2147483647 w 14"/>
                  <a:gd name="T11" fmla="*/ 2147483647 h 10"/>
                  <a:gd name="T12" fmla="*/ 2147483647 w 14"/>
                  <a:gd name="T13" fmla="*/ 2147483647 h 10"/>
                  <a:gd name="T14" fmla="*/ 2147483647 w 14"/>
                  <a:gd name="T15" fmla="*/ 2147483647 h 10"/>
                  <a:gd name="T16" fmla="*/ 2147483647 w 14"/>
                  <a:gd name="T17" fmla="*/ 2147483647 h 10"/>
                  <a:gd name="T18" fmla="*/ 2147483647 w 14"/>
                  <a:gd name="T19" fmla="*/ 2147483647 h 10"/>
                  <a:gd name="T20" fmla="*/ 2147483647 w 14"/>
                  <a:gd name="T21" fmla="*/ 2147483647 h 10"/>
                  <a:gd name="T22" fmla="*/ 2147483647 w 14"/>
                  <a:gd name="T23" fmla="*/ 2147483647 h 10"/>
                  <a:gd name="T24" fmla="*/ 2147483647 w 14"/>
                  <a:gd name="T25" fmla="*/ 2147483647 h 10"/>
                  <a:gd name="T26" fmla="*/ 2147483647 w 14"/>
                  <a:gd name="T27" fmla="*/ 2147483647 h 10"/>
                  <a:gd name="T28" fmla="*/ 2147483647 w 14"/>
                  <a:gd name="T29" fmla="*/ 2147483647 h 10"/>
                  <a:gd name="T30" fmla="*/ 2147483647 w 14"/>
                  <a:gd name="T31" fmla="*/ 2147483647 h 10"/>
                  <a:gd name="T32" fmla="*/ 2147483647 w 14"/>
                  <a:gd name="T33" fmla="*/ 2147483647 h 10"/>
                  <a:gd name="T34" fmla="*/ 2147483647 w 14"/>
                  <a:gd name="T35" fmla="*/ 2147483647 h 10"/>
                  <a:gd name="T36" fmla="*/ 2147483647 w 14"/>
                  <a:gd name="T37" fmla="*/ 2147483647 h 10"/>
                  <a:gd name="T38" fmla="*/ 2147483647 w 14"/>
                  <a:gd name="T39" fmla="*/ 2147483647 h 10"/>
                  <a:gd name="T40" fmla="*/ 2147483647 w 14"/>
                  <a:gd name="T41" fmla="*/ 2147483647 h 10"/>
                  <a:gd name="T42" fmla="*/ 2147483647 w 14"/>
                  <a:gd name="T43" fmla="*/ 2147483647 h 10"/>
                  <a:gd name="T44" fmla="*/ 2147483647 w 14"/>
                  <a:gd name="T45" fmla="*/ 2147483647 h 10"/>
                  <a:gd name="T46" fmla="*/ 2147483647 w 14"/>
                  <a:gd name="T47" fmla="*/ 2147483647 h 10"/>
                  <a:gd name="T48" fmla="*/ 2147483647 w 14"/>
                  <a:gd name="T49" fmla="*/ 2147483647 h 10"/>
                  <a:gd name="T50" fmla="*/ 2147483647 w 14"/>
                  <a:gd name="T51" fmla="*/ 2147483647 h 10"/>
                  <a:gd name="T52" fmla="*/ 0 w 14"/>
                  <a:gd name="T53" fmla="*/ 2147483647 h 10"/>
                  <a:gd name="T54" fmla="*/ 2147483647 w 14"/>
                  <a:gd name="T55" fmla="*/ 2147483647 h 10"/>
                  <a:gd name="T56" fmla="*/ 2147483647 w 14"/>
                  <a:gd name="T57" fmla="*/ 2147483647 h 10"/>
                  <a:gd name="T58" fmla="*/ 2147483647 w 14"/>
                  <a:gd name="T59" fmla="*/ 0 h 10"/>
                  <a:gd name="T60" fmla="*/ 2147483647 w 14"/>
                  <a:gd name="T61" fmla="*/ 2147483647 h 10"/>
                  <a:gd name="T62" fmla="*/ 2147483647 w 14"/>
                  <a:gd name="T63" fmla="*/ 2147483647 h 10"/>
                  <a:gd name="T64" fmla="*/ 2147483647 w 14"/>
                  <a:gd name="T65" fmla="*/ 2147483647 h 10"/>
                  <a:gd name="T66" fmla="*/ 2147483647 w 14"/>
                  <a:gd name="T67" fmla="*/ 2147483647 h 10"/>
                  <a:gd name="T68" fmla="*/ 2147483647 w 14"/>
                  <a:gd name="T69" fmla="*/ 2147483647 h 10"/>
                  <a:gd name="T70" fmla="*/ 2147483647 w 14"/>
                  <a:gd name="T71" fmla="*/ 2147483647 h 10"/>
                  <a:gd name="T72" fmla="*/ 2147483647 w 14"/>
                  <a:gd name="T73" fmla="*/ 2147483647 h 10"/>
                  <a:gd name="T74" fmla="*/ 2147483647 w 14"/>
                  <a:gd name="T75" fmla="*/ 0 h 10"/>
                  <a:gd name="T76" fmla="*/ 2147483647 w 14"/>
                  <a:gd name="T77" fmla="*/ 0 h 10"/>
                  <a:gd name="T78" fmla="*/ 2147483647 w 14"/>
                  <a:gd name="T79" fmla="*/ 0 h 10"/>
                  <a:gd name="T80" fmla="*/ 2147483647 w 14"/>
                  <a:gd name="T81" fmla="*/ 0 h 10"/>
                  <a:gd name="T82" fmla="*/ 2147483647 w 14"/>
                  <a:gd name="T83" fmla="*/ 0 h 10"/>
                  <a:gd name="T84" fmla="*/ 2147483647 w 14"/>
                  <a:gd name="T85" fmla="*/ 2147483647 h 10"/>
                  <a:gd name="T86" fmla="*/ 2147483647 w 14"/>
                  <a:gd name="T87" fmla="*/ 2147483647 h 10"/>
                  <a:gd name="T88" fmla="*/ 2147483647 w 14"/>
                  <a:gd name="T89" fmla="*/ 2147483647 h 10"/>
                  <a:gd name="T90" fmla="*/ 2147483647 w 14"/>
                  <a:gd name="T91" fmla="*/ 2147483647 h 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 h="10">
                    <a:moveTo>
                      <a:pt x="11" y="2"/>
                    </a:moveTo>
                    <a:cubicBezTo>
                      <a:pt x="12" y="3"/>
                      <a:pt x="12" y="2"/>
                      <a:pt x="12" y="3"/>
                    </a:cubicBezTo>
                    <a:cubicBezTo>
                      <a:pt x="13" y="3"/>
                      <a:pt x="13" y="3"/>
                      <a:pt x="14" y="4"/>
                    </a:cubicBezTo>
                    <a:cubicBezTo>
                      <a:pt x="13" y="4"/>
                      <a:pt x="13" y="4"/>
                      <a:pt x="13" y="4"/>
                    </a:cubicBezTo>
                    <a:cubicBezTo>
                      <a:pt x="12" y="4"/>
                      <a:pt x="12" y="4"/>
                      <a:pt x="12" y="4"/>
                    </a:cubicBezTo>
                    <a:cubicBezTo>
                      <a:pt x="11" y="5"/>
                      <a:pt x="11" y="6"/>
                      <a:pt x="11" y="6"/>
                    </a:cubicBezTo>
                    <a:cubicBezTo>
                      <a:pt x="11" y="7"/>
                      <a:pt x="10" y="7"/>
                      <a:pt x="10" y="7"/>
                    </a:cubicBezTo>
                    <a:cubicBezTo>
                      <a:pt x="9" y="8"/>
                      <a:pt x="9" y="8"/>
                      <a:pt x="9" y="8"/>
                    </a:cubicBezTo>
                    <a:cubicBezTo>
                      <a:pt x="9" y="8"/>
                      <a:pt x="9" y="9"/>
                      <a:pt x="9" y="10"/>
                    </a:cubicBezTo>
                    <a:cubicBezTo>
                      <a:pt x="8" y="10"/>
                      <a:pt x="8" y="10"/>
                      <a:pt x="8" y="10"/>
                    </a:cubicBezTo>
                    <a:cubicBezTo>
                      <a:pt x="7" y="10"/>
                      <a:pt x="5" y="8"/>
                      <a:pt x="5" y="8"/>
                    </a:cubicBezTo>
                    <a:cubicBezTo>
                      <a:pt x="5" y="8"/>
                      <a:pt x="5" y="8"/>
                      <a:pt x="5" y="8"/>
                    </a:cubicBezTo>
                    <a:cubicBezTo>
                      <a:pt x="5" y="7"/>
                      <a:pt x="5" y="7"/>
                      <a:pt x="5" y="7"/>
                    </a:cubicBezTo>
                    <a:cubicBezTo>
                      <a:pt x="6" y="7"/>
                      <a:pt x="7" y="7"/>
                      <a:pt x="8" y="7"/>
                    </a:cubicBezTo>
                    <a:cubicBezTo>
                      <a:pt x="7" y="6"/>
                      <a:pt x="7" y="6"/>
                      <a:pt x="7" y="6"/>
                    </a:cubicBezTo>
                    <a:cubicBezTo>
                      <a:pt x="6" y="6"/>
                      <a:pt x="5" y="7"/>
                      <a:pt x="4" y="7"/>
                    </a:cubicBezTo>
                    <a:cubicBezTo>
                      <a:pt x="4" y="6"/>
                      <a:pt x="4" y="6"/>
                      <a:pt x="4" y="6"/>
                    </a:cubicBezTo>
                    <a:cubicBezTo>
                      <a:pt x="4" y="6"/>
                      <a:pt x="4" y="6"/>
                      <a:pt x="4" y="6"/>
                    </a:cubicBezTo>
                    <a:cubicBezTo>
                      <a:pt x="5" y="6"/>
                      <a:pt x="7" y="6"/>
                      <a:pt x="8" y="5"/>
                    </a:cubicBezTo>
                    <a:cubicBezTo>
                      <a:pt x="8" y="5"/>
                      <a:pt x="8" y="5"/>
                      <a:pt x="8" y="5"/>
                    </a:cubicBezTo>
                    <a:cubicBezTo>
                      <a:pt x="7" y="5"/>
                      <a:pt x="6" y="4"/>
                      <a:pt x="5" y="4"/>
                    </a:cubicBezTo>
                    <a:cubicBezTo>
                      <a:pt x="5" y="4"/>
                      <a:pt x="5" y="5"/>
                      <a:pt x="4" y="5"/>
                    </a:cubicBezTo>
                    <a:cubicBezTo>
                      <a:pt x="3" y="6"/>
                      <a:pt x="1" y="4"/>
                      <a:pt x="1" y="3"/>
                    </a:cubicBezTo>
                    <a:cubicBezTo>
                      <a:pt x="1" y="3"/>
                      <a:pt x="2" y="3"/>
                      <a:pt x="2" y="3"/>
                    </a:cubicBezTo>
                    <a:cubicBezTo>
                      <a:pt x="1" y="2"/>
                      <a:pt x="1" y="2"/>
                      <a:pt x="1" y="2"/>
                    </a:cubicBezTo>
                    <a:cubicBezTo>
                      <a:pt x="1" y="2"/>
                      <a:pt x="1" y="2"/>
                      <a:pt x="1" y="2"/>
                    </a:cubicBezTo>
                    <a:cubicBezTo>
                      <a:pt x="0" y="2"/>
                      <a:pt x="0" y="2"/>
                      <a:pt x="0" y="1"/>
                    </a:cubicBezTo>
                    <a:cubicBezTo>
                      <a:pt x="0" y="1"/>
                      <a:pt x="0" y="1"/>
                      <a:pt x="1" y="1"/>
                    </a:cubicBezTo>
                    <a:cubicBezTo>
                      <a:pt x="2" y="1"/>
                      <a:pt x="2" y="1"/>
                      <a:pt x="2" y="1"/>
                    </a:cubicBezTo>
                    <a:cubicBezTo>
                      <a:pt x="2" y="1"/>
                      <a:pt x="3" y="0"/>
                      <a:pt x="3" y="0"/>
                    </a:cubicBezTo>
                    <a:cubicBezTo>
                      <a:pt x="3" y="1"/>
                      <a:pt x="3" y="1"/>
                      <a:pt x="3" y="2"/>
                    </a:cubicBezTo>
                    <a:cubicBezTo>
                      <a:pt x="4" y="2"/>
                      <a:pt x="4" y="2"/>
                      <a:pt x="4" y="2"/>
                    </a:cubicBezTo>
                    <a:cubicBezTo>
                      <a:pt x="4" y="2"/>
                      <a:pt x="4" y="2"/>
                      <a:pt x="4" y="2"/>
                    </a:cubicBezTo>
                    <a:cubicBezTo>
                      <a:pt x="4" y="1"/>
                      <a:pt x="4" y="1"/>
                      <a:pt x="4" y="1"/>
                    </a:cubicBezTo>
                    <a:cubicBezTo>
                      <a:pt x="5" y="0"/>
                      <a:pt x="5" y="0"/>
                      <a:pt x="5" y="1"/>
                    </a:cubicBezTo>
                    <a:cubicBezTo>
                      <a:pt x="6" y="1"/>
                      <a:pt x="7" y="2"/>
                      <a:pt x="7" y="3"/>
                    </a:cubicBezTo>
                    <a:cubicBezTo>
                      <a:pt x="7" y="2"/>
                      <a:pt x="7" y="2"/>
                      <a:pt x="7" y="2"/>
                    </a:cubicBezTo>
                    <a:cubicBezTo>
                      <a:pt x="7" y="2"/>
                      <a:pt x="6" y="1"/>
                      <a:pt x="7" y="0"/>
                    </a:cubicBezTo>
                    <a:cubicBezTo>
                      <a:pt x="7" y="0"/>
                      <a:pt x="7" y="0"/>
                      <a:pt x="7" y="0"/>
                    </a:cubicBezTo>
                    <a:cubicBezTo>
                      <a:pt x="8" y="0"/>
                      <a:pt x="8" y="0"/>
                      <a:pt x="8" y="0"/>
                    </a:cubicBezTo>
                    <a:cubicBezTo>
                      <a:pt x="9" y="0"/>
                      <a:pt x="9" y="0"/>
                      <a:pt x="9" y="0"/>
                    </a:cubicBezTo>
                    <a:cubicBezTo>
                      <a:pt x="9" y="0"/>
                      <a:pt x="9" y="0"/>
                      <a:pt x="9" y="0"/>
                    </a:cubicBezTo>
                    <a:cubicBezTo>
                      <a:pt x="9" y="1"/>
                      <a:pt x="9" y="1"/>
                      <a:pt x="9" y="2"/>
                    </a:cubicBezTo>
                    <a:cubicBezTo>
                      <a:pt x="10" y="2"/>
                      <a:pt x="10" y="2"/>
                      <a:pt x="10" y="2"/>
                    </a:cubicBezTo>
                    <a:cubicBezTo>
                      <a:pt x="10" y="2"/>
                      <a:pt x="10" y="1"/>
                      <a:pt x="10" y="1"/>
                    </a:cubicBezTo>
                    <a:cubicBezTo>
                      <a:pt x="11" y="2"/>
                      <a:pt x="11" y="2"/>
                      <a:pt x="11" y="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2" name="Freeform 252"/>
              <p:cNvSpPr>
                <a:spLocks/>
              </p:cNvSpPr>
              <p:nvPr/>
            </p:nvSpPr>
            <p:spPr bwMode="auto">
              <a:xfrm>
                <a:off x="-2717800" y="12850813"/>
                <a:ext cx="41275" cy="63500"/>
              </a:xfrm>
              <a:custGeom>
                <a:avLst/>
                <a:gdLst>
                  <a:gd name="T0" fmla="*/ 2147483647 w 11"/>
                  <a:gd name="T1" fmla="*/ 2147483647 h 17"/>
                  <a:gd name="T2" fmla="*/ 2147483647 w 11"/>
                  <a:gd name="T3" fmla="*/ 2147483647 h 17"/>
                  <a:gd name="T4" fmla="*/ 2147483647 w 11"/>
                  <a:gd name="T5" fmla="*/ 2147483647 h 17"/>
                  <a:gd name="T6" fmla="*/ 2147483647 w 11"/>
                  <a:gd name="T7" fmla="*/ 2147483647 h 17"/>
                  <a:gd name="T8" fmla="*/ 2147483647 w 11"/>
                  <a:gd name="T9" fmla="*/ 2147483647 h 17"/>
                  <a:gd name="T10" fmla="*/ 2147483647 w 11"/>
                  <a:gd name="T11" fmla="*/ 2147483647 h 17"/>
                  <a:gd name="T12" fmla="*/ 2147483647 w 11"/>
                  <a:gd name="T13" fmla="*/ 2147483647 h 17"/>
                  <a:gd name="T14" fmla="*/ 2147483647 w 11"/>
                  <a:gd name="T15" fmla="*/ 2147483647 h 17"/>
                  <a:gd name="T16" fmla="*/ 0 w 11"/>
                  <a:gd name="T17" fmla="*/ 2147483647 h 17"/>
                  <a:gd name="T18" fmla="*/ 2147483647 w 11"/>
                  <a:gd name="T19" fmla="*/ 2147483647 h 17"/>
                  <a:gd name="T20" fmla="*/ 2147483647 w 11"/>
                  <a:gd name="T21" fmla="*/ 2147483647 h 17"/>
                  <a:gd name="T22" fmla="*/ 2147483647 w 11"/>
                  <a:gd name="T23" fmla="*/ 2147483647 h 17"/>
                  <a:gd name="T24" fmla="*/ 2147483647 w 11"/>
                  <a:gd name="T25" fmla="*/ 2147483647 h 17"/>
                  <a:gd name="T26" fmla="*/ 2147483647 w 11"/>
                  <a:gd name="T27" fmla="*/ 2147483647 h 17"/>
                  <a:gd name="T28" fmla="*/ 2147483647 w 11"/>
                  <a:gd name="T29" fmla="*/ 2147483647 h 17"/>
                  <a:gd name="T30" fmla="*/ 2147483647 w 11"/>
                  <a:gd name="T31" fmla="*/ 2147483647 h 17"/>
                  <a:gd name="T32" fmla="*/ 2147483647 w 11"/>
                  <a:gd name="T33" fmla="*/ 2147483647 h 17"/>
                  <a:gd name="T34" fmla="*/ 2147483647 w 11"/>
                  <a:gd name="T35" fmla="*/ 2147483647 h 17"/>
                  <a:gd name="T36" fmla="*/ 2147483647 w 11"/>
                  <a:gd name="T37" fmla="*/ 2147483647 h 17"/>
                  <a:gd name="T38" fmla="*/ 2147483647 w 11"/>
                  <a:gd name="T39" fmla="*/ 2147483647 h 17"/>
                  <a:gd name="T40" fmla="*/ 2147483647 w 11"/>
                  <a:gd name="T41" fmla="*/ 2147483647 h 17"/>
                  <a:gd name="T42" fmla="*/ 2147483647 w 11"/>
                  <a:gd name="T43" fmla="*/ 2147483647 h 17"/>
                  <a:gd name="T44" fmla="*/ 2147483647 w 11"/>
                  <a:gd name="T45" fmla="*/ 2147483647 h 17"/>
                  <a:gd name="T46" fmla="*/ 2147483647 w 11"/>
                  <a:gd name="T47" fmla="*/ 2147483647 h 17"/>
                  <a:gd name="T48" fmla="*/ 2147483647 w 11"/>
                  <a:gd name="T49" fmla="*/ 2147483647 h 17"/>
                  <a:gd name="T50" fmla="*/ 0 w 11"/>
                  <a:gd name="T51" fmla="*/ 2147483647 h 17"/>
                  <a:gd name="T52" fmla="*/ 2147483647 w 11"/>
                  <a:gd name="T53" fmla="*/ 2147483647 h 17"/>
                  <a:gd name="T54" fmla="*/ 0 w 11"/>
                  <a:gd name="T55" fmla="*/ 2147483647 h 17"/>
                  <a:gd name="T56" fmla="*/ 0 w 11"/>
                  <a:gd name="T57" fmla="*/ 2147483647 h 17"/>
                  <a:gd name="T58" fmla="*/ 0 w 11"/>
                  <a:gd name="T59" fmla="*/ 2147483647 h 17"/>
                  <a:gd name="T60" fmla="*/ 0 w 11"/>
                  <a:gd name="T61" fmla="*/ 2147483647 h 17"/>
                  <a:gd name="T62" fmla="*/ 2147483647 w 11"/>
                  <a:gd name="T63" fmla="*/ 2147483647 h 17"/>
                  <a:gd name="T64" fmla="*/ 2147483647 w 11"/>
                  <a:gd name="T65" fmla="*/ 2147483647 h 17"/>
                  <a:gd name="T66" fmla="*/ 2147483647 w 11"/>
                  <a:gd name="T67" fmla="*/ 0 h 17"/>
                  <a:gd name="T68" fmla="*/ 2147483647 w 11"/>
                  <a:gd name="T69" fmla="*/ 0 h 17"/>
                  <a:gd name="T70" fmla="*/ 2147483647 w 11"/>
                  <a:gd name="T71" fmla="*/ 2147483647 h 17"/>
                  <a:gd name="T72" fmla="*/ 2147483647 w 11"/>
                  <a:gd name="T73" fmla="*/ 2147483647 h 17"/>
                  <a:gd name="T74" fmla="*/ 2147483647 w 11"/>
                  <a:gd name="T75" fmla="*/ 2147483647 h 17"/>
                  <a:gd name="T76" fmla="*/ 2147483647 w 11"/>
                  <a:gd name="T77" fmla="*/ 2147483647 h 17"/>
                  <a:gd name="T78" fmla="*/ 2147483647 w 11"/>
                  <a:gd name="T79" fmla="*/ 2147483647 h 17"/>
                  <a:gd name="T80" fmla="*/ 2147483647 w 11"/>
                  <a:gd name="T81" fmla="*/ 2147483647 h 17"/>
                  <a:gd name="T82" fmla="*/ 2147483647 w 11"/>
                  <a:gd name="T83" fmla="*/ 2147483647 h 17"/>
                  <a:gd name="T84" fmla="*/ 2147483647 w 11"/>
                  <a:gd name="T85" fmla="*/ 2147483647 h 17"/>
                  <a:gd name="T86" fmla="*/ 2147483647 w 11"/>
                  <a:gd name="T87" fmla="*/ 2147483647 h 17"/>
                  <a:gd name="T88" fmla="*/ 2147483647 w 11"/>
                  <a:gd name="T89" fmla="*/ 2147483647 h 17"/>
                  <a:gd name="T90" fmla="*/ 2147483647 w 11"/>
                  <a:gd name="T91" fmla="*/ 2147483647 h 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 h="17">
                    <a:moveTo>
                      <a:pt x="9" y="14"/>
                    </a:moveTo>
                    <a:cubicBezTo>
                      <a:pt x="9" y="14"/>
                      <a:pt x="9" y="14"/>
                      <a:pt x="9" y="14"/>
                    </a:cubicBezTo>
                    <a:cubicBezTo>
                      <a:pt x="10" y="14"/>
                      <a:pt x="10" y="14"/>
                      <a:pt x="10" y="14"/>
                    </a:cubicBezTo>
                    <a:cubicBezTo>
                      <a:pt x="10" y="14"/>
                      <a:pt x="10" y="14"/>
                      <a:pt x="10" y="14"/>
                    </a:cubicBezTo>
                    <a:cubicBezTo>
                      <a:pt x="10" y="15"/>
                      <a:pt x="10" y="15"/>
                      <a:pt x="10" y="15"/>
                    </a:cubicBezTo>
                    <a:cubicBezTo>
                      <a:pt x="10" y="15"/>
                      <a:pt x="10" y="15"/>
                      <a:pt x="10" y="15"/>
                    </a:cubicBezTo>
                    <a:cubicBezTo>
                      <a:pt x="9" y="15"/>
                      <a:pt x="9" y="15"/>
                      <a:pt x="9" y="15"/>
                    </a:cubicBezTo>
                    <a:cubicBezTo>
                      <a:pt x="8" y="15"/>
                      <a:pt x="8" y="15"/>
                      <a:pt x="8" y="15"/>
                    </a:cubicBezTo>
                    <a:cubicBezTo>
                      <a:pt x="7" y="15"/>
                      <a:pt x="7" y="15"/>
                      <a:pt x="7" y="15"/>
                    </a:cubicBezTo>
                    <a:cubicBezTo>
                      <a:pt x="7" y="15"/>
                      <a:pt x="7" y="15"/>
                      <a:pt x="7" y="15"/>
                    </a:cubicBezTo>
                    <a:cubicBezTo>
                      <a:pt x="6" y="15"/>
                      <a:pt x="6" y="15"/>
                      <a:pt x="5" y="15"/>
                    </a:cubicBezTo>
                    <a:cubicBezTo>
                      <a:pt x="5" y="16"/>
                      <a:pt x="5" y="16"/>
                      <a:pt x="5" y="16"/>
                    </a:cubicBezTo>
                    <a:cubicBezTo>
                      <a:pt x="5" y="15"/>
                      <a:pt x="4" y="15"/>
                      <a:pt x="3" y="16"/>
                    </a:cubicBezTo>
                    <a:cubicBezTo>
                      <a:pt x="3" y="16"/>
                      <a:pt x="3" y="16"/>
                      <a:pt x="2" y="16"/>
                    </a:cubicBezTo>
                    <a:cubicBezTo>
                      <a:pt x="2" y="16"/>
                      <a:pt x="2" y="16"/>
                      <a:pt x="2" y="16"/>
                    </a:cubicBezTo>
                    <a:cubicBezTo>
                      <a:pt x="1" y="16"/>
                      <a:pt x="1" y="16"/>
                      <a:pt x="1" y="17"/>
                    </a:cubicBezTo>
                    <a:cubicBezTo>
                      <a:pt x="1" y="17"/>
                      <a:pt x="1" y="17"/>
                      <a:pt x="1" y="17"/>
                    </a:cubicBezTo>
                    <a:cubicBezTo>
                      <a:pt x="0" y="16"/>
                      <a:pt x="0" y="16"/>
                      <a:pt x="0" y="16"/>
                    </a:cubicBezTo>
                    <a:cubicBezTo>
                      <a:pt x="0" y="16"/>
                      <a:pt x="0" y="16"/>
                      <a:pt x="0" y="16"/>
                    </a:cubicBezTo>
                    <a:cubicBezTo>
                      <a:pt x="1" y="16"/>
                      <a:pt x="2" y="15"/>
                      <a:pt x="2" y="15"/>
                    </a:cubicBezTo>
                    <a:cubicBezTo>
                      <a:pt x="2" y="15"/>
                      <a:pt x="2" y="15"/>
                      <a:pt x="2" y="14"/>
                    </a:cubicBezTo>
                    <a:cubicBezTo>
                      <a:pt x="3" y="14"/>
                      <a:pt x="3" y="15"/>
                      <a:pt x="4" y="14"/>
                    </a:cubicBezTo>
                    <a:cubicBezTo>
                      <a:pt x="4" y="14"/>
                      <a:pt x="4" y="14"/>
                      <a:pt x="4" y="14"/>
                    </a:cubicBezTo>
                    <a:cubicBezTo>
                      <a:pt x="4" y="14"/>
                      <a:pt x="4" y="14"/>
                      <a:pt x="3" y="14"/>
                    </a:cubicBezTo>
                    <a:cubicBezTo>
                      <a:pt x="3" y="14"/>
                      <a:pt x="3" y="14"/>
                      <a:pt x="3" y="14"/>
                    </a:cubicBezTo>
                    <a:cubicBezTo>
                      <a:pt x="3" y="14"/>
                      <a:pt x="3" y="14"/>
                      <a:pt x="3" y="14"/>
                    </a:cubicBezTo>
                    <a:cubicBezTo>
                      <a:pt x="3" y="14"/>
                      <a:pt x="3" y="14"/>
                      <a:pt x="3" y="14"/>
                    </a:cubicBezTo>
                    <a:cubicBezTo>
                      <a:pt x="2" y="14"/>
                      <a:pt x="2" y="14"/>
                      <a:pt x="1" y="14"/>
                    </a:cubicBezTo>
                    <a:cubicBezTo>
                      <a:pt x="1" y="13"/>
                      <a:pt x="1" y="13"/>
                      <a:pt x="1" y="13"/>
                    </a:cubicBezTo>
                    <a:cubicBezTo>
                      <a:pt x="1" y="13"/>
                      <a:pt x="1" y="13"/>
                      <a:pt x="1" y="13"/>
                    </a:cubicBezTo>
                    <a:cubicBezTo>
                      <a:pt x="1" y="13"/>
                      <a:pt x="2" y="13"/>
                      <a:pt x="3" y="12"/>
                    </a:cubicBezTo>
                    <a:cubicBezTo>
                      <a:pt x="2" y="11"/>
                      <a:pt x="2" y="11"/>
                      <a:pt x="2" y="11"/>
                    </a:cubicBezTo>
                    <a:cubicBezTo>
                      <a:pt x="2" y="11"/>
                      <a:pt x="2" y="11"/>
                      <a:pt x="2" y="11"/>
                    </a:cubicBezTo>
                    <a:cubicBezTo>
                      <a:pt x="2" y="11"/>
                      <a:pt x="2" y="11"/>
                      <a:pt x="2" y="11"/>
                    </a:cubicBezTo>
                    <a:cubicBezTo>
                      <a:pt x="2" y="11"/>
                      <a:pt x="2" y="11"/>
                      <a:pt x="2" y="11"/>
                    </a:cubicBezTo>
                    <a:cubicBezTo>
                      <a:pt x="2" y="11"/>
                      <a:pt x="3" y="11"/>
                      <a:pt x="4" y="11"/>
                    </a:cubicBezTo>
                    <a:cubicBezTo>
                      <a:pt x="4" y="10"/>
                      <a:pt x="4" y="10"/>
                      <a:pt x="4" y="10"/>
                    </a:cubicBezTo>
                    <a:cubicBezTo>
                      <a:pt x="4" y="10"/>
                      <a:pt x="4" y="10"/>
                      <a:pt x="4" y="9"/>
                    </a:cubicBezTo>
                    <a:cubicBezTo>
                      <a:pt x="4" y="9"/>
                      <a:pt x="4" y="9"/>
                      <a:pt x="4" y="9"/>
                    </a:cubicBezTo>
                    <a:cubicBezTo>
                      <a:pt x="4" y="9"/>
                      <a:pt x="4" y="9"/>
                      <a:pt x="4" y="9"/>
                    </a:cubicBezTo>
                    <a:cubicBezTo>
                      <a:pt x="3" y="8"/>
                      <a:pt x="3" y="8"/>
                      <a:pt x="3" y="8"/>
                    </a:cubicBezTo>
                    <a:cubicBezTo>
                      <a:pt x="3" y="8"/>
                      <a:pt x="4" y="8"/>
                      <a:pt x="4" y="7"/>
                    </a:cubicBezTo>
                    <a:cubicBezTo>
                      <a:pt x="3" y="7"/>
                      <a:pt x="3" y="8"/>
                      <a:pt x="3" y="8"/>
                    </a:cubicBezTo>
                    <a:cubicBezTo>
                      <a:pt x="2" y="7"/>
                      <a:pt x="2" y="7"/>
                      <a:pt x="2" y="7"/>
                    </a:cubicBezTo>
                    <a:cubicBezTo>
                      <a:pt x="2" y="8"/>
                      <a:pt x="2" y="8"/>
                      <a:pt x="2" y="8"/>
                    </a:cubicBezTo>
                    <a:cubicBezTo>
                      <a:pt x="1" y="8"/>
                      <a:pt x="1" y="8"/>
                      <a:pt x="1" y="8"/>
                    </a:cubicBezTo>
                    <a:cubicBezTo>
                      <a:pt x="1" y="7"/>
                      <a:pt x="2" y="7"/>
                      <a:pt x="2" y="6"/>
                    </a:cubicBezTo>
                    <a:cubicBezTo>
                      <a:pt x="1" y="6"/>
                      <a:pt x="1" y="6"/>
                      <a:pt x="1" y="6"/>
                    </a:cubicBezTo>
                    <a:cubicBezTo>
                      <a:pt x="2" y="5"/>
                      <a:pt x="2" y="5"/>
                      <a:pt x="2" y="5"/>
                    </a:cubicBezTo>
                    <a:cubicBezTo>
                      <a:pt x="2" y="5"/>
                      <a:pt x="2" y="5"/>
                      <a:pt x="2" y="5"/>
                    </a:cubicBezTo>
                    <a:cubicBezTo>
                      <a:pt x="2" y="5"/>
                      <a:pt x="2" y="5"/>
                      <a:pt x="2" y="5"/>
                    </a:cubicBezTo>
                    <a:cubicBezTo>
                      <a:pt x="1" y="5"/>
                      <a:pt x="1" y="5"/>
                      <a:pt x="0" y="6"/>
                    </a:cubicBezTo>
                    <a:cubicBezTo>
                      <a:pt x="0" y="6"/>
                      <a:pt x="0" y="6"/>
                      <a:pt x="0" y="6"/>
                    </a:cubicBezTo>
                    <a:cubicBezTo>
                      <a:pt x="0" y="5"/>
                      <a:pt x="1" y="5"/>
                      <a:pt x="1" y="4"/>
                    </a:cubicBezTo>
                    <a:cubicBezTo>
                      <a:pt x="1" y="4"/>
                      <a:pt x="1" y="4"/>
                      <a:pt x="1" y="4"/>
                    </a:cubicBezTo>
                    <a:cubicBezTo>
                      <a:pt x="0" y="4"/>
                      <a:pt x="0" y="4"/>
                      <a:pt x="0" y="4"/>
                    </a:cubicBezTo>
                    <a:cubicBezTo>
                      <a:pt x="0" y="4"/>
                      <a:pt x="0" y="4"/>
                      <a:pt x="0" y="4"/>
                    </a:cubicBezTo>
                    <a:cubicBezTo>
                      <a:pt x="0" y="4"/>
                      <a:pt x="0" y="4"/>
                      <a:pt x="0" y="4"/>
                    </a:cubicBezTo>
                    <a:cubicBezTo>
                      <a:pt x="0" y="3"/>
                      <a:pt x="0" y="3"/>
                      <a:pt x="0" y="3"/>
                    </a:cubicBezTo>
                    <a:cubicBezTo>
                      <a:pt x="0" y="3"/>
                      <a:pt x="0" y="3"/>
                      <a:pt x="0" y="3"/>
                    </a:cubicBezTo>
                    <a:cubicBezTo>
                      <a:pt x="1" y="2"/>
                      <a:pt x="1" y="2"/>
                      <a:pt x="1" y="2"/>
                    </a:cubicBezTo>
                    <a:cubicBezTo>
                      <a:pt x="0" y="2"/>
                      <a:pt x="0" y="2"/>
                      <a:pt x="0" y="2"/>
                    </a:cubicBezTo>
                    <a:cubicBezTo>
                      <a:pt x="1" y="2"/>
                      <a:pt x="1" y="2"/>
                      <a:pt x="1" y="2"/>
                    </a:cubicBezTo>
                    <a:cubicBezTo>
                      <a:pt x="1" y="2"/>
                      <a:pt x="1" y="2"/>
                      <a:pt x="1" y="2"/>
                    </a:cubicBezTo>
                    <a:cubicBezTo>
                      <a:pt x="1" y="1"/>
                      <a:pt x="1" y="1"/>
                      <a:pt x="1" y="1"/>
                    </a:cubicBezTo>
                    <a:cubicBezTo>
                      <a:pt x="1" y="1"/>
                      <a:pt x="1" y="1"/>
                      <a:pt x="1" y="1"/>
                    </a:cubicBezTo>
                    <a:cubicBezTo>
                      <a:pt x="1" y="0"/>
                      <a:pt x="1" y="0"/>
                      <a:pt x="1" y="0"/>
                    </a:cubicBezTo>
                    <a:cubicBezTo>
                      <a:pt x="1" y="0"/>
                      <a:pt x="1" y="0"/>
                      <a:pt x="1" y="0"/>
                    </a:cubicBezTo>
                    <a:cubicBezTo>
                      <a:pt x="2" y="0"/>
                      <a:pt x="2" y="0"/>
                      <a:pt x="2" y="0"/>
                    </a:cubicBezTo>
                    <a:cubicBezTo>
                      <a:pt x="3" y="1"/>
                      <a:pt x="3" y="0"/>
                      <a:pt x="4" y="0"/>
                    </a:cubicBezTo>
                    <a:cubicBezTo>
                      <a:pt x="4" y="0"/>
                      <a:pt x="4" y="0"/>
                      <a:pt x="4" y="0"/>
                    </a:cubicBezTo>
                    <a:cubicBezTo>
                      <a:pt x="4" y="1"/>
                      <a:pt x="2" y="1"/>
                      <a:pt x="2" y="2"/>
                    </a:cubicBezTo>
                    <a:cubicBezTo>
                      <a:pt x="2" y="2"/>
                      <a:pt x="2" y="2"/>
                      <a:pt x="2" y="2"/>
                    </a:cubicBezTo>
                    <a:cubicBezTo>
                      <a:pt x="3" y="2"/>
                      <a:pt x="5" y="2"/>
                      <a:pt x="5" y="2"/>
                    </a:cubicBezTo>
                    <a:cubicBezTo>
                      <a:pt x="6" y="2"/>
                      <a:pt x="6" y="2"/>
                      <a:pt x="6" y="2"/>
                    </a:cubicBezTo>
                    <a:cubicBezTo>
                      <a:pt x="5" y="3"/>
                      <a:pt x="5" y="5"/>
                      <a:pt x="4" y="5"/>
                    </a:cubicBezTo>
                    <a:cubicBezTo>
                      <a:pt x="4" y="5"/>
                      <a:pt x="4" y="5"/>
                      <a:pt x="4" y="5"/>
                    </a:cubicBezTo>
                    <a:cubicBezTo>
                      <a:pt x="4" y="5"/>
                      <a:pt x="4" y="5"/>
                      <a:pt x="4" y="5"/>
                    </a:cubicBezTo>
                    <a:cubicBezTo>
                      <a:pt x="4" y="5"/>
                      <a:pt x="4" y="5"/>
                      <a:pt x="4" y="5"/>
                    </a:cubicBezTo>
                    <a:cubicBezTo>
                      <a:pt x="4" y="5"/>
                      <a:pt x="3" y="5"/>
                      <a:pt x="3" y="5"/>
                    </a:cubicBezTo>
                    <a:cubicBezTo>
                      <a:pt x="3" y="5"/>
                      <a:pt x="3" y="5"/>
                      <a:pt x="3" y="5"/>
                    </a:cubicBezTo>
                    <a:cubicBezTo>
                      <a:pt x="4" y="6"/>
                      <a:pt x="4" y="5"/>
                      <a:pt x="4" y="5"/>
                    </a:cubicBezTo>
                    <a:cubicBezTo>
                      <a:pt x="5" y="5"/>
                      <a:pt x="6" y="6"/>
                      <a:pt x="6" y="6"/>
                    </a:cubicBezTo>
                    <a:cubicBezTo>
                      <a:pt x="6" y="7"/>
                      <a:pt x="6" y="7"/>
                      <a:pt x="6" y="8"/>
                    </a:cubicBezTo>
                    <a:cubicBezTo>
                      <a:pt x="7" y="8"/>
                      <a:pt x="7" y="8"/>
                      <a:pt x="7" y="8"/>
                    </a:cubicBezTo>
                    <a:cubicBezTo>
                      <a:pt x="8" y="9"/>
                      <a:pt x="8" y="9"/>
                      <a:pt x="8" y="9"/>
                    </a:cubicBezTo>
                    <a:cubicBezTo>
                      <a:pt x="8" y="10"/>
                      <a:pt x="8" y="10"/>
                      <a:pt x="8" y="10"/>
                    </a:cubicBezTo>
                    <a:cubicBezTo>
                      <a:pt x="9" y="11"/>
                      <a:pt x="9" y="10"/>
                      <a:pt x="8" y="11"/>
                    </a:cubicBezTo>
                    <a:cubicBezTo>
                      <a:pt x="9" y="12"/>
                      <a:pt x="9" y="12"/>
                      <a:pt x="9" y="12"/>
                    </a:cubicBezTo>
                    <a:cubicBezTo>
                      <a:pt x="9" y="11"/>
                      <a:pt x="10" y="11"/>
                      <a:pt x="11" y="12"/>
                    </a:cubicBezTo>
                    <a:cubicBezTo>
                      <a:pt x="11" y="13"/>
                      <a:pt x="11" y="13"/>
                      <a:pt x="11" y="13"/>
                    </a:cubicBezTo>
                    <a:cubicBezTo>
                      <a:pt x="10" y="13"/>
                      <a:pt x="9" y="14"/>
                      <a:pt x="9" y="1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3" name="Freeform 253"/>
              <p:cNvSpPr>
                <a:spLocks/>
              </p:cNvSpPr>
              <p:nvPr/>
            </p:nvSpPr>
            <p:spPr bwMode="auto">
              <a:xfrm>
                <a:off x="-2717800" y="12873038"/>
                <a:ext cx="4763" cy="3175"/>
              </a:xfrm>
              <a:custGeom>
                <a:avLst/>
                <a:gdLst>
                  <a:gd name="T0" fmla="*/ 2147483647 w 3"/>
                  <a:gd name="T1" fmla="*/ 0 h 2"/>
                  <a:gd name="T2" fmla="*/ 2147483647 w 3"/>
                  <a:gd name="T3" fmla="*/ 0 h 2"/>
                  <a:gd name="T4" fmla="*/ 0 w 3"/>
                  <a:gd name="T5" fmla="*/ 2147483647 h 2"/>
                  <a:gd name="T6" fmla="*/ 0 w 3"/>
                  <a:gd name="T7" fmla="*/ 2147483647 h 2"/>
                  <a:gd name="T8" fmla="*/ 0 w 3"/>
                  <a:gd name="T9" fmla="*/ 0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3" y="0"/>
                    </a:lnTo>
                    <a:lnTo>
                      <a:pt x="0" y="2"/>
                    </a:lnTo>
                    <a:lnTo>
                      <a:pt x="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4" name="Freeform 254"/>
              <p:cNvSpPr>
                <a:spLocks/>
              </p:cNvSpPr>
              <p:nvPr/>
            </p:nvSpPr>
            <p:spPr bwMode="auto">
              <a:xfrm>
                <a:off x="-2717800" y="12873038"/>
                <a:ext cx="4763" cy="3175"/>
              </a:xfrm>
              <a:custGeom>
                <a:avLst/>
                <a:gdLst>
                  <a:gd name="T0" fmla="*/ 2147483647 w 3"/>
                  <a:gd name="T1" fmla="*/ 0 h 2"/>
                  <a:gd name="T2" fmla="*/ 2147483647 w 3"/>
                  <a:gd name="T3" fmla="*/ 0 h 2"/>
                  <a:gd name="T4" fmla="*/ 0 w 3"/>
                  <a:gd name="T5" fmla="*/ 2147483647 h 2"/>
                  <a:gd name="T6" fmla="*/ 0 w 3"/>
                  <a:gd name="T7" fmla="*/ 2147483647 h 2"/>
                  <a:gd name="T8" fmla="*/ 0 w 3"/>
                  <a:gd name="T9" fmla="*/ 0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3" y="0"/>
                    </a:lnTo>
                    <a:lnTo>
                      <a:pt x="0" y="2"/>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5" name="Freeform 255"/>
              <p:cNvSpPr>
                <a:spLocks/>
              </p:cNvSpPr>
              <p:nvPr/>
            </p:nvSpPr>
            <p:spPr bwMode="auto">
              <a:xfrm>
                <a:off x="-2740025" y="12876213"/>
                <a:ext cx="22225" cy="26988"/>
              </a:xfrm>
              <a:custGeom>
                <a:avLst/>
                <a:gdLst>
                  <a:gd name="T0" fmla="*/ 2147483647 w 6"/>
                  <a:gd name="T1" fmla="*/ 2147483647 h 7"/>
                  <a:gd name="T2" fmla="*/ 2147483647 w 6"/>
                  <a:gd name="T3" fmla="*/ 2147483647 h 7"/>
                  <a:gd name="T4" fmla="*/ 2147483647 w 6"/>
                  <a:gd name="T5" fmla="*/ 2147483647 h 7"/>
                  <a:gd name="T6" fmla="*/ 2147483647 w 6"/>
                  <a:gd name="T7" fmla="*/ 2147483647 h 7"/>
                  <a:gd name="T8" fmla="*/ 2147483647 w 6"/>
                  <a:gd name="T9" fmla="*/ 2147483647 h 7"/>
                  <a:gd name="T10" fmla="*/ 2147483647 w 6"/>
                  <a:gd name="T11" fmla="*/ 2147483647 h 7"/>
                  <a:gd name="T12" fmla="*/ 2147483647 w 6"/>
                  <a:gd name="T13" fmla="*/ 2147483647 h 7"/>
                  <a:gd name="T14" fmla="*/ 2147483647 w 6"/>
                  <a:gd name="T15" fmla="*/ 2147483647 h 7"/>
                  <a:gd name="T16" fmla="*/ 2147483647 w 6"/>
                  <a:gd name="T17" fmla="*/ 2147483647 h 7"/>
                  <a:gd name="T18" fmla="*/ 2147483647 w 6"/>
                  <a:gd name="T19" fmla="*/ 2147483647 h 7"/>
                  <a:gd name="T20" fmla="*/ 0 w 6"/>
                  <a:gd name="T21" fmla="*/ 2147483647 h 7"/>
                  <a:gd name="T22" fmla="*/ 0 w 6"/>
                  <a:gd name="T23" fmla="*/ 2147483647 h 7"/>
                  <a:gd name="T24" fmla="*/ 0 w 6"/>
                  <a:gd name="T25" fmla="*/ 2147483647 h 7"/>
                  <a:gd name="T26" fmla="*/ 0 w 6"/>
                  <a:gd name="T27" fmla="*/ 2147483647 h 7"/>
                  <a:gd name="T28" fmla="*/ 0 w 6"/>
                  <a:gd name="T29" fmla="*/ 2147483647 h 7"/>
                  <a:gd name="T30" fmla="*/ 0 w 6"/>
                  <a:gd name="T31" fmla="*/ 2147483647 h 7"/>
                  <a:gd name="T32" fmla="*/ 0 w 6"/>
                  <a:gd name="T33" fmla="*/ 2147483647 h 7"/>
                  <a:gd name="T34" fmla="*/ 0 w 6"/>
                  <a:gd name="T35" fmla="*/ 2147483647 h 7"/>
                  <a:gd name="T36" fmla="*/ 2147483647 w 6"/>
                  <a:gd name="T37" fmla="*/ 2147483647 h 7"/>
                  <a:gd name="T38" fmla="*/ 2147483647 w 6"/>
                  <a:gd name="T39" fmla="*/ 2147483647 h 7"/>
                  <a:gd name="T40" fmla="*/ 2147483647 w 6"/>
                  <a:gd name="T41" fmla="*/ 2147483647 h 7"/>
                  <a:gd name="T42" fmla="*/ 2147483647 w 6"/>
                  <a:gd name="T43" fmla="*/ 2147483647 h 7"/>
                  <a:gd name="T44" fmla="*/ 2147483647 w 6"/>
                  <a:gd name="T45" fmla="*/ 2147483647 h 7"/>
                  <a:gd name="T46" fmla="*/ 2147483647 w 6"/>
                  <a:gd name="T47" fmla="*/ 2147483647 h 7"/>
                  <a:gd name="T48" fmla="*/ 2147483647 w 6"/>
                  <a:gd name="T49" fmla="*/ 2147483647 h 7"/>
                  <a:gd name="T50" fmla="*/ 2147483647 w 6"/>
                  <a:gd name="T51" fmla="*/ 2147483647 h 7"/>
                  <a:gd name="T52" fmla="*/ 0 w 6"/>
                  <a:gd name="T53" fmla="*/ 2147483647 h 7"/>
                  <a:gd name="T54" fmla="*/ 0 w 6"/>
                  <a:gd name="T55" fmla="*/ 2147483647 h 7"/>
                  <a:gd name="T56" fmla="*/ 0 w 6"/>
                  <a:gd name="T57" fmla="*/ 2147483647 h 7"/>
                  <a:gd name="T58" fmla="*/ 0 w 6"/>
                  <a:gd name="T59" fmla="*/ 2147483647 h 7"/>
                  <a:gd name="T60" fmla="*/ 2147483647 w 6"/>
                  <a:gd name="T61" fmla="*/ 2147483647 h 7"/>
                  <a:gd name="T62" fmla="*/ 2147483647 w 6"/>
                  <a:gd name="T63" fmla="*/ 2147483647 h 7"/>
                  <a:gd name="T64" fmla="*/ 0 w 6"/>
                  <a:gd name="T65" fmla="*/ 2147483647 h 7"/>
                  <a:gd name="T66" fmla="*/ 0 w 6"/>
                  <a:gd name="T67" fmla="*/ 2147483647 h 7"/>
                  <a:gd name="T68" fmla="*/ 0 w 6"/>
                  <a:gd name="T69" fmla="*/ 2147483647 h 7"/>
                  <a:gd name="T70" fmla="*/ 2147483647 w 6"/>
                  <a:gd name="T71" fmla="*/ 2147483647 h 7"/>
                  <a:gd name="T72" fmla="*/ 2147483647 w 6"/>
                  <a:gd name="T73" fmla="*/ 2147483647 h 7"/>
                  <a:gd name="T74" fmla="*/ 2147483647 w 6"/>
                  <a:gd name="T75" fmla="*/ 2147483647 h 7"/>
                  <a:gd name="T76" fmla="*/ 2147483647 w 6"/>
                  <a:gd name="T77" fmla="*/ 2147483647 h 7"/>
                  <a:gd name="T78" fmla="*/ 2147483647 w 6"/>
                  <a:gd name="T79" fmla="*/ 2147483647 h 7"/>
                  <a:gd name="T80" fmla="*/ 2147483647 w 6"/>
                  <a:gd name="T81" fmla="*/ 2147483647 h 7"/>
                  <a:gd name="T82" fmla="*/ 2147483647 w 6"/>
                  <a:gd name="T83" fmla="*/ 0 h 7"/>
                  <a:gd name="T84" fmla="*/ 2147483647 w 6"/>
                  <a:gd name="T85" fmla="*/ 0 h 7"/>
                  <a:gd name="T86" fmla="*/ 2147483647 w 6"/>
                  <a:gd name="T87" fmla="*/ 0 h 7"/>
                  <a:gd name="T88" fmla="*/ 2147483647 w 6"/>
                  <a:gd name="T89" fmla="*/ 2147483647 h 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 h="7">
                    <a:moveTo>
                      <a:pt x="6" y="2"/>
                    </a:moveTo>
                    <a:cubicBezTo>
                      <a:pt x="6" y="2"/>
                      <a:pt x="6" y="2"/>
                      <a:pt x="5" y="2"/>
                    </a:cubicBezTo>
                    <a:cubicBezTo>
                      <a:pt x="5" y="3"/>
                      <a:pt x="6" y="4"/>
                      <a:pt x="6" y="4"/>
                    </a:cubicBezTo>
                    <a:cubicBezTo>
                      <a:pt x="6" y="5"/>
                      <a:pt x="5" y="5"/>
                      <a:pt x="5" y="6"/>
                    </a:cubicBezTo>
                    <a:cubicBezTo>
                      <a:pt x="5" y="6"/>
                      <a:pt x="5" y="6"/>
                      <a:pt x="5" y="6"/>
                    </a:cubicBezTo>
                    <a:cubicBezTo>
                      <a:pt x="5" y="6"/>
                      <a:pt x="5" y="6"/>
                      <a:pt x="5" y="6"/>
                    </a:cubicBezTo>
                    <a:cubicBezTo>
                      <a:pt x="3" y="6"/>
                      <a:pt x="3" y="6"/>
                      <a:pt x="3" y="6"/>
                    </a:cubicBezTo>
                    <a:cubicBezTo>
                      <a:pt x="3" y="6"/>
                      <a:pt x="3" y="6"/>
                      <a:pt x="2" y="7"/>
                    </a:cubicBezTo>
                    <a:cubicBezTo>
                      <a:pt x="2" y="7"/>
                      <a:pt x="2" y="7"/>
                      <a:pt x="2" y="7"/>
                    </a:cubicBezTo>
                    <a:cubicBezTo>
                      <a:pt x="1" y="7"/>
                      <a:pt x="1" y="7"/>
                      <a:pt x="1" y="7"/>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5"/>
                      <a:pt x="0" y="5"/>
                      <a:pt x="0" y="5"/>
                    </a:cubicBezTo>
                    <a:cubicBezTo>
                      <a:pt x="1" y="5"/>
                      <a:pt x="1" y="5"/>
                      <a:pt x="1" y="5"/>
                    </a:cubicBezTo>
                    <a:cubicBezTo>
                      <a:pt x="1" y="5"/>
                      <a:pt x="1" y="5"/>
                      <a:pt x="1" y="5"/>
                    </a:cubicBezTo>
                    <a:cubicBezTo>
                      <a:pt x="1" y="5"/>
                      <a:pt x="1" y="5"/>
                      <a:pt x="1" y="5"/>
                    </a:cubicBezTo>
                    <a:cubicBezTo>
                      <a:pt x="1" y="5"/>
                      <a:pt x="1" y="5"/>
                      <a:pt x="1" y="5"/>
                    </a:cubicBezTo>
                    <a:cubicBezTo>
                      <a:pt x="1" y="4"/>
                      <a:pt x="1" y="4"/>
                      <a:pt x="1" y="4"/>
                    </a:cubicBezTo>
                    <a:cubicBezTo>
                      <a:pt x="1" y="4"/>
                      <a:pt x="1" y="4"/>
                      <a:pt x="1" y="4"/>
                    </a:cubicBezTo>
                    <a:cubicBezTo>
                      <a:pt x="1" y="4"/>
                      <a:pt x="1" y="4"/>
                      <a:pt x="2" y="4"/>
                    </a:cubicBezTo>
                    <a:cubicBezTo>
                      <a:pt x="2" y="3"/>
                      <a:pt x="2" y="3"/>
                      <a:pt x="2" y="3"/>
                    </a:cubicBezTo>
                    <a:cubicBezTo>
                      <a:pt x="0" y="3"/>
                      <a:pt x="0" y="3"/>
                      <a:pt x="0" y="3"/>
                    </a:cubicBezTo>
                    <a:cubicBezTo>
                      <a:pt x="0" y="3"/>
                      <a:pt x="0" y="3"/>
                      <a:pt x="0" y="3"/>
                    </a:cubicBezTo>
                    <a:cubicBezTo>
                      <a:pt x="0" y="3"/>
                      <a:pt x="0" y="3"/>
                      <a:pt x="0" y="3"/>
                    </a:cubicBezTo>
                    <a:cubicBezTo>
                      <a:pt x="0" y="3"/>
                      <a:pt x="0" y="3"/>
                      <a:pt x="0" y="3"/>
                    </a:cubicBezTo>
                    <a:cubicBezTo>
                      <a:pt x="1" y="2"/>
                      <a:pt x="1" y="2"/>
                      <a:pt x="1" y="2"/>
                    </a:cubicBezTo>
                    <a:cubicBezTo>
                      <a:pt x="1" y="2"/>
                      <a:pt x="1" y="2"/>
                      <a:pt x="1" y="2"/>
                    </a:cubicBezTo>
                    <a:cubicBezTo>
                      <a:pt x="0" y="2"/>
                      <a:pt x="0" y="2"/>
                      <a:pt x="0" y="2"/>
                    </a:cubicBezTo>
                    <a:cubicBezTo>
                      <a:pt x="0" y="2"/>
                      <a:pt x="0" y="2"/>
                      <a:pt x="0" y="2"/>
                    </a:cubicBezTo>
                    <a:cubicBezTo>
                      <a:pt x="0" y="1"/>
                      <a:pt x="0" y="1"/>
                      <a:pt x="0" y="1"/>
                    </a:cubicBezTo>
                    <a:cubicBezTo>
                      <a:pt x="1" y="2"/>
                      <a:pt x="2" y="2"/>
                      <a:pt x="2" y="2"/>
                    </a:cubicBezTo>
                    <a:cubicBezTo>
                      <a:pt x="2" y="1"/>
                      <a:pt x="2" y="1"/>
                      <a:pt x="2" y="1"/>
                    </a:cubicBezTo>
                    <a:cubicBezTo>
                      <a:pt x="3" y="1"/>
                      <a:pt x="3" y="1"/>
                      <a:pt x="3" y="1"/>
                    </a:cubicBezTo>
                    <a:cubicBezTo>
                      <a:pt x="2" y="1"/>
                      <a:pt x="2" y="1"/>
                      <a:pt x="2" y="1"/>
                    </a:cubicBezTo>
                    <a:cubicBezTo>
                      <a:pt x="2" y="1"/>
                      <a:pt x="2" y="1"/>
                      <a:pt x="2" y="1"/>
                    </a:cubicBezTo>
                    <a:cubicBezTo>
                      <a:pt x="2" y="1"/>
                      <a:pt x="2" y="1"/>
                      <a:pt x="2" y="1"/>
                    </a:cubicBezTo>
                    <a:cubicBezTo>
                      <a:pt x="3" y="0"/>
                      <a:pt x="3" y="0"/>
                      <a:pt x="3" y="0"/>
                    </a:cubicBezTo>
                    <a:cubicBezTo>
                      <a:pt x="4" y="0"/>
                      <a:pt x="4" y="0"/>
                      <a:pt x="4" y="0"/>
                    </a:cubicBezTo>
                    <a:cubicBezTo>
                      <a:pt x="4" y="0"/>
                      <a:pt x="5" y="0"/>
                      <a:pt x="6" y="0"/>
                    </a:cubicBezTo>
                    <a:cubicBezTo>
                      <a:pt x="6" y="1"/>
                      <a:pt x="6" y="1"/>
                      <a:pt x="6" y="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6" name="Freeform 256"/>
              <p:cNvSpPr>
                <a:spLocks/>
              </p:cNvSpPr>
              <p:nvPr/>
            </p:nvSpPr>
            <p:spPr bwMode="auto">
              <a:xfrm>
                <a:off x="-2778125" y="12993688"/>
                <a:ext cx="360363" cy="400050"/>
              </a:xfrm>
              <a:custGeom>
                <a:avLst/>
                <a:gdLst>
                  <a:gd name="T0" fmla="*/ 2147483647 w 96"/>
                  <a:gd name="T1" fmla="*/ 2147483647 h 107"/>
                  <a:gd name="T2" fmla="*/ 2147483647 w 96"/>
                  <a:gd name="T3" fmla="*/ 2147483647 h 107"/>
                  <a:gd name="T4" fmla="*/ 2147483647 w 96"/>
                  <a:gd name="T5" fmla="*/ 2147483647 h 107"/>
                  <a:gd name="T6" fmla="*/ 2147483647 w 96"/>
                  <a:gd name="T7" fmla="*/ 2147483647 h 107"/>
                  <a:gd name="T8" fmla="*/ 2147483647 w 96"/>
                  <a:gd name="T9" fmla="*/ 0 h 107"/>
                  <a:gd name="T10" fmla="*/ 2147483647 w 96"/>
                  <a:gd name="T11" fmla="*/ 2147483647 h 107"/>
                  <a:gd name="T12" fmla="*/ 2147483647 w 96"/>
                  <a:gd name="T13" fmla="*/ 2147483647 h 107"/>
                  <a:gd name="T14" fmla="*/ 2147483647 w 96"/>
                  <a:gd name="T15" fmla="*/ 2147483647 h 107"/>
                  <a:gd name="T16" fmla="*/ 2147483647 w 96"/>
                  <a:gd name="T17" fmla="*/ 2147483647 h 107"/>
                  <a:gd name="T18" fmla="*/ 2147483647 w 96"/>
                  <a:gd name="T19" fmla="*/ 2147483647 h 107"/>
                  <a:gd name="T20" fmla="*/ 2147483647 w 96"/>
                  <a:gd name="T21" fmla="*/ 2147483647 h 107"/>
                  <a:gd name="T22" fmla="*/ 2147483647 w 96"/>
                  <a:gd name="T23" fmla="*/ 2147483647 h 107"/>
                  <a:gd name="T24" fmla="*/ 2147483647 w 96"/>
                  <a:gd name="T25" fmla="*/ 2147483647 h 107"/>
                  <a:gd name="T26" fmla="*/ 2147483647 w 96"/>
                  <a:gd name="T27" fmla="*/ 2147483647 h 107"/>
                  <a:gd name="T28" fmla="*/ 2147483647 w 96"/>
                  <a:gd name="T29" fmla="*/ 2147483647 h 107"/>
                  <a:gd name="T30" fmla="*/ 2147483647 w 96"/>
                  <a:gd name="T31" fmla="*/ 2147483647 h 107"/>
                  <a:gd name="T32" fmla="*/ 2147483647 w 96"/>
                  <a:gd name="T33" fmla="*/ 2147483647 h 107"/>
                  <a:gd name="T34" fmla="*/ 2147483647 w 96"/>
                  <a:gd name="T35" fmla="*/ 2147483647 h 107"/>
                  <a:gd name="T36" fmla="*/ 2147483647 w 96"/>
                  <a:gd name="T37" fmla="*/ 2147483647 h 107"/>
                  <a:gd name="T38" fmla="*/ 2147483647 w 96"/>
                  <a:gd name="T39" fmla="*/ 2147483647 h 107"/>
                  <a:gd name="T40" fmla="*/ 2147483647 w 96"/>
                  <a:gd name="T41" fmla="*/ 2147483647 h 107"/>
                  <a:gd name="T42" fmla="*/ 2147483647 w 96"/>
                  <a:gd name="T43" fmla="*/ 2147483647 h 107"/>
                  <a:gd name="T44" fmla="*/ 2147483647 w 96"/>
                  <a:gd name="T45" fmla="*/ 2147483647 h 107"/>
                  <a:gd name="T46" fmla="*/ 2147483647 w 96"/>
                  <a:gd name="T47" fmla="*/ 2147483647 h 107"/>
                  <a:gd name="T48" fmla="*/ 2147483647 w 96"/>
                  <a:gd name="T49" fmla="*/ 2147483647 h 107"/>
                  <a:gd name="T50" fmla="*/ 2147483647 w 96"/>
                  <a:gd name="T51" fmla="*/ 2147483647 h 107"/>
                  <a:gd name="T52" fmla="*/ 2147483647 w 96"/>
                  <a:gd name="T53" fmla="*/ 2147483647 h 107"/>
                  <a:gd name="T54" fmla="*/ 2147483647 w 96"/>
                  <a:gd name="T55" fmla="*/ 2147483647 h 107"/>
                  <a:gd name="T56" fmla="*/ 2147483647 w 96"/>
                  <a:gd name="T57" fmla="*/ 2147483647 h 107"/>
                  <a:gd name="T58" fmla="*/ 2147483647 w 96"/>
                  <a:gd name="T59" fmla="*/ 2147483647 h 107"/>
                  <a:gd name="T60" fmla="*/ 2147483647 w 96"/>
                  <a:gd name="T61" fmla="*/ 2147483647 h 107"/>
                  <a:gd name="T62" fmla="*/ 2147483647 w 96"/>
                  <a:gd name="T63" fmla="*/ 2147483647 h 107"/>
                  <a:gd name="T64" fmla="*/ 2147483647 w 96"/>
                  <a:gd name="T65" fmla="*/ 2147483647 h 107"/>
                  <a:gd name="T66" fmla="*/ 2147483647 w 96"/>
                  <a:gd name="T67" fmla="*/ 2147483647 h 107"/>
                  <a:gd name="T68" fmla="*/ 2147483647 w 96"/>
                  <a:gd name="T69" fmla="*/ 2147483647 h 107"/>
                  <a:gd name="T70" fmla="*/ 2147483647 w 96"/>
                  <a:gd name="T71" fmla="*/ 2147483647 h 107"/>
                  <a:gd name="T72" fmla="*/ 2147483647 w 96"/>
                  <a:gd name="T73" fmla="*/ 2147483647 h 107"/>
                  <a:gd name="T74" fmla="*/ 2147483647 w 96"/>
                  <a:gd name="T75" fmla="*/ 2147483647 h 107"/>
                  <a:gd name="T76" fmla="*/ 2147483647 w 96"/>
                  <a:gd name="T77" fmla="*/ 2147483647 h 107"/>
                  <a:gd name="T78" fmla="*/ 2147483647 w 96"/>
                  <a:gd name="T79" fmla="*/ 2147483647 h 107"/>
                  <a:gd name="T80" fmla="*/ 2147483647 w 96"/>
                  <a:gd name="T81" fmla="*/ 2147483647 h 107"/>
                  <a:gd name="T82" fmla="*/ 2147483647 w 96"/>
                  <a:gd name="T83" fmla="*/ 2147483647 h 107"/>
                  <a:gd name="T84" fmla="*/ 2147483647 w 96"/>
                  <a:gd name="T85" fmla="*/ 2147483647 h 107"/>
                  <a:gd name="T86" fmla="*/ 2147483647 w 96"/>
                  <a:gd name="T87" fmla="*/ 2147483647 h 107"/>
                  <a:gd name="T88" fmla="*/ 2147483647 w 96"/>
                  <a:gd name="T89" fmla="*/ 2147483647 h 107"/>
                  <a:gd name="T90" fmla="*/ 2147483647 w 96"/>
                  <a:gd name="T91" fmla="*/ 2147483647 h 107"/>
                  <a:gd name="T92" fmla="*/ 2147483647 w 96"/>
                  <a:gd name="T93" fmla="*/ 2147483647 h 107"/>
                  <a:gd name="T94" fmla="*/ 2147483647 w 96"/>
                  <a:gd name="T95" fmla="*/ 2147483647 h 107"/>
                  <a:gd name="T96" fmla="*/ 2147483647 w 96"/>
                  <a:gd name="T97" fmla="*/ 2147483647 h 107"/>
                  <a:gd name="T98" fmla="*/ 2147483647 w 96"/>
                  <a:gd name="T99" fmla="*/ 2147483647 h 107"/>
                  <a:gd name="T100" fmla="*/ 2147483647 w 96"/>
                  <a:gd name="T101" fmla="*/ 2147483647 h 107"/>
                  <a:gd name="T102" fmla="*/ 2147483647 w 96"/>
                  <a:gd name="T103" fmla="*/ 2147483647 h 107"/>
                  <a:gd name="T104" fmla="*/ 2147483647 w 96"/>
                  <a:gd name="T105" fmla="*/ 2147483647 h 107"/>
                  <a:gd name="T106" fmla="*/ 2147483647 w 96"/>
                  <a:gd name="T107" fmla="*/ 2147483647 h 107"/>
                  <a:gd name="T108" fmla="*/ 2147483647 w 96"/>
                  <a:gd name="T109" fmla="*/ 2147483647 h 107"/>
                  <a:gd name="T110" fmla="*/ 2147483647 w 96"/>
                  <a:gd name="T111" fmla="*/ 2147483647 h 107"/>
                  <a:gd name="T112" fmla="*/ 2147483647 w 96"/>
                  <a:gd name="T113" fmla="*/ 2147483647 h 1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6" h="107">
                    <a:moveTo>
                      <a:pt x="10" y="10"/>
                    </a:moveTo>
                    <a:cubicBezTo>
                      <a:pt x="11" y="9"/>
                      <a:pt x="11" y="9"/>
                      <a:pt x="11" y="9"/>
                    </a:cubicBezTo>
                    <a:cubicBezTo>
                      <a:pt x="11" y="8"/>
                      <a:pt x="11" y="8"/>
                      <a:pt x="11" y="8"/>
                    </a:cubicBezTo>
                    <a:cubicBezTo>
                      <a:pt x="12" y="7"/>
                      <a:pt x="12" y="7"/>
                      <a:pt x="12" y="7"/>
                    </a:cubicBezTo>
                    <a:cubicBezTo>
                      <a:pt x="13" y="6"/>
                      <a:pt x="14" y="6"/>
                      <a:pt x="15" y="5"/>
                    </a:cubicBezTo>
                    <a:cubicBezTo>
                      <a:pt x="15" y="5"/>
                      <a:pt x="16" y="3"/>
                      <a:pt x="16" y="3"/>
                    </a:cubicBezTo>
                    <a:cubicBezTo>
                      <a:pt x="16" y="3"/>
                      <a:pt x="16" y="3"/>
                      <a:pt x="16" y="3"/>
                    </a:cubicBezTo>
                    <a:cubicBezTo>
                      <a:pt x="17" y="3"/>
                      <a:pt x="17" y="4"/>
                      <a:pt x="18" y="4"/>
                    </a:cubicBezTo>
                    <a:cubicBezTo>
                      <a:pt x="18" y="4"/>
                      <a:pt x="20" y="4"/>
                      <a:pt x="20" y="4"/>
                    </a:cubicBezTo>
                    <a:cubicBezTo>
                      <a:pt x="20" y="4"/>
                      <a:pt x="21" y="4"/>
                      <a:pt x="22" y="4"/>
                    </a:cubicBezTo>
                    <a:cubicBezTo>
                      <a:pt x="22" y="4"/>
                      <a:pt x="22" y="3"/>
                      <a:pt x="23" y="3"/>
                    </a:cubicBezTo>
                    <a:cubicBezTo>
                      <a:pt x="24" y="3"/>
                      <a:pt x="24" y="3"/>
                      <a:pt x="24" y="3"/>
                    </a:cubicBezTo>
                    <a:cubicBezTo>
                      <a:pt x="24" y="3"/>
                      <a:pt x="24" y="3"/>
                      <a:pt x="24" y="3"/>
                    </a:cubicBezTo>
                    <a:cubicBezTo>
                      <a:pt x="25" y="3"/>
                      <a:pt x="25" y="2"/>
                      <a:pt x="25" y="2"/>
                    </a:cubicBezTo>
                    <a:cubicBezTo>
                      <a:pt x="26" y="2"/>
                      <a:pt x="27" y="2"/>
                      <a:pt x="27" y="2"/>
                    </a:cubicBezTo>
                    <a:cubicBezTo>
                      <a:pt x="28" y="1"/>
                      <a:pt x="28" y="1"/>
                      <a:pt x="28" y="1"/>
                    </a:cubicBezTo>
                    <a:cubicBezTo>
                      <a:pt x="29" y="1"/>
                      <a:pt x="29" y="1"/>
                      <a:pt x="29" y="1"/>
                    </a:cubicBezTo>
                    <a:cubicBezTo>
                      <a:pt x="29" y="1"/>
                      <a:pt x="29" y="1"/>
                      <a:pt x="29" y="1"/>
                    </a:cubicBezTo>
                    <a:cubicBezTo>
                      <a:pt x="30" y="1"/>
                      <a:pt x="31" y="2"/>
                      <a:pt x="32" y="1"/>
                    </a:cubicBezTo>
                    <a:cubicBezTo>
                      <a:pt x="32" y="1"/>
                      <a:pt x="33" y="1"/>
                      <a:pt x="33" y="1"/>
                    </a:cubicBezTo>
                    <a:cubicBezTo>
                      <a:pt x="33" y="1"/>
                      <a:pt x="34" y="1"/>
                      <a:pt x="34" y="1"/>
                    </a:cubicBezTo>
                    <a:cubicBezTo>
                      <a:pt x="35" y="1"/>
                      <a:pt x="35" y="1"/>
                      <a:pt x="35" y="1"/>
                    </a:cubicBezTo>
                    <a:cubicBezTo>
                      <a:pt x="35" y="1"/>
                      <a:pt x="35" y="1"/>
                      <a:pt x="35" y="1"/>
                    </a:cubicBezTo>
                    <a:cubicBezTo>
                      <a:pt x="36" y="2"/>
                      <a:pt x="37" y="1"/>
                      <a:pt x="37" y="0"/>
                    </a:cubicBezTo>
                    <a:cubicBezTo>
                      <a:pt x="38" y="0"/>
                      <a:pt x="38" y="0"/>
                      <a:pt x="38" y="0"/>
                    </a:cubicBezTo>
                    <a:cubicBezTo>
                      <a:pt x="39" y="1"/>
                      <a:pt x="39" y="1"/>
                      <a:pt x="39" y="1"/>
                    </a:cubicBezTo>
                    <a:cubicBezTo>
                      <a:pt x="39" y="1"/>
                      <a:pt x="39" y="1"/>
                      <a:pt x="39" y="1"/>
                    </a:cubicBezTo>
                    <a:cubicBezTo>
                      <a:pt x="39" y="1"/>
                      <a:pt x="39" y="1"/>
                      <a:pt x="39" y="1"/>
                    </a:cubicBezTo>
                    <a:cubicBezTo>
                      <a:pt x="40" y="1"/>
                      <a:pt x="40" y="1"/>
                      <a:pt x="40" y="1"/>
                    </a:cubicBezTo>
                    <a:cubicBezTo>
                      <a:pt x="40" y="2"/>
                      <a:pt x="38" y="2"/>
                      <a:pt x="40" y="3"/>
                    </a:cubicBezTo>
                    <a:cubicBezTo>
                      <a:pt x="40" y="4"/>
                      <a:pt x="40" y="4"/>
                      <a:pt x="40" y="4"/>
                    </a:cubicBezTo>
                    <a:cubicBezTo>
                      <a:pt x="40" y="4"/>
                      <a:pt x="39" y="5"/>
                      <a:pt x="38" y="6"/>
                    </a:cubicBezTo>
                    <a:cubicBezTo>
                      <a:pt x="38" y="6"/>
                      <a:pt x="39" y="6"/>
                      <a:pt x="39" y="7"/>
                    </a:cubicBezTo>
                    <a:cubicBezTo>
                      <a:pt x="40" y="6"/>
                      <a:pt x="40" y="6"/>
                      <a:pt x="40" y="6"/>
                    </a:cubicBezTo>
                    <a:cubicBezTo>
                      <a:pt x="40" y="7"/>
                      <a:pt x="40" y="7"/>
                      <a:pt x="40" y="7"/>
                    </a:cubicBezTo>
                    <a:cubicBezTo>
                      <a:pt x="41" y="7"/>
                      <a:pt x="41" y="7"/>
                      <a:pt x="42" y="8"/>
                    </a:cubicBezTo>
                    <a:cubicBezTo>
                      <a:pt x="43" y="8"/>
                      <a:pt x="43" y="8"/>
                      <a:pt x="43" y="8"/>
                    </a:cubicBezTo>
                    <a:cubicBezTo>
                      <a:pt x="44" y="8"/>
                      <a:pt x="44" y="8"/>
                      <a:pt x="44" y="8"/>
                    </a:cubicBezTo>
                    <a:cubicBezTo>
                      <a:pt x="45" y="8"/>
                      <a:pt x="45" y="8"/>
                      <a:pt x="45" y="8"/>
                    </a:cubicBezTo>
                    <a:cubicBezTo>
                      <a:pt x="45" y="8"/>
                      <a:pt x="45" y="8"/>
                      <a:pt x="45" y="8"/>
                    </a:cubicBezTo>
                    <a:cubicBezTo>
                      <a:pt x="46" y="8"/>
                      <a:pt x="46" y="10"/>
                      <a:pt x="47" y="10"/>
                    </a:cubicBezTo>
                    <a:cubicBezTo>
                      <a:pt x="47" y="10"/>
                      <a:pt x="48" y="10"/>
                      <a:pt x="49" y="11"/>
                    </a:cubicBezTo>
                    <a:cubicBezTo>
                      <a:pt x="50" y="11"/>
                      <a:pt x="50" y="12"/>
                      <a:pt x="51" y="12"/>
                    </a:cubicBezTo>
                    <a:cubicBezTo>
                      <a:pt x="52" y="11"/>
                      <a:pt x="52" y="11"/>
                      <a:pt x="52" y="11"/>
                    </a:cubicBezTo>
                    <a:cubicBezTo>
                      <a:pt x="53" y="11"/>
                      <a:pt x="52" y="10"/>
                      <a:pt x="52" y="9"/>
                    </a:cubicBezTo>
                    <a:cubicBezTo>
                      <a:pt x="53" y="8"/>
                      <a:pt x="55" y="7"/>
                      <a:pt x="56" y="8"/>
                    </a:cubicBezTo>
                    <a:cubicBezTo>
                      <a:pt x="57" y="8"/>
                      <a:pt x="57" y="8"/>
                      <a:pt x="57" y="9"/>
                    </a:cubicBezTo>
                    <a:cubicBezTo>
                      <a:pt x="57" y="9"/>
                      <a:pt x="58" y="9"/>
                      <a:pt x="58" y="9"/>
                    </a:cubicBezTo>
                    <a:cubicBezTo>
                      <a:pt x="59" y="9"/>
                      <a:pt x="59" y="9"/>
                      <a:pt x="59" y="9"/>
                    </a:cubicBezTo>
                    <a:cubicBezTo>
                      <a:pt x="60" y="10"/>
                      <a:pt x="60" y="10"/>
                      <a:pt x="60" y="10"/>
                    </a:cubicBezTo>
                    <a:cubicBezTo>
                      <a:pt x="61" y="10"/>
                      <a:pt x="61" y="10"/>
                      <a:pt x="61" y="10"/>
                    </a:cubicBezTo>
                    <a:cubicBezTo>
                      <a:pt x="62" y="10"/>
                      <a:pt x="63" y="10"/>
                      <a:pt x="63" y="10"/>
                    </a:cubicBezTo>
                    <a:cubicBezTo>
                      <a:pt x="63" y="10"/>
                      <a:pt x="63" y="10"/>
                      <a:pt x="63" y="10"/>
                    </a:cubicBezTo>
                    <a:cubicBezTo>
                      <a:pt x="64" y="10"/>
                      <a:pt x="64" y="10"/>
                      <a:pt x="64" y="10"/>
                    </a:cubicBezTo>
                    <a:cubicBezTo>
                      <a:pt x="65" y="11"/>
                      <a:pt x="65" y="11"/>
                      <a:pt x="65" y="11"/>
                    </a:cubicBezTo>
                    <a:cubicBezTo>
                      <a:pt x="66" y="10"/>
                      <a:pt x="66" y="10"/>
                      <a:pt x="66" y="10"/>
                    </a:cubicBezTo>
                    <a:cubicBezTo>
                      <a:pt x="67" y="10"/>
                      <a:pt x="68" y="10"/>
                      <a:pt x="69" y="10"/>
                    </a:cubicBezTo>
                    <a:cubicBezTo>
                      <a:pt x="69" y="10"/>
                      <a:pt x="69" y="10"/>
                      <a:pt x="69" y="10"/>
                    </a:cubicBezTo>
                    <a:cubicBezTo>
                      <a:pt x="70" y="10"/>
                      <a:pt x="70" y="11"/>
                      <a:pt x="71" y="10"/>
                    </a:cubicBezTo>
                    <a:cubicBezTo>
                      <a:pt x="71" y="11"/>
                      <a:pt x="72" y="10"/>
                      <a:pt x="72" y="10"/>
                    </a:cubicBezTo>
                    <a:cubicBezTo>
                      <a:pt x="73" y="11"/>
                      <a:pt x="73" y="12"/>
                      <a:pt x="73" y="13"/>
                    </a:cubicBezTo>
                    <a:cubicBezTo>
                      <a:pt x="73" y="13"/>
                      <a:pt x="73" y="15"/>
                      <a:pt x="72" y="15"/>
                    </a:cubicBezTo>
                    <a:cubicBezTo>
                      <a:pt x="72" y="15"/>
                      <a:pt x="72" y="15"/>
                      <a:pt x="72" y="15"/>
                    </a:cubicBezTo>
                    <a:cubicBezTo>
                      <a:pt x="71" y="15"/>
                      <a:pt x="71" y="13"/>
                      <a:pt x="70" y="12"/>
                    </a:cubicBezTo>
                    <a:cubicBezTo>
                      <a:pt x="70" y="13"/>
                      <a:pt x="70" y="13"/>
                      <a:pt x="70" y="13"/>
                    </a:cubicBezTo>
                    <a:cubicBezTo>
                      <a:pt x="70" y="14"/>
                      <a:pt x="71" y="14"/>
                      <a:pt x="71" y="15"/>
                    </a:cubicBezTo>
                    <a:cubicBezTo>
                      <a:pt x="71" y="16"/>
                      <a:pt x="72" y="16"/>
                      <a:pt x="72" y="17"/>
                    </a:cubicBezTo>
                    <a:cubicBezTo>
                      <a:pt x="73" y="18"/>
                      <a:pt x="73" y="19"/>
                      <a:pt x="74" y="20"/>
                    </a:cubicBezTo>
                    <a:cubicBezTo>
                      <a:pt x="74" y="21"/>
                      <a:pt x="74" y="21"/>
                      <a:pt x="74" y="21"/>
                    </a:cubicBezTo>
                    <a:cubicBezTo>
                      <a:pt x="74" y="21"/>
                      <a:pt x="74" y="21"/>
                      <a:pt x="74" y="21"/>
                    </a:cubicBezTo>
                    <a:cubicBezTo>
                      <a:pt x="74" y="22"/>
                      <a:pt x="74" y="22"/>
                      <a:pt x="74" y="23"/>
                    </a:cubicBezTo>
                    <a:cubicBezTo>
                      <a:pt x="75" y="23"/>
                      <a:pt x="75" y="23"/>
                      <a:pt x="75" y="23"/>
                    </a:cubicBezTo>
                    <a:cubicBezTo>
                      <a:pt x="76" y="23"/>
                      <a:pt x="76" y="24"/>
                      <a:pt x="76" y="25"/>
                    </a:cubicBezTo>
                    <a:cubicBezTo>
                      <a:pt x="77" y="26"/>
                      <a:pt x="76" y="28"/>
                      <a:pt x="77" y="29"/>
                    </a:cubicBezTo>
                    <a:cubicBezTo>
                      <a:pt x="77" y="29"/>
                      <a:pt x="78" y="29"/>
                      <a:pt x="79" y="30"/>
                    </a:cubicBezTo>
                    <a:cubicBezTo>
                      <a:pt x="79" y="31"/>
                      <a:pt x="79" y="33"/>
                      <a:pt x="80" y="34"/>
                    </a:cubicBezTo>
                    <a:cubicBezTo>
                      <a:pt x="80" y="34"/>
                      <a:pt x="80" y="34"/>
                      <a:pt x="80" y="34"/>
                    </a:cubicBezTo>
                    <a:cubicBezTo>
                      <a:pt x="80" y="33"/>
                      <a:pt x="80" y="33"/>
                      <a:pt x="80" y="33"/>
                    </a:cubicBezTo>
                    <a:cubicBezTo>
                      <a:pt x="81" y="34"/>
                      <a:pt x="81" y="34"/>
                      <a:pt x="81" y="34"/>
                    </a:cubicBezTo>
                    <a:cubicBezTo>
                      <a:pt x="82" y="34"/>
                      <a:pt x="82" y="34"/>
                      <a:pt x="82" y="34"/>
                    </a:cubicBezTo>
                    <a:cubicBezTo>
                      <a:pt x="82" y="35"/>
                      <a:pt x="83" y="35"/>
                      <a:pt x="83" y="36"/>
                    </a:cubicBezTo>
                    <a:cubicBezTo>
                      <a:pt x="83" y="36"/>
                      <a:pt x="83" y="36"/>
                      <a:pt x="83" y="36"/>
                    </a:cubicBezTo>
                    <a:cubicBezTo>
                      <a:pt x="84" y="37"/>
                      <a:pt x="84" y="37"/>
                      <a:pt x="84" y="37"/>
                    </a:cubicBezTo>
                    <a:cubicBezTo>
                      <a:pt x="84" y="37"/>
                      <a:pt x="85" y="37"/>
                      <a:pt x="85" y="38"/>
                    </a:cubicBezTo>
                    <a:cubicBezTo>
                      <a:pt x="84" y="39"/>
                      <a:pt x="84" y="39"/>
                      <a:pt x="84" y="39"/>
                    </a:cubicBezTo>
                    <a:cubicBezTo>
                      <a:pt x="84" y="39"/>
                      <a:pt x="84" y="39"/>
                      <a:pt x="84" y="39"/>
                    </a:cubicBezTo>
                    <a:cubicBezTo>
                      <a:pt x="84" y="39"/>
                      <a:pt x="84" y="39"/>
                      <a:pt x="84" y="39"/>
                    </a:cubicBezTo>
                    <a:cubicBezTo>
                      <a:pt x="85" y="39"/>
                      <a:pt x="85" y="39"/>
                      <a:pt x="85" y="39"/>
                    </a:cubicBezTo>
                    <a:cubicBezTo>
                      <a:pt x="85" y="40"/>
                      <a:pt x="86" y="40"/>
                      <a:pt x="87" y="41"/>
                    </a:cubicBezTo>
                    <a:cubicBezTo>
                      <a:pt x="87" y="41"/>
                      <a:pt x="87" y="41"/>
                      <a:pt x="87" y="41"/>
                    </a:cubicBezTo>
                    <a:cubicBezTo>
                      <a:pt x="88" y="41"/>
                      <a:pt x="88" y="40"/>
                      <a:pt x="89" y="40"/>
                    </a:cubicBezTo>
                    <a:cubicBezTo>
                      <a:pt x="89" y="40"/>
                      <a:pt x="89" y="40"/>
                      <a:pt x="90" y="40"/>
                    </a:cubicBezTo>
                    <a:cubicBezTo>
                      <a:pt x="91" y="40"/>
                      <a:pt x="91" y="40"/>
                      <a:pt x="91" y="40"/>
                    </a:cubicBezTo>
                    <a:cubicBezTo>
                      <a:pt x="91" y="40"/>
                      <a:pt x="91" y="40"/>
                      <a:pt x="91" y="40"/>
                    </a:cubicBezTo>
                    <a:cubicBezTo>
                      <a:pt x="92" y="40"/>
                      <a:pt x="92" y="40"/>
                      <a:pt x="92" y="40"/>
                    </a:cubicBezTo>
                    <a:cubicBezTo>
                      <a:pt x="92" y="40"/>
                      <a:pt x="92" y="39"/>
                      <a:pt x="93" y="39"/>
                    </a:cubicBezTo>
                    <a:cubicBezTo>
                      <a:pt x="93" y="39"/>
                      <a:pt x="93" y="40"/>
                      <a:pt x="94" y="40"/>
                    </a:cubicBezTo>
                    <a:cubicBezTo>
                      <a:pt x="95" y="39"/>
                      <a:pt x="95" y="39"/>
                      <a:pt x="96" y="38"/>
                    </a:cubicBezTo>
                    <a:cubicBezTo>
                      <a:pt x="96" y="39"/>
                      <a:pt x="96" y="39"/>
                      <a:pt x="96" y="39"/>
                    </a:cubicBezTo>
                    <a:cubicBezTo>
                      <a:pt x="96" y="39"/>
                      <a:pt x="96" y="39"/>
                      <a:pt x="96" y="39"/>
                    </a:cubicBezTo>
                    <a:cubicBezTo>
                      <a:pt x="96" y="39"/>
                      <a:pt x="96" y="39"/>
                      <a:pt x="96" y="39"/>
                    </a:cubicBezTo>
                    <a:cubicBezTo>
                      <a:pt x="96" y="40"/>
                      <a:pt x="96" y="40"/>
                      <a:pt x="96" y="40"/>
                    </a:cubicBezTo>
                    <a:cubicBezTo>
                      <a:pt x="96" y="41"/>
                      <a:pt x="96" y="41"/>
                      <a:pt x="96" y="41"/>
                    </a:cubicBezTo>
                    <a:cubicBezTo>
                      <a:pt x="96" y="42"/>
                      <a:pt x="96" y="42"/>
                      <a:pt x="96" y="42"/>
                    </a:cubicBezTo>
                    <a:cubicBezTo>
                      <a:pt x="95" y="43"/>
                      <a:pt x="95" y="43"/>
                      <a:pt x="95" y="44"/>
                    </a:cubicBezTo>
                    <a:cubicBezTo>
                      <a:pt x="94" y="44"/>
                      <a:pt x="94" y="44"/>
                      <a:pt x="94" y="44"/>
                    </a:cubicBezTo>
                    <a:cubicBezTo>
                      <a:pt x="94" y="45"/>
                      <a:pt x="94" y="45"/>
                      <a:pt x="94" y="45"/>
                    </a:cubicBezTo>
                    <a:cubicBezTo>
                      <a:pt x="94" y="45"/>
                      <a:pt x="94" y="46"/>
                      <a:pt x="93" y="46"/>
                    </a:cubicBezTo>
                    <a:cubicBezTo>
                      <a:pt x="93" y="47"/>
                      <a:pt x="93" y="47"/>
                      <a:pt x="93" y="47"/>
                    </a:cubicBezTo>
                    <a:cubicBezTo>
                      <a:pt x="93" y="48"/>
                      <a:pt x="91" y="49"/>
                      <a:pt x="91" y="50"/>
                    </a:cubicBezTo>
                    <a:cubicBezTo>
                      <a:pt x="90" y="51"/>
                      <a:pt x="90" y="51"/>
                      <a:pt x="89" y="52"/>
                    </a:cubicBezTo>
                    <a:cubicBezTo>
                      <a:pt x="88" y="53"/>
                      <a:pt x="87" y="53"/>
                      <a:pt x="86" y="54"/>
                    </a:cubicBezTo>
                    <a:cubicBezTo>
                      <a:pt x="85" y="55"/>
                      <a:pt x="84" y="56"/>
                      <a:pt x="83" y="58"/>
                    </a:cubicBezTo>
                    <a:cubicBezTo>
                      <a:pt x="83" y="58"/>
                      <a:pt x="83" y="58"/>
                      <a:pt x="83" y="58"/>
                    </a:cubicBezTo>
                    <a:cubicBezTo>
                      <a:pt x="82" y="58"/>
                      <a:pt x="82" y="58"/>
                      <a:pt x="82" y="58"/>
                    </a:cubicBezTo>
                    <a:cubicBezTo>
                      <a:pt x="82" y="59"/>
                      <a:pt x="81" y="59"/>
                      <a:pt x="81" y="59"/>
                    </a:cubicBezTo>
                    <a:cubicBezTo>
                      <a:pt x="81" y="60"/>
                      <a:pt x="80" y="60"/>
                      <a:pt x="80" y="61"/>
                    </a:cubicBezTo>
                    <a:cubicBezTo>
                      <a:pt x="80" y="62"/>
                      <a:pt x="80" y="62"/>
                      <a:pt x="80" y="62"/>
                    </a:cubicBezTo>
                    <a:cubicBezTo>
                      <a:pt x="79" y="62"/>
                      <a:pt x="79" y="62"/>
                      <a:pt x="79" y="62"/>
                    </a:cubicBezTo>
                    <a:cubicBezTo>
                      <a:pt x="79" y="62"/>
                      <a:pt x="79" y="64"/>
                      <a:pt x="79" y="64"/>
                    </a:cubicBezTo>
                    <a:cubicBezTo>
                      <a:pt x="79" y="65"/>
                      <a:pt x="80" y="65"/>
                      <a:pt x="80" y="65"/>
                    </a:cubicBezTo>
                    <a:cubicBezTo>
                      <a:pt x="79" y="66"/>
                      <a:pt x="79" y="66"/>
                      <a:pt x="79" y="66"/>
                    </a:cubicBezTo>
                    <a:cubicBezTo>
                      <a:pt x="80" y="67"/>
                      <a:pt x="80" y="67"/>
                      <a:pt x="80" y="67"/>
                    </a:cubicBezTo>
                    <a:cubicBezTo>
                      <a:pt x="80" y="67"/>
                      <a:pt x="80" y="69"/>
                      <a:pt x="80" y="69"/>
                    </a:cubicBezTo>
                    <a:cubicBezTo>
                      <a:pt x="81" y="70"/>
                      <a:pt x="81" y="70"/>
                      <a:pt x="81" y="71"/>
                    </a:cubicBezTo>
                    <a:cubicBezTo>
                      <a:pt x="81" y="71"/>
                      <a:pt x="81" y="71"/>
                      <a:pt x="81" y="71"/>
                    </a:cubicBezTo>
                    <a:cubicBezTo>
                      <a:pt x="81" y="72"/>
                      <a:pt x="81" y="73"/>
                      <a:pt x="81" y="73"/>
                    </a:cubicBezTo>
                    <a:cubicBezTo>
                      <a:pt x="81" y="74"/>
                      <a:pt x="81" y="74"/>
                      <a:pt x="81" y="74"/>
                    </a:cubicBezTo>
                    <a:cubicBezTo>
                      <a:pt x="81" y="74"/>
                      <a:pt x="81" y="75"/>
                      <a:pt x="81" y="76"/>
                    </a:cubicBezTo>
                    <a:cubicBezTo>
                      <a:pt x="82" y="76"/>
                      <a:pt x="82" y="76"/>
                      <a:pt x="82" y="76"/>
                    </a:cubicBezTo>
                    <a:cubicBezTo>
                      <a:pt x="82" y="76"/>
                      <a:pt x="82" y="76"/>
                      <a:pt x="82" y="76"/>
                    </a:cubicBezTo>
                    <a:cubicBezTo>
                      <a:pt x="81" y="77"/>
                      <a:pt x="81" y="77"/>
                      <a:pt x="81" y="77"/>
                    </a:cubicBezTo>
                    <a:cubicBezTo>
                      <a:pt x="81" y="77"/>
                      <a:pt x="81" y="77"/>
                      <a:pt x="81" y="77"/>
                    </a:cubicBezTo>
                    <a:cubicBezTo>
                      <a:pt x="81" y="78"/>
                      <a:pt x="80" y="79"/>
                      <a:pt x="80" y="79"/>
                    </a:cubicBezTo>
                    <a:cubicBezTo>
                      <a:pt x="79" y="80"/>
                      <a:pt x="78" y="80"/>
                      <a:pt x="77" y="80"/>
                    </a:cubicBezTo>
                    <a:cubicBezTo>
                      <a:pt x="76" y="81"/>
                      <a:pt x="75" y="82"/>
                      <a:pt x="75" y="82"/>
                    </a:cubicBezTo>
                    <a:cubicBezTo>
                      <a:pt x="74" y="83"/>
                      <a:pt x="74" y="83"/>
                      <a:pt x="73" y="84"/>
                    </a:cubicBezTo>
                    <a:cubicBezTo>
                      <a:pt x="73" y="85"/>
                      <a:pt x="73" y="85"/>
                      <a:pt x="73" y="85"/>
                    </a:cubicBezTo>
                    <a:cubicBezTo>
                      <a:pt x="74" y="85"/>
                      <a:pt x="74" y="85"/>
                      <a:pt x="74" y="85"/>
                    </a:cubicBezTo>
                    <a:cubicBezTo>
                      <a:pt x="73" y="86"/>
                      <a:pt x="74" y="87"/>
                      <a:pt x="74" y="87"/>
                    </a:cubicBezTo>
                    <a:cubicBezTo>
                      <a:pt x="74" y="87"/>
                      <a:pt x="74" y="87"/>
                      <a:pt x="74" y="87"/>
                    </a:cubicBezTo>
                    <a:cubicBezTo>
                      <a:pt x="74" y="88"/>
                      <a:pt x="74" y="88"/>
                      <a:pt x="74" y="89"/>
                    </a:cubicBezTo>
                    <a:cubicBezTo>
                      <a:pt x="74" y="89"/>
                      <a:pt x="74" y="89"/>
                      <a:pt x="74" y="89"/>
                    </a:cubicBezTo>
                    <a:cubicBezTo>
                      <a:pt x="74" y="89"/>
                      <a:pt x="74" y="89"/>
                      <a:pt x="74" y="89"/>
                    </a:cubicBezTo>
                    <a:cubicBezTo>
                      <a:pt x="74" y="90"/>
                      <a:pt x="74" y="90"/>
                      <a:pt x="74" y="90"/>
                    </a:cubicBezTo>
                    <a:cubicBezTo>
                      <a:pt x="74" y="91"/>
                      <a:pt x="72" y="91"/>
                      <a:pt x="71" y="92"/>
                    </a:cubicBezTo>
                    <a:cubicBezTo>
                      <a:pt x="71" y="92"/>
                      <a:pt x="70" y="92"/>
                      <a:pt x="70" y="93"/>
                    </a:cubicBezTo>
                    <a:cubicBezTo>
                      <a:pt x="70" y="93"/>
                      <a:pt x="70" y="93"/>
                      <a:pt x="70" y="93"/>
                    </a:cubicBezTo>
                    <a:cubicBezTo>
                      <a:pt x="71" y="93"/>
                      <a:pt x="71" y="93"/>
                      <a:pt x="71" y="93"/>
                    </a:cubicBezTo>
                    <a:cubicBezTo>
                      <a:pt x="71" y="94"/>
                      <a:pt x="70" y="95"/>
                      <a:pt x="70" y="96"/>
                    </a:cubicBezTo>
                    <a:cubicBezTo>
                      <a:pt x="70" y="96"/>
                      <a:pt x="70" y="96"/>
                      <a:pt x="70" y="96"/>
                    </a:cubicBezTo>
                    <a:cubicBezTo>
                      <a:pt x="70" y="97"/>
                      <a:pt x="70" y="97"/>
                      <a:pt x="70" y="97"/>
                    </a:cubicBezTo>
                    <a:cubicBezTo>
                      <a:pt x="70" y="97"/>
                      <a:pt x="69" y="98"/>
                      <a:pt x="68" y="98"/>
                    </a:cubicBezTo>
                    <a:cubicBezTo>
                      <a:pt x="67" y="100"/>
                      <a:pt x="65" y="102"/>
                      <a:pt x="63" y="104"/>
                    </a:cubicBezTo>
                    <a:cubicBezTo>
                      <a:pt x="63" y="104"/>
                      <a:pt x="63" y="104"/>
                      <a:pt x="62" y="105"/>
                    </a:cubicBezTo>
                    <a:cubicBezTo>
                      <a:pt x="62" y="105"/>
                      <a:pt x="61" y="105"/>
                      <a:pt x="60" y="105"/>
                    </a:cubicBezTo>
                    <a:cubicBezTo>
                      <a:pt x="60" y="105"/>
                      <a:pt x="60" y="105"/>
                      <a:pt x="60" y="105"/>
                    </a:cubicBezTo>
                    <a:cubicBezTo>
                      <a:pt x="59" y="105"/>
                      <a:pt x="59" y="105"/>
                      <a:pt x="59" y="105"/>
                    </a:cubicBezTo>
                    <a:cubicBezTo>
                      <a:pt x="59" y="106"/>
                      <a:pt x="59" y="106"/>
                      <a:pt x="59" y="106"/>
                    </a:cubicBezTo>
                    <a:cubicBezTo>
                      <a:pt x="58" y="106"/>
                      <a:pt x="58" y="105"/>
                      <a:pt x="57" y="105"/>
                    </a:cubicBezTo>
                    <a:cubicBezTo>
                      <a:pt x="57" y="105"/>
                      <a:pt x="57" y="105"/>
                      <a:pt x="57" y="105"/>
                    </a:cubicBezTo>
                    <a:cubicBezTo>
                      <a:pt x="56" y="105"/>
                      <a:pt x="56" y="105"/>
                      <a:pt x="55" y="105"/>
                    </a:cubicBezTo>
                    <a:cubicBezTo>
                      <a:pt x="55" y="106"/>
                      <a:pt x="55" y="106"/>
                      <a:pt x="55" y="106"/>
                    </a:cubicBezTo>
                    <a:cubicBezTo>
                      <a:pt x="54" y="106"/>
                      <a:pt x="54" y="106"/>
                      <a:pt x="53" y="106"/>
                    </a:cubicBezTo>
                    <a:cubicBezTo>
                      <a:pt x="53" y="106"/>
                      <a:pt x="52" y="106"/>
                      <a:pt x="52" y="107"/>
                    </a:cubicBezTo>
                    <a:cubicBezTo>
                      <a:pt x="51" y="106"/>
                      <a:pt x="51" y="106"/>
                      <a:pt x="51" y="106"/>
                    </a:cubicBezTo>
                    <a:cubicBezTo>
                      <a:pt x="51" y="106"/>
                      <a:pt x="51" y="106"/>
                      <a:pt x="51" y="106"/>
                    </a:cubicBezTo>
                    <a:cubicBezTo>
                      <a:pt x="51" y="106"/>
                      <a:pt x="51" y="106"/>
                      <a:pt x="51" y="106"/>
                    </a:cubicBezTo>
                    <a:cubicBezTo>
                      <a:pt x="51" y="105"/>
                      <a:pt x="51" y="105"/>
                      <a:pt x="51" y="105"/>
                    </a:cubicBezTo>
                    <a:cubicBezTo>
                      <a:pt x="50" y="105"/>
                      <a:pt x="50" y="105"/>
                      <a:pt x="50" y="105"/>
                    </a:cubicBezTo>
                    <a:cubicBezTo>
                      <a:pt x="50" y="106"/>
                      <a:pt x="50" y="106"/>
                      <a:pt x="50" y="106"/>
                    </a:cubicBezTo>
                    <a:cubicBezTo>
                      <a:pt x="50" y="106"/>
                      <a:pt x="50" y="106"/>
                      <a:pt x="50" y="106"/>
                    </a:cubicBezTo>
                    <a:cubicBezTo>
                      <a:pt x="50" y="105"/>
                      <a:pt x="50" y="105"/>
                      <a:pt x="50" y="105"/>
                    </a:cubicBezTo>
                    <a:cubicBezTo>
                      <a:pt x="50" y="105"/>
                      <a:pt x="50" y="105"/>
                      <a:pt x="50" y="105"/>
                    </a:cubicBezTo>
                    <a:cubicBezTo>
                      <a:pt x="49" y="103"/>
                      <a:pt x="49" y="103"/>
                      <a:pt x="49" y="103"/>
                    </a:cubicBezTo>
                    <a:cubicBezTo>
                      <a:pt x="50" y="103"/>
                      <a:pt x="50" y="103"/>
                      <a:pt x="50" y="103"/>
                    </a:cubicBezTo>
                    <a:cubicBezTo>
                      <a:pt x="50" y="102"/>
                      <a:pt x="49" y="101"/>
                      <a:pt x="49" y="100"/>
                    </a:cubicBezTo>
                    <a:cubicBezTo>
                      <a:pt x="48" y="99"/>
                      <a:pt x="48" y="98"/>
                      <a:pt x="48" y="97"/>
                    </a:cubicBezTo>
                    <a:cubicBezTo>
                      <a:pt x="47" y="96"/>
                      <a:pt x="46" y="96"/>
                      <a:pt x="46" y="95"/>
                    </a:cubicBezTo>
                    <a:cubicBezTo>
                      <a:pt x="45" y="94"/>
                      <a:pt x="45" y="94"/>
                      <a:pt x="45" y="94"/>
                    </a:cubicBezTo>
                    <a:cubicBezTo>
                      <a:pt x="46" y="93"/>
                      <a:pt x="46" y="93"/>
                      <a:pt x="46" y="93"/>
                    </a:cubicBezTo>
                    <a:cubicBezTo>
                      <a:pt x="45" y="93"/>
                      <a:pt x="45" y="93"/>
                      <a:pt x="45" y="92"/>
                    </a:cubicBezTo>
                    <a:cubicBezTo>
                      <a:pt x="45" y="92"/>
                      <a:pt x="45" y="92"/>
                      <a:pt x="45" y="91"/>
                    </a:cubicBezTo>
                    <a:cubicBezTo>
                      <a:pt x="45" y="90"/>
                      <a:pt x="45" y="90"/>
                      <a:pt x="45" y="90"/>
                    </a:cubicBezTo>
                    <a:cubicBezTo>
                      <a:pt x="45" y="90"/>
                      <a:pt x="45" y="89"/>
                      <a:pt x="44" y="88"/>
                    </a:cubicBezTo>
                    <a:cubicBezTo>
                      <a:pt x="45" y="88"/>
                      <a:pt x="44" y="86"/>
                      <a:pt x="43" y="86"/>
                    </a:cubicBezTo>
                    <a:cubicBezTo>
                      <a:pt x="43" y="85"/>
                      <a:pt x="42" y="84"/>
                      <a:pt x="42" y="83"/>
                    </a:cubicBezTo>
                    <a:cubicBezTo>
                      <a:pt x="42" y="82"/>
                      <a:pt x="41" y="82"/>
                      <a:pt x="41" y="81"/>
                    </a:cubicBezTo>
                    <a:cubicBezTo>
                      <a:pt x="41" y="80"/>
                      <a:pt x="41" y="79"/>
                      <a:pt x="41" y="78"/>
                    </a:cubicBezTo>
                    <a:cubicBezTo>
                      <a:pt x="42" y="77"/>
                      <a:pt x="41" y="76"/>
                      <a:pt x="42" y="74"/>
                    </a:cubicBezTo>
                    <a:cubicBezTo>
                      <a:pt x="42" y="74"/>
                      <a:pt x="42" y="74"/>
                      <a:pt x="42" y="74"/>
                    </a:cubicBezTo>
                    <a:cubicBezTo>
                      <a:pt x="43" y="73"/>
                      <a:pt x="43" y="73"/>
                      <a:pt x="43" y="73"/>
                    </a:cubicBezTo>
                    <a:cubicBezTo>
                      <a:pt x="43" y="73"/>
                      <a:pt x="43" y="73"/>
                      <a:pt x="43" y="73"/>
                    </a:cubicBezTo>
                    <a:cubicBezTo>
                      <a:pt x="43" y="73"/>
                      <a:pt x="44" y="72"/>
                      <a:pt x="44" y="72"/>
                    </a:cubicBezTo>
                    <a:cubicBezTo>
                      <a:pt x="44" y="71"/>
                      <a:pt x="44" y="71"/>
                      <a:pt x="44" y="70"/>
                    </a:cubicBezTo>
                    <a:cubicBezTo>
                      <a:pt x="43" y="70"/>
                      <a:pt x="42" y="68"/>
                      <a:pt x="43" y="68"/>
                    </a:cubicBezTo>
                    <a:cubicBezTo>
                      <a:pt x="43" y="67"/>
                      <a:pt x="43" y="67"/>
                      <a:pt x="42" y="66"/>
                    </a:cubicBezTo>
                    <a:cubicBezTo>
                      <a:pt x="42" y="65"/>
                      <a:pt x="42" y="65"/>
                      <a:pt x="42" y="65"/>
                    </a:cubicBezTo>
                    <a:cubicBezTo>
                      <a:pt x="42" y="64"/>
                      <a:pt x="42" y="64"/>
                      <a:pt x="42" y="64"/>
                    </a:cubicBezTo>
                    <a:cubicBezTo>
                      <a:pt x="41" y="64"/>
                      <a:pt x="42" y="63"/>
                      <a:pt x="41" y="63"/>
                    </a:cubicBezTo>
                    <a:cubicBezTo>
                      <a:pt x="41" y="62"/>
                      <a:pt x="41" y="62"/>
                      <a:pt x="41" y="62"/>
                    </a:cubicBezTo>
                    <a:cubicBezTo>
                      <a:pt x="40" y="61"/>
                      <a:pt x="40" y="61"/>
                      <a:pt x="39" y="60"/>
                    </a:cubicBezTo>
                    <a:cubicBezTo>
                      <a:pt x="39" y="60"/>
                      <a:pt x="39" y="59"/>
                      <a:pt x="38" y="59"/>
                    </a:cubicBezTo>
                    <a:cubicBezTo>
                      <a:pt x="38" y="59"/>
                      <a:pt x="38" y="59"/>
                      <a:pt x="38" y="59"/>
                    </a:cubicBezTo>
                    <a:cubicBezTo>
                      <a:pt x="38" y="59"/>
                      <a:pt x="38" y="59"/>
                      <a:pt x="38" y="59"/>
                    </a:cubicBezTo>
                    <a:cubicBezTo>
                      <a:pt x="37" y="58"/>
                      <a:pt x="37" y="58"/>
                      <a:pt x="37" y="58"/>
                    </a:cubicBezTo>
                    <a:cubicBezTo>
                      <a:pt x="37" y="58"/>
                      <a:pt x="37" y="58"/>
                      <a:pt x="37" y="58"/>
                    </a:cubicBezTo>
                    <a:cubicBezTo>
                      <a:pt x="38" y="58"/>
                      <a:pt x="38" y="58"/>
                      <a:pt x="38" y="58"/>
                    </a:cubicBezTo>
                    <a:cubicBezTo>
                      <a:pt x="37" y="57"/>
                      <a:pt x="37" y="57"/>
                      <a:pt x="37" y="57"/>
                    </a:cubicBezTo>
                    <a:cubicBezTo>
                      <a:pt x="37" y="57"/>
                      <a:pt x="37" y="57"/>
                      <a:pt x="37" y="57"/>
                    </a:cubicBezTo>
                    <a:cubicBezTo>
                      <a:pt x="37" y="56"/>
                      <a:pt x="37" y="56"/>
                      <a:pt x="38" y="55"/>
                    </a:cubicBezTo>
                    <a:cubicBezTo>
                      <a:pt x="38" y="55"/>
                      <a:pt x="38" y="55"/>
                      <a:pt x="38" y="55"/>
                    </a:cubicBezTo>
                    <a:cubicBezTo>
                      <a:pt x="38" y="55"/>
                      <a:pt x="38" y="55"/>
                      <a:pt x="38" y="55"/>
                    </a:cubicBezTo>
                    <a:cubicBezTo>
                      <a:pt x="37" y="55"/>
                      <a:pt x="37" y="55"/>
                      <a:pt x="37" y="55"/>
                    </a:cubicBezTo>
                    <a:cubicBezTo>
                      <a:pt x="38" y="55"/>
                      <a:pt x="38" y="54"/>
                      <a:pt x="38" y="54"/>
                    </a:cubicBezTo>
                    <a:cubicBezTo>
                      <a:pt x="37" y="54"/>
                      <a:pt x="37" y="54"/>
                      <a:pt x="37" y="54"/>
                    </a:cubicBezTo>
                    <a:cubicBezTo>
                      <a:pt x="37" y="54"/>
                      <a:pt x="37" y="54"/>
                      <a:pt x="37" y="54"/>
                    </a:cubicBezTo>
                    <a:cubicBezTo>
                      <a:pt x="38" y="53"/>
                      <a:pt x="38" y="53"/>
                      <a:pt x="38" y="52"/>
                    </a:cubicBezTo>
                    <a:cubicBezTo>
                      <a:pt x="38" y="52"/>
                      <a:pt x="38" y="52"/>
                      <a:pt x="38" y="52"/>
                    </a:cubicBezTo>
                    <a:cubicBezTo>
                      <a:pt x="38" y="51"/>
                      <a:pt x="38" y="51"/>
                      <a:pt x="38" y="51"/>
                    </a:cubicBezTo>
                    <a:cubicBezTo>
                      <a:pt x="38" y="51"/>
                      <a:pt x="38" y="51"/>
                      <a:pt x="38" y="50"/>
                    </a:cubicBezTo>
                    <a:cubicBezTo>
                      <a:pt x="38" y="50"/>
                      <a:pt x="38" y="50"/>
                      <a:pt x="38" y="50"/>
                    </a:cubicBezTo>
                    <a:cubicBezTo>
                      <a:pt x="38" y="50"/>
                      <a:pt x="38" y="50"/>
                      <a:pt x="38" y="50"/>
                    </a:cubicBezTo>
                    <a:cubicBezTo>
                      <a:pt x="38" y="50"/>
                      <a:pt x="38" y="50"/>
                      <a:pt x="38" y="50"/>
                    </a:cubicBezTo>
                    <a:cubicBezTo>
                      <a:pt x="37" y="50"/>
                      <a:pt x="37" y="50"/>
                      <a:pt x="37" y="49"/>
                    </a:cubicBezTo>
                    <a:cubicBezTo>
                      <a:pt x="36" y="49"/>
                      <a:pt x="36" y="49"/>
                      <a:pt x="36" y="49"/>
                    </a:cubicBezTo>
                    <a:cubicBezTo>
                      <a:pt x="36" y="49"/>
                      <a:pt x="36" y="49"/>
                      <a:pt x="36" y="49"/>
                    </a:cubicBezTo>
                    <a:cubicBezTo>
                      <a:pt x="35" y="49"/>
                      <a:pt x="35" y="49"/>
                      <a:pt x="34" y="49"/>
                    </a:cubicBezTo>
                    <a:cubicBezTo>
                      <a:pt x="33" y="50"/>
                      <a:pt x="32" y="49"/>
                      <a:pt x="32" y="48"/>
                    </a:cubicBezTo>
                    <a:cubicBezTo>
                      <a:pt x="32" y="48"/>
                      <a:pt x="32" y="48"/>
                      <a:pt x="32" y="48"/>
                    </a:cubicBezTo>
                    <a:cubicBezTo>
                      <a:pt x="32" y="47"/>
                      <a:pt x="32" y="47"/>
                      <a:pt x="32" y="47"/>
                    </a:cubicBezTo>
                    <a:cubicBezTo>
                      <a:pt x="31" y="47"/>
                      <a:pt x="31" y="47"/>
                      <a:pt x="31" y="47"/>
                    </a:cubicBezTo>
                    <a:cubicBezTo>
                      <a:pt x="31" y="47"/>
                      <a:pt x="31" y="47"/>
                      <a:pt x="31" y="47"/>
                    </a:cubicBezTo>
                    <a:cubicBezTo>
                      <a:pt x="31" y="47"/>
                      <a:pt x="30" y="46"/>
                      <a:pt x="30" y="46"/>
                    </a:cubicBezTo>
                    <a:cubicBezTo>
                      <a:pt x="29" y="46"/>
                      <a:pt x="29" y="46"/>
                      <a:pt x="29" y="46"/>
                    </a:cubicBezTo>
                    <a:cubicBezTo>
                      <a:pt x="28" y="46"/>
                      <a:pt x="27" y="47"/>
                      <a:pt x="26" y="47"/>
                    </a:cubicBezTo>
                    <a:cubicBezTo>
                      <a:pt x="26" y="47"/>
                      <a:pt x="26" y="47"/>
                      <a:pt x="26" y="47"/>
                    </a:cubicBezTo>
                    <a:cubicBezTo>
                      <a:pt x="25" y="47"/>
                      <a:pt x="25" y="47"/>
                      <a:pt x="24" y="47"/>
                    </a:cubicBezTo>
                    <a:cubicBezTo>
                      <a:pt x="23" y="48"/>
                      <a:pt x="22" y="48"/>
                      <a:pt x="21" y="49"/>
                    </a:cubicBezTo>
                    <a:cubicBezTo>
                      <a:pt x="20" y="48"/>
                      <a:pt x="20" y="48"/>
                      <a:pt x="20" y="48"/>
                    </a:cubicBezTo>
                    <a:cubicBezTo>
                      <a:pt x="20" y="48"/>
                      <a:pt x="20" y="48"/>
                      <a:pt x="20" y="48"/>
                    </a:cubicBezTo>
                    <a:cubicBezTo>
                      <a:pt x="19" y="48"/>
                      <a:pt x="19" y="48"/>
                      <a:pt x="19" y="48"/>
                    </a:cubicBezTo>
                    <a:cubicBezTo>
                      <a:pt x="18" y="48"/>
                      <a:pt x="17" y="48"/>
                      <a:pt x="17" y="48"/>
                    </a:cubicBezTo>
                    <a:cubicBezTo>
                      <a:pt x="16" y="48"/>
                      <a:pt x="16" y="48"/>
                      <a:pt x="15" y="49"/>
                    </a:cubicBezTo>
                    <a:cubicBezTo>
                      <a:pt x="15" y="49"/>
                      <a:pt x="14" y="49"/>
                      <a:pt x="14" y="49"/>
                    </a:cubicBezTo>
                    <a:cubicBezTo>
                      <a:pt x="13" y="49"/>
                      <a:pt x="12" y="49"/>
                      <a:pt x="12" y="48"/>
                    </a:cubicBezTo>
                    <a:cubicBezTo>
                      <a:pt x="11" y="48"/>
                      <a:pt x="11" y="47"/>
                      <a:pt x="10" y="47"/>
                    </a:cubicBezTo>
                    <a:cubicBezTo>
                      <a:pt x="9" y="47"/>
                      <a:pt x="9" y="46"/>
                      <a:pt x="9" y="46"/>
                    </a:cubicBezTo>
                    <a:cubicBezTo>
                      <a:pt x="8" y="46"/>
                      <a:pt x="8" y="45"/>
                      <a:pt x="7" y="45"/>
                    </a:cubicBezTo>
                    <a:cubicBezTo>
                      <a:pt x="7" y="45"/>
                      <a:pt x="7" y="45"/>
                      <a:pt x="7" y="45"/>
                    </a:cubicBezTo>
                    <a:cubicBezTo>
                      <a:pt x="6" y="45"/>
                      <a:pt x="6" y="44"/>
                      <a:pt x="6" y="44"/>
                    </a:cubicBezTo>
                    <a:cubicBezTo>
                      <a:pt x="6" y="44"/>
                      <a:pt x="6" y="44"/>
                      <a:pt x="6" y="44"/>
                    </a:cubicBezTo>
                    <a:cubicBezTo>
                      <a:pt x="6" y="43"/>
                      <a:pt x="6" y="43"/>
                      <a:pt x="6" y="43"/>
                    </a:cubicBezTo>
                    <a:cubicBezTo>
                      <a:pt x="6" y="43"/>
                      <a:pt x="6" y="43"/>
                      <a:pt x="6" y="43"/>
                    </a:cubicBezTo>
                    <a:cubicBezTo>
                      <a:pt x="6" y="43"/>
                      <a:pt x="6" y="43"/>
                      <a:pt x="6" y="43"/>
                    </a:cubicBezTo>
                    <a:cubicBezTo>
                      <a:pt x="6" y="43"/>
                      <a:pt x="6" y="43"/>
                      <a:pt x="6" y="43"/>
                    </a:cubicBezTo>
                    <a:cubicBezTo>
                      <a:pt x="6" y="42"/>
                      <a:pt x="5" y="42"/>
                      <a:pt x="5" y="42"/>
                    </a:cubicBezTo>
                    <a:cubicBezTo>
                      <a:pt x="5" y="41"/>
                      <a:pt x="5" y="41"/>
                      <a:pt x="5" y="41"/>
                    </a:cubicBezTo>
                    <a:cubicBezTo>
                      <a:pt x="5" y="41"/>
                      <a:pt x="4" y="41"/>
                      <a:pt x="4" y="41"/>
                    </a:cubicBezTo>
                    <a:cubicBezTo>
                      <a:pt x="4" y="40"/>
                      <a:pt x="4" y="40"/>
                      <a:pt x="4" y="40"/>
                    </a:cubicBezTo>
                    <a:cubicBezTo>
                      <a:pt x="3" y="40"/>
                      <a:pt x="3" y="40"/>
                      <a:pt x="3" y="40"/>
                    </a:cubicBezTo>
                    <a:cubicBezTo>
                      <a:pt x="3" y="40"/>
                      <a:pt x="3" y="40"/>
                      <a:pt x="3" y="40"/>
                    </a:cubicBezTo>
                    <a:cubicBezTo>
                      <a:pt x="3" y="40"/>
                      <a:pt x="3" y="40"/>
                      <a:pt x="3" y="40"/>
                    </a:cubicBezTo>
                    <a:cubicBezTo>
                      <a:pt x="3" y="39"/>
                      <a:pt x="3" y="39"/>
                      <a:pt x="3" y="39"/>
                    </a:cubicBezTo>
                    <a:cubicBezTo>
                      <a:pt x="2" y="39"/>
                      <a:pt x="2" y="39"/>
                      <a:pt x="2" y="39"/>
                    </a:cubicBezTo>
                    <a:cubicBezTo>
                      <a:pt x="1" y="38"/>
                      <a:pt x="1" y="38"/>
                      <a:pt x="1" y="38"/>
                    </a:cubicBezTo>
                    <a:cubicBezTo>
                      <a:pt x="1" y="38"/>
                      <a:pt x="1" y="38"/>
                      <a:pt x="1" y="38"/>
                    </a:cubicBezTo>
                    <a:cubicBezTo>
                      <a:pt x="1" y="38"/>
                      <a:pt x="1" y="38"/>
                      <a:pt x="1" y="38"/>
                    </a:cubicBezTo>
                    <a:cubicBezTo>
                      <a:pt x="1" y="37"/>
                      <a:pt x="1" y="37"/>
                      <a:pt x="1" y="36"/>
                    </a:cubicBezTo>
                    <a:cubicBezTo>
                      <a:pt x="1" y="36"/>
                      <a:pt x="1" y="36"/>
                      <a:pt x="1" y="36"/>
                    </a:cubicBezTo>
                    <a:cubicBezTo>
                      <a:pt x="1" y="36"/>
                      <a:pt x="1" y="36"/>
                      <a:pt x="1" y="36"/>
                    </a:cubicBezTo>
                    <a:cubicBezTo>
                      <a:pt x="1" y="36"/>
                      <a:pt x="1" y="35"/>
                      <a:pt x="0" y="34"/>
                    </a:cubicBezTo>
                    <a:cubicBezTo>
                      <a:pt x="0" y="34"/>
                      <a:pt x="0" y="34"/>
                      <a:pt x="0" y="34"/>
                    </a:cubicBezTo>
                    <a:cubicBezTo>
                      <a:pt x="0" y="34"/>
                      <a:pt x="1" y="33"/>
                      <a:pt x="1" y="33"/>
                    </a:cubicBezTo>
                    <a:cubicBezTo>
                      <a:pt x="1" y="32"/>
                      <a:pt x="1" y="32"/>
                      <a:pt x="1" y="32"/>
                    </a:cubicBezTo>
                    <a:cubicBezTo>
                      <a:pt x="2" y="31"/>
                      <a:pt x="2" y="29"/>
                      <a:pt x="1" y="28"/>
                    </a:cubicBezTo>
                    <a:cubicBezTo>
                      <a:pt x="2" y="27"/>
                      <a:pt x="1" y="26"/>
                      <a:pt x="1" y="26"/>
                    </a:cubicBezTo>
                    <a:cubicBezTo>
                      <a:pt x="0" y="26"/>
                      <a:pt x="0" y="26"/>
                      <a:pt x="0" y="26"/>
                    </a:cubicBezTo>
                    <a:cubicBezTo>
                      <a:pt x="0" y="25"/>
                      <a:pt x="0" y="24"/>
                      <a:pt x="1" y="24"/>
                    </a:cubicBezTo>
                    <a:cubicBezTo>
                      <a:pt x="1" y="23"/>
                      <a:pt x="1" y="23"/>
                      <a:pt x="1" y="23"/>
                    </a:cubicBezTo>
                    <a:cubicBezTo>
                      <a:pt x="2" y="21"/>
                      <a:pt x="2" y="21"/>
                      <a:pt x="2" y="21"/>
                    </a:cubicBezTo>
                    <a:cubicBezTo>
                      <a:pt x="3" y="21"/>
                      <a:pt x="3" y="20"/>
                      <a:pt x="3" y="20"/>
                    </a:cubicBezTo>
                    <a:cubicBezTo>
                      <a:pt x="3" y="19"/>
                      <a:pt x="3" y="19"/>
                      <a:pt x="3" y="19"/>
                    </a:cubicBezTo>
                    <a:cubicBezTo>
                      <a:pt x="4" y="19"/>
                      <a:pt x="4" y="18"/>
                      <a:pt x="4" y="18"/>
                    </a:cubicBezTo>
                    <a:cubicBezTo>
                      <a:pt x="4" y="17"/>
                      <a:pt x="5" y="17"/>
                      <a:pt x="5" y="17"/>
                    </a:cubicBezTo>
                    <a:cubicBezTo>
                      <a:pt x="6" y="17"/>
                      <a:pt x="6" y="15"/>
                      <a:pt x="6" y="15"/>
                    </a:cubicBezTo>
                    <a:cubicBezTo>
                      <a:pt x="7" y="15"/>
                      <a:pt x="7" y="15"/>
                      <a:pt x="8" y="15"/>
                    </a:cubicBezTo>
                    <a:cubicBezTo>
                      <a:pt x="8" y="14"/>
                      <a:pt x="10" y="13"/>
                      <a:pt x="10" y="12"/>
                    </a:cubicBezTo>
                    <a:cubicBezTo>
                      <a:pt x="11" y="11"/>
                      <a:pt x="10" y="11"/>
                      <a:pt x="10" y="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7" name="Freeform 257"/>
              <p:cNvSpPr>
                <a:spLocks/>
              </p:cNvSpPr>
              <p:nvPr/>
            </p:nvSpPr>
            <p:spPr bwMode="auto">
              <a:xfrm>
                <a:off x="-2814638" y="12787313"/>
                <a:ext cx="55563" cy="25400"/>
              </a:xfrm>
              <a:custGeom>
                <a:avLst/>
                <a:gdLst>
                  <a:gd name="T0" fmla="*/ 2147483647 w 15"/>
                  <a:gd name="T1" fmla="*/ 2147483647 h 7"/>
                  <a:gd name="T2" fmla="*/ 2147483647 w 15"/>
                  <a:gd name="T3" fmla="*/ 2147483647 h 7"/>
                  <a:gd name="T4" fmla="*/ 2147483647 w 15"/>
                  <a:gd name="T5" fmla="*/ 2147483647 h 7"/>
                  <a:gd name="T6" fmla="*/ 2147483647 w 15"/>
                  <a:gd name="T7" fmla="*/ 2147483647 h 7"/>
                  <a:gd name="T8" fmla="*/ 2147483647 w 15"/>
                  <a:gd name="T9" fmla="*/ 2147483647 h 7"/>
                  <a:gd name="T10" fmla="*/ 2147483647 w 15"/>
                  <a:gd name="T11" fmla="*/ 2147483647 h 7"/>
                  <a:gd name="T12" fmla="*/ 2147483647 w 15"/>
                  <a:gd name="T13" fmla="*/ 2147483647 h 7"/>
                  <a:gd name="T14" fmla="*/ 2147483647 w 15"/>
                  <a:gd name="T15" fmla="*/ 2147483647 h 7"/>
                  <a:gd name="T16" fmla="*/ 2147483647 w 15"/>
                  <a:gd name="T17" fmla="*/ 2147483647 h 7"/>
                  <a:gd name="T18" fmla="*/ 2147483647 w 15"/>
                  <a:gd name="T19" fmla="*/ 2147483647 h 7"/>
                  <a:gd name="T20" fmla="*/ 2147483647 w 15"/>
                  <a:gd name="T21" fmla="*/ 2147483647 h 7"/>
                  <a:gd name="T22" fmla="*/ 2147483647 w 15"/>
                  <a:gd name="T23" fmla="*/ 2147483647 h 7"/>
                  <a:gd name="T24" fmla="*/ 2147483647 w 15"/>
                  <a:gd name="T25" fmla="*/ 2147483647 h 7"/>
                  <a:gd name="T26" fmla="*/ 2147483647 w 15"/>
                  <a:gd name="T27" fmla="*/ 2147483647 h 7"/>
                  <a:gd name="T28" fmla="*/ 2147483647 w 15"/>
                  <a:gd name="T29" fmla="*/ 2147483647 h 7"/>
                  <a:gd name="T30" fmla="*/ 2147483647 w 15"/>
                  <a:gd name="T31" fmla="*/ 2147483647 h 7"/>
                  <a:gd name="T32" fmla="*/ 2147483647 w 15"/>
                  <a:gd name="T33" fmla="*/ 2147483647 h 7"/>
                  <a:gd name="T34" fmla="*/ 2147483647 w 15"/>
                  <a:gd name="T35" fmla="*/ 2147483647 h 7"/>
                  <a:gd name="T36" fmla="*/ 0 w 15"/>
                  <a:gd name="T37" fmla="*/ 2147483647 h 7"/>
                  <a:gd name="T38" fmla="*/ 0 w 15"/>
                  <a:gd name="T39" fmla="*/ 2147483647 h 7"/>
                  <a:gd name="T40" fmla="*/ 2147483647 w 15"/>
                  <a:gd name="T41" fmla="*/ 2147483647 h 7"/>
                  <a:gd name="T42" fmla="*/ 2147483647 w 15"/>
                  <a:gd name="T43" fmla="*/ 2147483647 h 7"/>
                  <a:gd name="T44" fmla="*/ 2147483647 w 15"/>
                  <a:gd name="T45" fmla="*/ 2147483647 h 7"/>
                  <a:gd name="T46" fmla="*/ 2147483647 w 15"/>
                  <a:gd name="T47" fmla="*/ 2147483647 h 7"/>
                  <a:gd name="T48" fmla="*/ 2147483647 w 15"/>
                  <a:gd name="T49" fmla="*/ 2147483647 h 7"/>
                  <a:gd name="T50" fmla="*/ 2147483647 w 15"/>
                  <a:gd name="T51" fmla="*/ 0 h 7"/>
                  <a:gd name="T52" fmla="*/ 2147483647 w 15"/>
                  <a:gd name="T53" fmla="*/ 0 h 7"/>
                  <a:gd name="T54" fmla="*/ 2147483647 w 15"/>
                  <a:gd name="T55" fmla="*/ 0 h 7"/>
                  <a:gd name="T56" fmla="*/ 2147483647 w 15"/>
                  <a:gd name="T57" fmla="*/ 2147483647 h 7"/>
                  <a:gd name="T58" fmla="*/ 2147483647 w 15"/>
                  <a:gd name="T59" fmla="*/ 2147483647 h 7"/>
                  <a:gd name="T60" fmla="*/ 2147483647 w 15"/>
                  <a:gd name="T61" fmla="*/ 2147483647 h 7"/>
                  <a:gd name="T62" fmla="*/ 2147483647 w 15"/>
                  <a:gd name="T63" fmla="*/ 2147483647 h 7"/>
                  <a:gd name="T64" fmla="*/ 2147483647 w 15"/>
                  <a:gd name="T65" fmla="*/ 2147483647 h 7"/>
                  <a:gd name="T66" fmla="*/ 2147483647 w 15"/>
                  <a:gd name="T67" fmla="*/ 2147483647 h 7"/>
                  <a:gd name="T68" fmla="*/ 2147483647 w 15"/>
                  <a:gd name="T69" fmla="*/ 2147483647 h 7"/>
                  <a:gd name="T70" fmla="*/ 2147483647 w 15"/>
                  <a:gd name="T71" fmla="*/ 2147483647 h 7"/>
                  <a:gd name="T72" fmla="*/ 2147483647 w 15"/>
                  <a:gd name="T73" fmla="*/ 2147483647 h 7"/>
                  <a:gd name="T74" fmla="*/ 2147483647 w 15"/>
                  <a:gd name="T75" fmla="*/ 2147483647 h 7"/>
                  <a:gd name="T76" fmla="*/ 2147483647 w 15"/>
                  <a:gd name="T77" fmla="*/ 2147483647 h 7"/>
                  <a:gd name="T78" fmla="*/ 2147483647 w 15"/>
                  <a:gd name="T79" fmla="*/ 2147483647 h 7"/>
                  <a:gd name="T80" fmla="*/ 2147483647 w 15"/>
                  <a:gd name="T81" fmla="*/ 2147483647 h 7"/>
                  <a:gd name="T82" fmla="*/ 2147483647 w 15"/>
                  <a:gd name="T83" fmla="*/ 2147483647 h 7"/>
                  <a:gd name="T84" fmla="*/ 2147483647 w 15"/>
                  <a:gd name="T85" fmla="*/ 2147483647 h 7"/>
                  <a:gd name="T86" fmla="*/ 2147483647 w 15"/>
                  <a:gd name="T87" fmla="*/ 2147483647 h 7"/>
                  <a:gd name="T88" fmla="*/ 2147483647 w 15"/>
                  <a:gd name="T89" fmla="*/ 0 h 7"/>
                  <a:gd name="T90" fmla="*/ 2147483647 w 15"/>
                  <a:gd name="T91" fmla="*/ 0 h 7"/>
                  <a:gd name="T92" fmla="*/ 2147483647 w 15"/>
                  <a:gd name="T93" fmla="*/ 2147483647 h 7"/>
                  <a:gd name="T94" fmla="*/ 2147483647 w 15"/>
                  <a:gd name="T95" fmla="*/ 2147483647 h 7"/>
                  <a:gd name="T96" fmla="*/ 2147483647 w 15"/>
                  <a:gd name="T97" fmla="*/ 2147483647 h 7"/>
                  <a:gd name="T98" fmla="*/ 2147483647 w 15"/>
                  <a:gd name="T99" fmla="*/ 2147483647 h 7"/>
                  <a:gd name="T100" fmla="*/ 2147483647 w 15"/>
                  <a:gd name="T101" fmla="*/ 2147483647 h 7"/>
                  <a:gd name="T102" fmla="*/ 2147483647 w 15"/>
                  <a:gd name="T103" fmla="*/ 2147483647 h 7"/>
                  <a:gd name="T104" fmla="*/ 2147483647 w 15"/>
                  <a:gd name="T105" fmla="*/ 2147483647 h 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 h="7">
                    <a:moveTo>
                      <a:pt x="14" y="4"/>
                    </a:moveTo>
                    <a:cubicBezTo>
                      <a:pt x="14" y="4"/>
                      <a:pt x="14" y="4"/>
                      <a:pt x="14" y="4"/>
                    </a:cubicBezTo>
                    <a:cubicBezTo>
                      <a:pt x="14" y="5"/>
                      <a:pt x="13" y="5"/>
                      <a:pt x="13" y="5"/>
                    </a:cubicBezTo>
                    <a:cubicBezTo>
                      <a:pt x="12" y="5"/>
                      <a:pt x="12" y="6"/>
                      <a:pt x="11" y="6"/>
                    </a:cubicBezTo>
                    <a:cubicBezTo>
                      <a:pt x="11" y="6"/>
                      <a:pt x="10" y="6"/>
                      <a:pt x="10" y="6"/>
                    </a:cubicBezTo>
                    <a:cubicBezTo>
                      <a:pt x="9" y="6"/>
                      <a:pt x="9" y="7"/>
                      <a:pt x="8" y="7"/>
                    </a:cubicBezTo>
                    <a:cubicBezTo>
                      <a:pt x="7" y="7"/>
                      <a:pt x="7" y="7"/>
                      <a:pt x="6" y="7"/>
                    </a:cubicBezTo>
                    <a:cubicBezTo>
                      <a:pt x="6" y="6"/>
                      <a:pt x="6" y="6"/>
                      <a:pt x="6" y="6"/>
                    </a:cubicBezTo>
                    <a:cubicBezTo>
                      <a:pt x="5" y="6"/>
                      <a:pt x="3" y="6"/>
                      <a:pt x="3" y="6"/>
                    </a:cubicBezTo>
                    <a:cubicBezTo>
                      <a:pt x="3" y="5"/>
                      <a:pt x="4" y="5"/>
                      <a:pt x="4" y="5"/>
                    </a:cubicBezTo>
                    <a:cubicBezTo>
                      <a:pt x="3" y="4"/>
                      <a:pt x="3" y="4"/>
                      <a:pt x="3" y="4"/>
                    </a:cubicBezTo>
                    <a:cubicBezTo>
                      <a:pt x="2" y="4"/>
                      <a:pt x="2" y="4"/>
                      <a:pt x="1" y="4"/>
                    </a:cubicBezTo>
                    <a:cubicBezTo>
                      <a:pt x="1" y="4"/>
                      <a:pt x="1" y="4"/>
                      <a:pt x="1" y="4"/>
                    </a:cubicBezTo>
                    <a:cubicBezTo>
                      <a:pt x="1" y="4"/>
                      <a:pt x="1" y="4"/>
                      <a:pt x="1" y="4"/>
                    </a:cubicBezTo>
                    <a:cubicBezTo>
                      <a:pt x="1" y="3"/>
                      <a:pt x="3" y="3"/>
                      <a:pt x="4" y="3"/>
                    </a:cubicBezTo>
                    <a:cubicBezTo>
                      <a:pt x="4" y="3"/>
                      <a:pt x="4" y="3"/>
                      <a:pt x="4" y="3"/>
                    </a:cubicBezTo>
                    <a:cubicBezTo>
                      <a:pt x="4" y="2"/>
                      <a:pt x="4" y="2"/>
                      <a:pt x="4" y="2"/>
                    </a:cubicBezTo>
                    <a:cubicBezTo>
                      <a:pt x="3" y="2"/>
                      <a:pt x="3" y="2"/>
                      <a:pt x="3" y="2"/>
                    </a:cubicBezTo>
                    <a:cubicBezTo>
                      <a:pt x="2" y="2"/>
                      <a:pt x="1" y="3"/>
                      <a:pt x="0" y="2"/>
                    </a:cubicBezTo>
                    <a:cubicBezTo>
                      <a:pt x="0" y="2"/>
                      <a:pt x="0" y="2"/>
                      <a:pt x="0" y="2"/>
                    </a:cubicBezTo>
                    <a:cubicBezTo>
                      <a:pt x="1" y="2"/>
                      <a:pt x="1" y="2"/>
                      <a:pt x="2" y="1"/>
                    </a:cubicBezTo>
                    <a:cubicBezTo>
                      <a:pt x="2" y="1"/>
                      <a:pt x="2" y="1"/>
                      <a:pt x="2" y="1"/>
                    </a:cubicBezTo>
                    <a:cubicBezTo>
                      <a:pt x="1" y="1"/>
                      <a:pt x="1" y="1"/>
                      <a:pt x="1" y="1"/>
                    </a:cubicBezTo>
                    <a:cubicBezTo>
                      <a:pt x="2" y="0"/>
                      <a:pt x="2" y="1"/>
                      <a:pt x="3" y="1"/>
                    </a:cubicBezTo>
                    <a:cubicBezTo>
                      <a:pt x="3" y="1"/>
                      <a:pt x="3" y="1"/>
                      <a:pt x="3" y="1"/>
                    </a:cubicBezTo>
                    <a:cubicBezTo>
                      <a:pt x="2" y="0"/>
                      <a:pt x="2" y="0"/>
                      <a:pt x="2" y="0"/>
                    </a:cubicBezTo>
                    <a:cubicBezTo>
                      <a:pt x="2" y="0"/>
                      <a:pt x="2" y="0"/>
                      <a:pt x="2" y="0"/>
                    </a:cubicBezTo>
                    <a:cubicBezTo>
                      <a:pt x="2" y="0"/>
                      <a:pt x="2" y="0"/>
                      <a:pt x="2" y="0"/>
                    </a:cubicBezTo>
                    <a:cubicBezTo>
                      <a:pt x="3" y="0"/>
                      <a:pt x="4" y="0"/>
                      <a:pt x="4" y="1"/>
                    </a:cubicBezTo>
                    <a:cubicBezTo>
                      <a:pt x="5" y="1"/>
                      <a:pt x="4" y="2"/>
                      <a:pt x="4" y="2"/>
                    </a:cubicBezTo>
                    <a:cubicBezTo>
                      <a:pt x="5" y="3"/>
                      <a:pt x="5" y="3"/>
                      <a:pt x="5" y="3"/>
                    </a:cubicBezTo>
                    <a:cubicBezTo>
                      <a:pt x="5" y="2"/>
                      <a:pt x="5" y="2"/>
                      <a:pt x="5" y="2"/>
                    </a:cubicBezTo>
                    <a:cubicBezTo>
                      <a:pt x="6" y="2"/>
                      <a:pt x="6" y="2"/>
                      <a:pt x="6" y="2"/>
                    </a:cubicBezTo>
                    <a:cubicBezTo>
                      <a:pt x="6" y="1"/>
                      <a:pt x="6" y="1"/>
                      <a:pt x="6" y="1"/>
                    </a:cubicBezTo>
                    <a:cubicBezTo>
                      <a:pt x="6" y="1"/>
                      <a:pt x="6" y="1"/>
                      <a:pt x="6" y="1"/>
                    </a:cubicBezTo>
                    <a:cubicBezTo>
                      <a:pt x="6" y="1"/>
                      <a:pt x="6" y="1"/>
                      <a:pt x="6" y="1"/>
                    </a:cubicBezTo>
                    <a:cubicBezTo>
                      <a:pt x="6" y="1"/>
                      <a:pt x="7" y="1"/>
                      <a:pt x="7" y="2"/>
                    </a:cubicBezTo>
                    <a:cubicBezTo>
                      <a:pt x="7" y="1"/>
                      <a:pt x="7" y="1"/>
                      <a:pt x="7" y="1"/>
                    </a:cubicBezTo>
                    <a:cubicBezTo>
                      <a:pt x="7" y="1"/>
                      <a:pt x="7" y="1"/>
                      <a:pt x="7" y="1"/>
                    </a:cubicBezTo>
                    <a:cubicBezTo>
                      <a:pt x="7" y="1"/>
                      <a:pt x="7" y="1"/>
                      <a:pt x="7" y="1"/>
                    </a:cubicBezTo>
                    <a:cubicBezTo>
                      <a:pt x="8" y="1"/>
                      <a:pt x="8" y="1"/>
                      <a:pt x="8" y="1"/>
                    </a:cubicBezTo>
                    <a:cubicBezTo>
                      <a:pt x="8" y="1"/>
                      <a:pt x="9" y="1"/>
                      <a:pt x="9" y="1"/>
                    </a:cubicBezTo>
                    <a:cubicBezTo>
                      <a:pt x="9" y="1"/>
                      <a:pt x="9" y="1"/>
                      <a:pt x="9" y="1"/>
                    </a:cubicBezTo>
                    <a:cubicBezTo>
                      <a:pt x="10" y="1"/>
                      <a:pt x="11" y="1"/>
                      <a:pt x="11" y="1"/>
                    </a:cubicBezTo>
                    <a:cubicBezTo>
                      <a:pt x="11" y="0"/>
                      <a:pt x="11" y="0"/>
                      <a:pt x="11" y="0"/>
                    </a:cubicBezTo>
                    <a:cubicBezTo>
                      <a:pt x="12" y="0"/>
                      <a:pt x="12" y="0"/>
                      <a:pt x="12" y="0"/>
                    </a:cubicBezTo>
                    <a:cubicBezTo>
                      <a:pt x="12" y="1"/>
                      <a:pt x="13" y="0"/>
                      <a:pt x="14" y="1"/>
                    </a:cubicBezTo>
                    <a:cubicBezTo>
                      <a:pt x="14" y="1"/>
                      <a:pt x="14" y="1"/>
                      <a:pt x="14" y="1"/>
                    </a:cubicBezTo>
                    <a:cubicBezTo>
                      <a:pt x="14" y="2"/>
                      <a:pt x="14" y="2"/>
                      <a:pt x="14" y="2"/>
                    </a:cubicBezTo>
                    <a:cubicBezTo>
                      <a:pt x="14" y="2"/>
                      <a:pt x="14" y="2"/>
                      <a:pt x="14" y="2"/>
                    </a:cubicBezTo>
                    <a:cubicBezTo>
                      <a:pt x="15" y="2"/>
                      <a:pt x="15" y="2"/>
                      <a:pt x="15" y="2"/>
                    </a:cubicBezTo>
                    <a:cubicBezTo>
                      <a:pt x="15" y="2"/>
                      <a:pt x="15" y="3"/>
                      <a:pt x="15" y="4"/>
                    </a:cubicBezTo>
                    <a:cubicBezTo>
                      <a:pt x="14" y="4"/>
                      <a:pt x="14" y="4"/>
                      <a:pt x="14" y="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8" name="Freeform 258"/>
              <p:cNvSpPr>
                <a:spLocks/>
              </p:cNvSpPr>
              <p:nvPr/>
            </p:nvSpPr>
            <p:spPr bwMode="auto">
              <a:xfrm>
                <a:off x="-2643188" y="13181013"/>
                <a:ext cx="4763" cy="3175"/>
              </a:xfrm>
              <a:custGeom>
                <a:avLst/>
                <a:gdLst>
                  <a:gd name="T0" fmla="*/ 2147483647 w 1"/>
                  <a:gd name="T1" fmla="*/ 0 h 1"/>
                  <a:gd name="T2" fmla="*/ 0 w 1"/>
                  <a:gd name="T3" fmla="*/ 2147483647 h 1"/>
                  <a:gd name="T4" fmla="*/ 0 w 1"/>
                  <a:gd name="T5" fmla="*/ 2147483647 h 1"/>
                  <a:gd name="T6" fmla="*/ 0 w 1"/>
                  <a:gd name="T7" fmla="*/ 2147483647 h 1"/>
                  <a:gd name="T8" fmla="*/ 0 w 1"/>
                  <a:gd name="T9" fmla="*/ 0 h 1"/>
                  <a:gd name="T10" fmla="*/ 2147483647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cubicBezTo>
                      <a:pt x="0" y="1"/>
                      <a:pt x="1" y="1"/>
                      <a:pt x="0" y="1"/>
                    </a:cubicBezTo>
                    <a:cubicBezTo>
                      <a:pt x="0" y="1"/>
                      <a:pt x="0" y="1"/>
                      <a:pt x="0" y="1"/>
                    </a:cubicBezTo>
                    <a:cubicBezTo>
                      <a:pt x="0" y="1"/>
                      <a:pt x="0" y="1"/>
                      <a:pt x="0" y="1"/>
                    </a:cubicBezTo>
                    <a:cubicBezTo>
                      <a:pt x="0" y="0"/>
                      <a:pt x="0" y="0"/>
                      <a:pt x="0" y="0"/>
                    </a:cubicBezTo>
                    <a:cubicBezTo>
                      <a:pt x="1" y="0"/>
                      <a:pt x="1"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9" name="Freeform 259"/>
              <p:cNvSpPr>
                <a:spLocks/>
              </p:cNvSpPr>
              <p:nvPr/>
            </p:nvSpPr>
            <p:spPr bwMode="auto">
              <a:xfrm>
                <a:off x="-2459038" y="13266738"/>
                <a:ext cx="38100" cy="71438"/>
              </a:xfrm>
              <a:custGeom>
                <a:avLst/>
                <a:gdLst>
                  <a:gd name="T0" fmla="*/ 2147483647 w 10"/>
                  <a:gd name="T1" fmla="*/ 2147483647 h 19"/>
                  <a:gd name="T2" fmla="*/ 2147483647 w 10"/>
                  <a:gd name="T3" fmla="*/ 2147483647 h 19"/>
                  <a:gd name="T4" fmla="*/ 2147483647 w 10"/>
                  <a:gd name="T5" fmla="*/ 2147483647 h 19"/>
                  <a:gd name="T6" fmla="*/ 2147483647 w 10"/>
                  <a:gd name="T7" fmla="*/ 2147483647 h 19"/>
                  <a:gd name="T8" fmla="*/ 2147483647 w 10"/>
                  <a:gd name="T9" fmla="*/ 2147483647 h 19"/>
                  <a:gd name="T10" fmla="*/ 2147483647 w 10"/>
                  <a:gd name="T11" fmla="*/ 2147483647 h 19"/>
                  <a:gd name="T12" fmla="*/ 2147483647 w 10"/>
                  <a:gd name="T13" fmla="*/ 2147483647 h 19"/>
                  <a:gd name="T14" fmla="*/ 2147483647 w 10"/>
                  <a:gd name="T15" fmla="*/ 2147483647 h 19"/>
                  <a:gd name="T16" fmla="*/ 2147483647 w 10"/>
                  <a:gd name="T17" fmla="*/ 2147483647 h 19"/>
                  <a:gd name="T18" fmla="*/ 2147483647 w 10"/>
                  <a:gd name="T19" fmla="*/ 2147483647 h 19"/>
                  <a:gd name="T20" fmla="*/ 2147483647 w 10"/>
                  <a:gd name="T21" fmla="*/ 2147483647 h 19"/>
                  <a:gd name="T22" fmla="*/ 2147483647 w 10"/>
                  <a:gd name="T23" fmla="*/ 2147483647 h 19"/>
                  <a:gd name="T24" fmla="*/ 2147483647 w 10"/>
                  <a:gd name="T25" fmla="*/ 2147483647 h 19"/>
                  <a:gd name="T26" fmla="*/ 2147483647 w 10"/>
                  <a:gd name="T27" fmla="*/ 2147483647 h 19"/>
                  <a:gd name="T28" fmla="*/ 2147483647 w 10"/>
                  <a:gd name="T29" fmla="*/ 2147483647 h 19"/>
                  <a:gd name="T30" fmla="*/ 2147483647 w 10"/>
                  <a:gd name="T31" fmla="*/ 2147483647 h 19"/>
                  <a:gd name="T32" fmla="*/ 2147483647 w 10"/>
                  <a:gd name="T33" fmla="*/ 2147483647 h 19"/>
                  <a:gd name="T34" fmla="*/ 2147483647 w 10"/>
                  <a:gd name="T35" fmla="*/ 2147483647 h 19"/>
                  <a:gd name="T36" fmla="*/ 2147483647 w 10"/>
                  <a:gd name="T37" fmla="*/ 2147483647 h 19"/>
                  <a:gd name="T38" fmla="*/ 2147483647 w 10"/>
                  <a:gd name="T39" fmla="*/ 2147483647 h 19"/>
                  <a:gd name="T40" fmla="*/ 2147483647 w 10"/>
                  <a:gd name="T41" fmla="*/ 2147483647 h 19"/>
                  <a:gd name="T42" fmla="*/ 2147483647 w 10"/>
                  <a:gd name="T43" fmla="*/ 2147483647 h 19"/>
                  <a:gd name="T44" fmla="*/ 2147483647 w 10"/>
                  <a:gd name="T45" fmla="*/ 2147483647 h 19"/>
                  <a:gd name="T46" fmla="*/ 2147483647 w 10"/>
                  <a:gd name="T47" fmla="*/ 2147483647 h 19"/>
                  <a:gd name="T48" fmla="*/ 2147483647 w 10"/>
                  <a:gd name="T49" fmla="*/ 2147483647 h 19"/>
                  <a:gd name="T50" fmla="*/ 2147483647 w 10"/>
                  <a:gd name="T51" fmla="*/ 2147483647 h 19"/>
                  <a:gd name="T52" fmla="*/ 2147483647 w 10"/>
                  <a:gd name="T53" fmla="*/ 2147483647 h 19"/>
                  <a:gd name="T54" fmla="*/ 2147483647 w 10"/>
                  <a:gd name="T55" fmla="*/ 2147483647 h 19"/>
                  <a:gd name="T56" fmla="*/ 2147483647 w 10"/>
                  <a:gd name="T57" fmla="*/ 2147483647 h 19"/>
                  <a:gd name="T58" fmla="*/ 2147483647 w 10"/>
                  <a:gd name="T59" fmla="*/ 0 h 19"/>
                  <a:gd name="T60" fmla="*/ 2147483647 w 10"/>
                  <a:gd name="T61" fmla="*/ 0 h 19"/>
                  <a:gd name="T62" fmla="*/ 2147483647 w 10"/>
                  <a:gd name="T63" fmla="*/ 2147483647 h 19"/>
                  <a:gd name="T64" fmla="*/ 2147483647 w 10"/>
                  <a:gd name="T65" fmla="*/ 2147483647 h 19"/>
                  <a:gd name="T66" fmla="*/ 2147483647 w 10"/>
                  <a:gd name="T67" fmla="*/ 2147483647 h 19"/>
                  <a:gd name="T68" fmla="*/ 2147483647 w 10"/>
                  <a:gd name="T69" fmla="*/ 2147483647 h 19"/>
                  <a:gd name="T70" fmla="*/ 2147483647 w 10"/>
                  <a:gd name="T71" fmla="*/ 2147483647 h 19"/>
                  <a:gd name="T72" fmla="*/ 2147483647 w 10"/>
                  <a:gd name="T73" fmla="*/ 2147483647 h 19"/>
                  <a:gd name="T74" fmla="*/ 2147483647 w 10"/>
                  <a:gd name="T75" fmla="*/ 2147483647 h 19"/>
                  <a:gd name="T76" fmla="*/ 2147483647 w 10"/>
                  <a:gd name="T77" fmla="*/ 2147483647 h 19"/>
                  <a:gd name="T78" fmla="*/ 2147483647 w 10"/>
                  <a:gd name="T79" fmla="*/ 2147483647 h 19"/>
                  <a:gd name="T80" fmla="*/ 2147483647 w 10"/>
                  <a:gd name="T81" fmla="*/ 2147483647 h 19"/>
                  <a:gd name="T82" fmla="*/ 2147483647 w 10"/>
                  <a:gd name="T83" fmla="*/ 2147483647 h 19"/>
                  <a:gd name="T84" fmla="*/ 2147483647 w 10"/>
                  <a:gd name="T85" fmla="*/ 2147483647 h 19"/>
                  <a:gd name="T86" fmla="*/ 2147483647 w 10"/>
                  <a:gd name="T87" fmla="*/ 2147483647 h 19"/>
                  <a:gd name="T88" fmla="*/ 2147483647 w 10"/>
                  <a:gd name="T89" fmla="*/ 2147483647 h 19"/>
                  <a:gd name="T90" fmla="*/ 2147483647 w 10"/>
                  <a:gd name="T91" fmla="*/ 2147483647 h 19"/>
                  <a:gd name="T92" fmla="*/ 2147483647 w 10"/>
                  <a:gd name="T93" fmla="*/ 2147483647 h 19"/>
                  <a:gd name="T94" fmla="*/ 2147483647 w 10"/>
                  <a:gd name="T95" fmla="*/ 2147483647 h 19"/>
                  <a:gd name="T96" fmla="*/ 2147483647 w 10"/>
                  <a:gd name="T97" fmla="*/ 2147483647 h 19"/>
                  <a:gd name="T98" fmla="*/ 0 w 10"/>
                  <a:gd name="T99" fmla="*/ 2147483647 h 19"/>
                  <a:gd name="T100" fmla="*/ 2147483647 w 10"/>
                  <a:gd name="T101" fmla="*/ 2147483647 h 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 h="19">
                    <a:moveTo>
                      <a:pt x="1" y="13"/>
                    </a:moveTo>
                    <a:cubicBezTo>
                      <a:pt x="1" y="13"/>
                      <a:pt x="1" y="13"/>
                      <a:pt x="1" y="13"/>
                    </a:cubicBezTo>
                    <a:cubicBezTo>
                      <a:pt x="1" y="13"/>
                      <a:pt x="2" y="11"/>
                      <a:pt x="2" y="10"/>
                    </a:cubicBezTo>
                    <a:cubicBezTo>
                      <a:pt x="1" y="10"/>
                      <a:pt x="1" y="10"/>
                      <a:pt x="1" y="10"/>
                    </a:cubicBezTo>
                    <a:cubicBezTo>
                      <a:pt x="2" y="9"/>
                      <a:pt x="2" y="9"/>
                      <a:pt x="2" y="9"/>
                    </a:cubicBezTo>
                    <a:cubicBezTo>
                      <a:pt x="1" y="9"/>
                      <a:pt x="1" y="8"/>
                      <a:pt x="1" y="7"/>
                    </a:cubicBezTo>
                    <a:cubicBezTo>
                      <a:pt x="1" y="7"/>
                      <a:pt x="2" y="6"/>
                      <a:pt x="2" y="5"/>
                    </a:cubicBezTo>
                    <a:cubicBezTo>
                      <a:pt x="2" y="5"/>
                      <a:pt x="2" y="5"/>
                      <a:pt x="2" y="5"/>
                    </a:cubicBezTo>
                    <a:cubicBezTo>
                      <a:pt x="3" y="5"/>
                      <a:pt x="3" y="5"/>
                      <a:pt x="3" y="5"/>
                    </a:cubicBezTo>
                    <a:cubicBezTo>
                      <a:pt x="3" y="5"/>
                      <a:pt x="3" y="5"/>
                      <a:pt x="3" y="5"/>
                    </a:cubicBezTo>
                    <a:cubicBezTo>
                      <a:pt x="4" y="5"/>
                      <a:pt x="4" y="5"/>
                      <a:pt x="4" y="5"/>
                    </a:cubicBezTo>
                    <a:cubicBezTo>
                      <a:pt x="4" y="5"/>
                      <a:pt x="4" y="5"/>
                      <a:pt x="5" y="5"/>
                    </a:cubicBezTo>
                    <a:cubicBezTo>
                      <a:pt x="5" y="5"/>
                      <a:pt x="5" y="5"/>
                      <a:pt x="5" y="5"/>
                    </a:cubicBezTo>
                    <a:cubicBezTo>
                      <a:pt x="5" y="4"/>
                      <a:pt x="5" y="4"/>
                      <a:pt x="5" y="4"/>
                    </a:cubicBezTo>
                    <a:cubicBezTo>
                      <a:pt x="5" y="4"/>
                      <a:pt x="5" y="4"/>
                      <a:pt x="5" y="4"/>
                    </a:cubicBezTo>
                    <a:cubicBezTo>
                      <a:pt x="6" y="4"/>
                      <a:pt x="6" y="4"/>
                      <a:pt x="6" y="4"/>
                    </a:cubicBezTo>
                    <a:cubicBezTo>
                      <a:pt x="5" y="4"/>
                      <a:pt x="5" y="4"/>
                      <a:pt x="5" y="4"/>
                    </a:cubicBezTo>
                    <a:cubicBezTo>
                      <a:pt x="6" y="3"/>
                      <a:pt x="6" y="3"/>
                      <a:pt x="6" y="3"/>
                    </a:cubicBezTo>
                    <a:cubicBezTo>
                      <a:pt x="6" y="3"/>
                      <a:pt x="6" y="3"/>
                      <a:pt x="6" y="3"/>
                    </a:cubicBezTo>
                    <a:cubicBezTo>
                      <a:pt x="6" y="4"/>
                      <a:pt x="6" y="4"/>
                      <a:pt x="6" y="4"/>
                    </a:cubicBezTo>
                    <a:cubicBezTo>
                      <a:pt x="7" y="3"/>
                      <a:pt x="7" y="3"/>
                      <a:pt x="7" y="3"/>
                    </a:cubicBezTo>
                    <a:cubicBezTo>
                      <a:pt x="6" y="3"/>
                      <a:pt x="6" y="3"/>
                      <a:pt x="6" y="3"/>
                    </a:cubicBezTo>
                    <a:cubicBezTo>
                      <a:pt x="6" y="3"/>
                      <a:pt x="6" y="3"/>
                      <a:pt x="6" y="3"/>
                    </a:cubicBezTo>
                    <a:cubicBezTo>
                      <a:pt x="7" y="3"/>
                      <a:pt x="7" y="3"/>
                      <a:pt x="7" y="3"/>
                    </a:cubicBezTo>
                    <a:cubicBezTo>
                      <a:pt x="7" y="2"/>
                      <a:pt x="7" y="2"/>
                      <a:pt x="7" y="2"/>
                    </a:cubicBezTo>
                    <a:cubicBezTo>
                      <a:pt x="7" y="2"/>
                      <a:pt x="7" y="2"/>
                      <a:pt x="7" y="2"/>
                    </a:cubicBezTo>
                    <a:cubicBezTo>
                      <a:pt x="7" y="2"/>
                      <a:pt x="7" y="2"/>
                      <a:pt x="7" y="2"/>
                    </a:cubicBezTo>
                    <a:cubicBezTo>
                      <a:pt x="7" y="2"/>
                      <a:pt x="7" y="2"/>
                      <a:pt x="7" y="2"/>
                    </a:cubicBezTo>
                    <a:cubicBezTo>
                      <a:pt x="8" y="1"/>
                      <a:pt x="8" y="1"/>
                      <a:pt x="8" y="1"/>
                    </a:cubicBezTo>
                    <a:cubicBezTo>
                      <a:pt x="8" y="1"/>
                      <a:pt x="8" y="0"/>
                      <a:pt x="8" y="0"/>
                    </a:cubicBezTo>
                    <a:cubicBezTo>
                      <a:pt x="9" y="0"/>
                      <a:pt x="9" y="0"/>
                      <a:pt x="9" y="0"/>
                    </a:cubicBezTo>
                    <a:cubicBezTo>
                      <a:pt x="9" y="1"/>
                      <a:pt x="9" y="1"/>
                      <a:pt x="9" y="1"/>
                    </a:cubicBezTo>
                    <a:cubicBezTo>
                      <a:pt x="10" y="1"/>
                      <a:pt x="10" y="3"/>
                      <a:pt x="10" y="3"/>
                    </a:cubicBezTo>
                    <a:cubicBezTo>
                      <a:pt x="10" y="4"/>
                      <a:pt x="10" y="4"/>
                      <a:pt x="10" y="4"/>
                    </a:cubicBezTo>
                    <a:cubicBezTo>
                      <a:pt x="10" y="5"/>
                      <a:pt x="10" y="5"/>
                      <a:pt x="10" y="5"/>
                    </a:cubicBezTo>
                    <a:cubicBezTo>
                      <a:pt x="9" y="4"/>
                      <a:pt x="9" y="4"/>
                      <a:pt x="9" y="4"/>
                    </a:cubicBezTo>
                    <a:cubicBezTo>
                      <a:pt x="9" y="4"/>
                      <a:pt x="9" y="4"/>
                      <a:pt x="9" y="4"/>
                    </a:cubicBezTo>
                    <a:cubicBezTo>
                      <a:pt x="9" y="4"/>
                      <a:pt x="9" y="4"/>
                      <a:pt x="9" y="4"/>
                    </a:cubicBezTo>
                    <a:cubicBezTo>
                      <a:pt x="9" y="5"/>
                      <a:pt x="9" y="5"/>
                      <a:pt x="9" y="6"/>
                    </a:cubicBezTo>
                    <a:cubicBezTo>
                      <a:pt x="9" y="6"/>
                      <a:pt x="9" y="6"/>
                      <a:pt x="9" y="7"/>
                    </a:cubicBezTo>
                    <a:cubicBezTo>
                      <a:pt x="9" y="7"/>
                      <a:pt x="9" y="8"/>
                      <a:pt x="9" y="8"/>
                    </a:cubicBezTo>
                    <a:cubicBezTo>
                      <a:pt x="8" y="11"/>
                      <a:pt x="7" y="13"/>
                      <a:pt x="6" y="15"/>
                    </a:cubicBezTo>
                    <a:cubicBezTo>
                      <a:pt x="6" y="16"/>
                      <a:pt x="6" y="18"/>
                      <a:pt x="5" y="19"/>
                    </a:cubicBezTo>
                    <a:cubicBezTo>
                      <a:pt x="4" y="19"/>
                      <a:pt x="4" y="19"/>
                      <a:pt x="4" y="19"/>
                    </a:cubicBezTo>
                    <a:cubicBezTo>
                      <a:pt x="4" y="19"/>
                      <a:pt x="3" y="19"/>
                      <a:pt x="3" y="19"/>
                    </a:cubicBezTo>
                    <a:cubicBezTo>
                      <a:pt x="2" y="19"/>
                      <a:pt x="2" y="19"/>
                      <a:pt x="1" y="18"/>
                    </a:cubicBezTo>
                    <a:cubicBezTo>
                      <a:pt x="1" y="18"/>
                      <a:pt x="1" y="18"/>
                      <a:pt x="1" y="18"/>
                    </a:cubicBezTo>
                    <a:cubicBezTo>
                      <a:pt x="1" y="17"/>
                      <a:pt x="1" y="17"/>
                      <a:pt x="1" y="17"/>
                    </a:cubicBezTo>
                    <a:cubicBezTo>
                      <a:pt x="1" y="16"/>
                      <a:pt x="1" y="16"/>
                      <a:pt x="1" y="16"/>
                    </a:cubicBezTo>
                    <a:cubicBezTo>
                      <a:pt x="1" y="15"/>
                      <a:pt x="0" y="15"/>
                      <a:pt x="0" y="14"/>
                    </a:cubicBezTo>
                    <a:cubicBezTo>
                      <a:pt x="0" y="14"/>
                      <a:pt x="0" y="13"/>
                      <a:pt x="1" y="1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0" name="Freeform 260"/>
              <p:cNvSpPr>
                <a:spLocks/>
              </p:cNvSpPr>
              <p:nvPr/>
            </p:nvSpPr>
            <p:spPr bwMode="auto">
              <a:xfrm>
                <a:off x="-2514600" y="13004800"/>
                <a:ext cx="11113" cy="6350"/>
              </a:xfrm>
              <a:custGeom>
                <a:avLst/>
                <a:gdLst>
                  <a:gd name="T0" fmla="*/ 2147483647 w 3"/>
                  <a:gd name="T1" fmla="*/ 2147483647 h 2"/>
                  <a:gd name="T2" fmla="*/ 2147483647 w 3"/>
                  <a:gd name="T3" fmla="*/ 2147483647 h 2"/>
                  <a:gd name="T4" fmla="*/ 2147483647 w 3"/>
                  <a:gd name="T5" fmla="*/ 2147483647 h 2"/>
                  <a:gd name="T6" fmla="*/ 0 w 3"/>
                  <a:gd name="T7" fmla="*/ 2147483647 h 2"/>
                  <a:gd name="T8" fmla="*/ 0 w 3"/>
                  <a:gd name="T9" fmla="*/ 2147483647 h 2"/>
                  <a:gd name="T10" fmla="*/ 0 w 3"/>
                  <a:gd name="T11" fmla="*/ 2147483647 h 2"/>
                  <a:gd name="T12" fmla="*/ 0 w 3"/>
                  <a:gd name="T13" fmla="*/ 0 h 2"/>
                  <a:gd name="T14" fmla="*/ 2147483647 w 3"/>
                  <a:gd name="T15" fmla="*/ 2147483647 h 2"/>
                  <a:gd name="T16" fmla="*/ 2147483647 w 3"/>
                  <a:gd name="T17" fmla="*/ 0 h 2"/>
                  <a:gd name="T18" fmla="*/ 2147483647 w 3"/>
                  <a:gd name="T19" fmla="*/ 2147483647 h 2"/>
                  <a:gd name="T20" fmla="*/ 2147483647 w 3"/>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
                    <a:moveTo>
                      <a:pt x="2" y="1"/>
                    </a:moveTo>
                    <a:cubicBezTo>
                      <a:pt x="1" y="1"/>
                      <a:pt x="1" y="2"/>
                      <a:pt x="1" y="2"/>
                    </a:cubicBezTo>
                    <a:cubicBezTo>
                      <a:pt x="1" y="2"/>
                      <a:pt x="1" y="2"/>
                      <a:pt x="1" y="2"/>
                    </a:cubicBezTo>
                    <a:cubicBezTo>
                      <a:pt x="0" y="2"/>
                      <a:pt x="0" y="2"/>
                      <a:pt x="0" y="2"/>
                    </a:cubicBezTo>
                    <a:cubicBezTo>
                      <a:pt x="0" y="1"/>
                      <a:pt x="0" y="1"/>
                      <a:pt x="0" y="1"/>
                    </a:cubicBezTo>
                    <a:cubicBezTo>
                      <a:pt x="0" y="1"/>
                      <a:pt x="0" y="1"/>
                      <a:pt x="0" y="1"/>
                    </a:cubicBezTo>
                    <a:cubicBezTo>
                      <a:pt x="0" y="0"/>
                      <a:pt x="0" y="0"/>
                      <a:pt x="0" y="0"/>
                    </a:cubicBezTo>
                    <a:cubicBezTo>
                      <a:pt x="1" y="1"/>
                      <a:pt x="1" y="1"/>
                      <a:pt x="1" y="1"/>
                    </a:cubicBezTo>
                    <a:cubicBezTo>
                      <a:pt x="2" y="0"/>
                      <a:pt x="2" y="0"/>
                      <a:pt x="3" y="0"/>
                    </a:cubicBezTo>
                    <a:cubicBezTo>
                      <a:pt x="2" y="1"/>
                      <a:pt x="2" y="1"/>
                      <a:pt x="2" y="1"/>
                    </a:cubicBezTo>
                    <a:cubicBezTo>
                      <a:pt x="2" y="1"/>
                      <a:pt x="2" y="1"/>
                      <a:pt x="2"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1" name="Freeform 261"/>
              <p:cNvSpPr>
                <a:spLocks/>
              </p:cNvSpPr>
              <p:nvPr/>
            </p:nvSpPr>
            <p:spPr bwMode="auto">
              <a:xfrm>
                <a:off x="-2563813" y="13004800"/>
                <a:ext cx="15875" cy="3175"/>
              </a:xfrm>
              <a:custGeom>
                <a:avLst/>
                <a:gdLst>
                  <a:gd name="T0" fmla="*/ 2147483647 w 4"/>
                  <a:gd name="T1" fmla="*/ 2147483647 h 1"/>
                  <a:gd name="T2" fmla="*/ 2147483647 w 4"/>
                  <a:gd name="T3" fmla="*/ 2147483647 h 1"/>
                  <a:gd name="T4" fmla="*/ 0 w 4"/>
                  <a:gd name="T5" fmla="*/ 2147483647 h 1"/>
                  <a:gd name="T6" fmla="*/ 0 w 4"/>
                  <a:gd name="T7" fmla="*/ 0 h 1"/>
                  <a:gd name="T8" fmla="*/ 2147483647 w 4"/>
                  <a:gd name="T9" fmla="*/ 0 h 1"/>
                  <a:gd name="T10" fmla="*/ 2147483647 w 4"/>
                  <a:gd name="T11" fmla="*/ 0 h 1"/>
                  <a:gd name="T12" fmla="*/ 2147483647 w 4"/>
                  <a:gd name="T13" fmla="*/ 0 h 1"/>
                  <a:gd name="T14" fmla="*/ 2147483647 w 4"/>
                  <a:gd name="T15" fmla="*/ 0 h 1"/>
                  <a:gd name="T16" fmla="*/ 2147483647 w 4"/>
                  <a:gd name="T17" fmla="*/ 0 h 1"/>
                  <a:gd name="T18" fmla="*/ 2147483647 w 4"/>
                  <a:gd name="T19" fmla="*/ 0 h 1"/>
                  <a:gd name="T20" fmla="*/ 2147483647 w 4"/>
                  <a:gd name="T21" fmla="*/ 0 h 1"/>
                  <a:gd name="T22" fmla="*/ 2147483647 w 4"/>
                  <a:gd name="T23" fmla="*/ 2147483647 h 1"/>
                  <a:gd name="T24" fmla="*/ 2147483647 w 4"/>
                  <a:gd name="T25" fmla="*/ 0 h 1"/>
                  <a:gd name="T26" fmla="*/ 2147483647 w 4"/>
                  <a:gd name="T27" fmla="*/ 2147483647 h 1"/>
                  <a:gd name="T28" fmla="*/ 2147483647 w 4"/>
                  <a:gd name="T29" fmla="*/ 2147483647 h 1"/>
                  <a:gd name="T30" fmla="*/ 2147483647 w 4"/>
                  <a:gd name="T31" fmla="*/ 2147483647 h 1"/>
                  <a:gd name="T32" fmla="*/ 2147483647 w 4"/>
                  <a:gd name="T33" fmla="*/ 2147483647 h 1"/>
                  <a:gd name="T34" fmla="*/ 2147483647 w 4"/>
                  <a:gd name="T35" fmla="*/ 2147483647 h 1"/>
                  <a:gd name="T36" fmla="*/ 2147483647 w 4"/>
                  <a:gd name="T37" fmla="*/ 2147483647 h 1"/>
                  <a:gd name="T38" fmla="*/ 2147483647 w 4"/>
                  <a:gd name="T39" fmla="*/ 2147483647 h 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 h="1">
                    <a:moveTo>
                      <a:pt x="2" y="1"/>
                    </a:moveTo>
                    <a:cubicBezTo>
                      <a:pt x="2" y="1"/>
                      <a:pt x="2" y="1"/>
                      <a:pt x="2" y="1"/>
                    </a:cubicBezTo>
                    <a:cubicBezTo>
                      <a:pt x="2" y="1"/>
                      <a:pt x="1" y="1"/>
                      <a:pt x="0" y="1"/>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2" y="0"/>
                      <a:pt x="2" y="0"/>
                      <a:pt x="2" y="0"/>
                    </a:cubicBezTo>
                    <a:cubicBezTo>
                      <a:pt x="3" y="1"/>
                      <a:pt x="3" y="1"/>
                      <a:pt x="3" y="1"/>
                    </a:cubicBezTo>
                    <a:cubicBezTo>
                      <a:pt x="3" y="1"/>
                      <a:pt x="3" y="1"/>
                      <a:pt x="3" y="1"/>
                    </a:cubicBezTo>
                    <a:cubicBezTo>
                      <a:pt x="3" y="1"/>
                      <a:pt x="3" y="1"/>
                      <a:pt x="3" y="1"/>
                    </a:cubicBezTo>
                    <a:cubicBezTo>
                      <a:pt x="4" y="1"/>
                      <a:pt x="4" y="1"/>
                      <a:pt x="4" y="1"/>
                    </a:cubicBezTo>
                    <a:cubicBezTo>
                      <a:pt x="4" y="1"/>
                      <a:pt x="4" y="1"/>
                      <a:pt x="4" y="1"/>
                    </a:cubicBezTo>
                    <a:cubicBezTo>
                      <a:pt x="4" y="1"/>
                      <a:pt x="4" y="1"/>
                      <a:pt x="4" y="1"/>
                    </a:cubicBezTo>
                    <a:cubicBezTo>
                      <a:pt x="3" y="1"/>
                      <a:pt x="3" y="1"/>
                      <a:pt x="2"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2" name="Freeform 262"/>
              <p:cNvSpPr>
                <a:spLocks/>
              </p:cNvSpPr>
              <p:nvPr/>
            </p:nvSpPr>
            <p:spPr bwMode="auto">
              <a:xfrm>
                <a:off x="-2619375" y="12988925"/>
                <a:ext cx="14288" cy="7938"/>
              </a:xfrm>
              <a:custGeom>
                <a:avLst/>
                <a:gdLst>
                  <a:gd name="T0" fmla="*/ 2147483647 w 4"/>
                  <a:gd name="T1" fmla="*/ 2147483647 h 2"/>
                  <a:gd name="T2" fmla="*/ 2147483647 w 4"/>
                  <a:gd name="T3" fmla="*/ 2147483647 h 2"/>
                  <a:gd name="T4" fmla="*/ 2147483647 w 4"/>
                  <a:gd name="T5" fmla="*/ 2147483647 h 2"/>
                  <a:gd name="T6" fmla="*/ 0 w 4"/>
                  <a:gd name="T7" fmla="*/ 2147483647 h 2"/>
                  <a:gd name="T8" fmla="*/ 2147483647 w 4"/>
                  <a:gd name="T9" fmla="*/ 0 h 2"/>
                  <a:gd name="T10" fmla="*/ 2147483647 w 4"/>
                  <a:gd name="T11" fmla="*/ 0 h 2"/>
                  <a:gd name="T12" fmla="*/ 2147483647 w 4"/>
                  <a:gd name="T13" fmla="*/ 0 h 2"/>
                  <a:gd name="T14" fmla="*/ 2147483647 w 4"/>
                  <a:gd name="T15" fmla="*/ 0 h 2"/>
                  <a:gd name="T16" fmla="*/ 2147483647 w 4"/>
                  <a:gd name="T17" fmla="*/ 2147483647 h 2"/>
                  <a:gd name="T18" fmla="*/ 2147483647 w 4"/>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2">
                    <a:moveTo>
                      <a:pt x="4" y="2"/>
                    </a:moveTo>
                    <a:cubicBezTo>
                      <a:pt x="3" y="2"/>
                      <a:pt x="3" y="2"/>
                      <a:pt x="3" y="2"/>
                    </a:cubicBezTo>
                    <a:cubicBezTo>
                      <a:pt x="2" y="2"/>
                      <a:pt x="2" y="2"/>
                      <a:pt x="1" y="1"/>
                    </a:cubicBezTo>
                    <a:cubicBezTo>
                      <a:pt x="0" y="1"/>
                      <a:pt x="0" y="1"/>
                      <a:pt x="0" y="1"/>
                    </a:cubicBezTo>
                    <a:cubicBezTo>
                      <a:pt x="0" y="0"/>
                      <a:pt x="1" y="0"/>
                      <a:pt x="1" y="0"/>
                    </a:cubicBezTo>
                    <a:cubicBezTo>
                      <a:pt x="2" y="0"/>
                      <a:pt x="2" y="0"/>
                      <a:pt x="3" y="0"/>
                    </a:cubicBezTo>
                    <a:cubicBezTo>
                      <a:pt x="4" y="0"/>
                      <a:pt x="4" y="0"/>
                      <a:pt x="4" y="0"/>
                    </a:cubicBezTo>
                    <a:cubicBezTo>
                      <a:pt x="4" y="0"/>
                      <a:pt x="4" y="0"/>
                      <a:pt x="4" y="0"/>
                    </a:cubicBezTo>
                    <a:cubicBezTo>
                      <a:pt x="4" y="0"/>
                      <a:pt x="3" y="1"/>
                      <a:pt x="4" y="2"/>
                    </a:cubicBezTo>
                    <a:cubicBezTo>
                      <a:pt x="4" y="2"/>
                      <a:pt x="4" y="2"/>
                      <a:pt x="4" y="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3" name="Freeform 263"/>
              <p:cNvSpPr>
                <a:spLocks/>
              </p:cNvSpPr>
              <p:nvPr/>
            </p:nvSpPr>
            <p:spPr bwMode="auto">
              <a:xfrm>
                <a:off x="-2643188" y="12969875"/>
                <a:ext cx="7938" cy="15875"/>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0 w 2"/>
                  <a:gd name="T9" fmla="*/ 2147483647 h 4"/>
                  <a:gd name="T10" fmla="*/ 0 w 2"/>
                  <a:gd name="T11" fmla="*/ 2147483647 h 4"/>
                  <a:gd name="T12" fmla="*/ 0 w 2"/>
                  <a:gd name="T13" fmla="*/ 2147483647 h 4"/>
                  <a:gd name="T14" fmla="*/ 2147483647 w 2"/>
                  <a:gd name="T15" fmla="*/ 0 h 4"/>
                  <a:gd name="T16" fmla="*/ 2147483647 w 2"/>
                  <a:gd name="T17" fmla="*/ 2147483647 h 4"/>
                  <a:gd name="T18" fmla="*/ 2147483647 w 2"/>
                  <a:gd name="T19" fmla="*/ 2147483647 h 4"/>
                  <a:gd name="T20" fmla="*/ 2147483647 w 2"/>
                  <a:gd name="T21" fmla="*/ 2147483647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4">
                    <a:moveTo>
                      <a:pt x="2" y="3"/>
                    </a:moveTo>
                    <a:cubicBezTo>
                      <a:pt x="2" y="3"/>
                      <a:pt x="2" y="3"/>
                      <a:pt x="2" y="3"/>
                    </a:cubicBezTo>
                    <a:cubicBezTo>
                      <a:pt x="1" y="3"/>
                      <a:pt x="1" y="3"/>
                      <a:pt x="1" y="3"/>
                    </a:cubicBezTo>
                    <a:cubicBezTo>
                      <a:pt x="1" y="4"/>
                      <a:pt x="1" y="4"/>
                      <a:pt x="1" y="4"/>
                    </a:cubicBezTo>
                    <a:cubicBezTo>
                      <a:pt x="0" y="4"/>
                      <a:pt x="0" y="3"/>
                      <a:pt x="0" y="2"/>
                    </a:cubicBezTo>
                    <a:cubicBezTo>
                      <a:pt x="0" y="1"/>
                      <a:pt x="0" y="1"/>
                      <a:pt x="0" y="1"/>
                    </a:cubicBezTo>
                    <a:cubicBezTo>
                      <a:pt x="0" y="1"/>
                      <a:pt x="0" y="1"/>
                      <a:pt x="0" y="1"/>
                    </a:cubicBezTo>
                    <a:cubicBezTo>
                      <a:pt x="1" y="1"/>
                      <a:pt x="1" y="0"/>
                      <a:pt x="1" y="0"/>
                    </a:cubicBezTo>
                    <a:cubicBezTo>
                      <a:pt x="2" y="0"/>
                      <a:pt x="2" y="1"/>
                      <a:pt x="2" y="1"/>
                    </a:cubicBezTo>
                    <a:cubicBezTo>
                      <a:pt x="2" y="2"/>
                      <a:pt x="2" y="2"/>
                      <a:pt x="2" y="2"/>
                    </a:cubicBezTo>
                    <a:cubicBezTo>
                      <a:pt x="2" y="3"/>
                      <a:pt x="2" y="3"/>
                      <a:pt x="2"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4" name="Freeform 264"/>
              <p:cNvSpPr>
                <a:spLocks/>
              </p:cNvSpPr>
              <p:nvPr/>
            </p:nvSpPr>
            <p:spPr bwMode="auto">
              <a:xfrm>
                <a:off x="-2643188" y="12958763"/>
                <a:ext cx="7938" cy="11113"/>
              </a:xfrm>
              <a:custGeom>
                <a:avLst/>
                <a:gdLst>
                  <a:gd name="T0" fmla="*/ 2147483647 w 2"/>
                  <a:gd name="T1" fmla="*/ 2147483647 h 3"/>
                  <a:gd name="T2" fmla="*/ 2147483647 w 2"/>
                  <a:gd name="T3" fmla="*/ 2147483647 h 3"/>
                  <a:gd name="T4" fmla="*/ 2147483647 w 2"/>
                  <a:gd name="T5" fmla="*/ 2147483647 h 3"/>
                  <a:gd name="T6" fmla="*/ 2147483647 w 2"/>
                  <a:gd name="T7" fmla="*/ 2147483647 h 3"/>
                  <a:gd name="T8" fmla="*/ 2147483647 w 2"/>
                  <a:gd name="T9" fmla="*/ 2147483647 h 3"/>
                  <a:gd name="T10" fmla="*/ 0 w 2"/>
                  <a:gd name="T11" fmla="*/ 2147483647 h 3"/>
                  <a:gd name="T12" fmla="*/ 0 w 2"/>
                  <a:gd name="T13" fmla="*/ 2147483647 h 3"/>
                  <a:gd name="T14" fmla="*/ 2147483647 w 2"/>
                  <a:gd name="T15" fmla="*/ 2147483647 h 3"/>
                  <a:gd name="T16" fmla="*/ 2147483647 w 2"/>
                  <a:gd name="T17" fmla="*/ 2147483647 h 3"/>
                  <a:gd name="T18" fmla="*/ 0 w 2"/>
                  <a:gd name="T19" fmla="*/ 2147483647 h 3"/>
                  <a:gd name="T20" fmla="*/ 0 w 2"/>
                  <a:gd name="T21" fmla="*/ 2147483647 h 3"/>
                  <a:gd name="T22" fmla="*/ 0 w 2"/>
                  <a:gd name="T23" fmla="*/ 2147483647 h 3"/>
                  <a:gd name="T24" fmla="*/ 0 w 2"/>
                  <a:gd name="T25" fmla="*/ 2147483647 h 3"/>
                  <a:gd name="T26" fmla="*/ 0 w 2"/>
                  <a:gd name="T27" fmla="*/ 2147483647 h 3"/>
                  <a:gd name="T28" fmla="*/ 2147483647 w 2"/>
                  <a:gd name="T29" fmla="*/ 0 h 3"/>
                  <a:gd name="T30" fmla="*/ 2147483647 w 2"/>
                  <a:gd name="T31" fmla="*/ 0 h 3"/>
                  <a:gd name="T32" fmla="*/ 2147483647 w 2"/>
                  <a:gd name="T33" fmla="*/ 0 h 3"/>
                  <a:gd name="T34" fmla="*/ 2147483647 w 2"/>
                  <a:gd name="T35" fmla="*/ 0 h 3"/>
                  <a:gd name="T36" fmla="*/ 2147483647 w 2"/>
                  <a:gd name="T37" fmla="*/ 2147483647 h 3"/>
                  <a:gd name="T38" fmla="*/ 2147483647 w 2"/>
                  <a:gd name="T39" fmla="*/ 2147483647 h 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 h="3">
                    <a:moveTo>
                      <a:pt x="1" y="3"/>
                    </a:moveTo>
                    <a:cubicBezTo>
                      <a:pt x="1" y="3"/>
                      <a:pt x="1" y="3"/>
                      <a:pt x="1" y="3"/>
                    </a:cubicBezTo>
                    <a:cubicBezTo>
                      <a:pt x="1" y="3"/>
                      <a:pt x="1" y="3"/>
                      <a:pt x="1" y="3"/>
                    </a:cubicBezTo>
                    <a:cubicBezTo>
                      <a:pt x="1" y="2"/>
                      <a:pt x="1" y="2"/>
                      <a:pt x="1" y="2"/>
                    </a:cubicBezTo>
                    <a:cubicBezTo>
                      <a:pt x="1" y="2"/>
                      <a:pt x="1" y="2"/>
                      <a:pt x="1" y="2"/>
                    </a:cubicBezTo>
                    <a:cubicBezTo>
                      <a:pt x="0" y="2"/>
                      <a:pt x="0" y="2"/>
                      <a:pt x="0" y="2"/>
                    </a:cubicBezTo>
                    <a:cubicBezTo>
                      <a:pt x="0" y="2"/>
                      <a:pt x="0" y="2"/>
                      <a:pt x="0" y="2"/>
                    </a:cubicBezTo>
                    <a:cubicBezTo>
                      <a:pt x="1" y="2"/>
                      <a:pt x="1" y="2"/>
                      <a:pt x="1" y="2"/>
                    </a:cubicBezTo>
                    <a:cubicBezTo>
                      <a:pt x="1" y="2"/>
                      <a:pt x="1" y="2"/>
                      <a:pt x="1" y="2"/>
                    </a:cubicBezTo>
                    <a:cubicBezTo>
                      <a:pt x="0" y="2"/>
                      <a:pt x="0" y="2"/>
                      <a:pt x="0" y="2"/>
                    </a:cubicBezTo>
                    <a:cubicBezTo>
                      <a:pt x="0" y="2"/>
                      <a:pt x="0" y="2"/>
                      <a:pt x="0" y="2"/>
                    </a:cubicBezTo>
                    <a:cubicBezTo>
                      <a:pt x="0" y="1"/>
                      <a:pt x="0" y="1"/>
                      <a:pt x="0" y="1"/>
                    </a:cubicBez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2" y="0"/>
                      <a:pt x="2" y="0"/>
                      <a:pt x="2" y="0"/>
                    </a:cubicBezTo>
                    <a:cubicBezTo>
                      <a:pt x="2" y="1"/>
                      <a:pt x="2" y="2"/>
                      <a:pt x="1" y="3"/>
                    </a:cubicBezTo>
                    <a:cubicBezTo>
                      <a:pt x="1" y="3"/>
                      <a:pt x="1" y="3"/>
                      <a:pt x="1" y="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5" name="Freeform 265"/>
              <p:cNvSpPr>
                <a:spLocks/>
              </p:cNvSpPr>
              <p:nvPr/>
            </p:nvSpPr>
            <p:spPr bwMode="auto">
              <a:xfrm>
                <a:off x="-2811463" y="12712700"/>
                <a:ext cx="15875" cy="3175"/>
              </a:xfrm>
              <a:custGeom>
                <a:avLst/>
                <a:gdLst>
                  <a:gd name="T0" fmla="*/ 2147483647 w 4"/>
                  <a:gd name="T1" fmla="*/ 2147483647 h 1"/>
                  <a:gd name="T2" fmla="*/ 2147483647 w 4"/>
                  <a:gd name="T3" fmla="*/ 2147483647 h 1"/>
                  <a:gd name="T4" fmla="*/ 2147483647 w 4"/>
                  <a:gd name="T5" fmla="*/ 2147483647 h 1"/>
                  <a:gd name="T6" fmla="*/ 2147483647 w 4"/>
                  <a:gd name="T7" fmla="*/ 2147483647 h 1"/>
                  <a:gd name="T8" fmla="*/ 0 w 4"/>
                  <a:gd name="T9" fmla="*/ 2147483647 h 1"/>
                  <a:gd name="T10" fmla="*/ 0 w 4"/>
                  <a:gd name="T11" fmla="*/ 0 h 1"/>
                  <a:gd name="T12" fmla="*/ 2147483647 w 4"/>
                  <a:gd name="T13" fmla="*/ 0 h 1"/>
                  <a:gd name="T14" fmla="*/ 2147483647 w 4"/>
                  <a:gd name="T15" fmla="*/ 0 h 1"/>
                  <a:gd name="T16" fmla="*/ 2147483647 w 4"/>
                  <a:gd name="T17" fmla="*/ 0 h 1"/>
                  <a:gd name="T18" fmla="*/ 2147483647 w 4"/>
                  <a:gd name="T19" fmla="*/ 0 h 1"/>
                  <a:gd name="T20" fmla="*/ 2147483647 w 4"/>
                  <a:gd name="T21" fmla="*/ 0 h 1"/>
                  <a:gd name="T22" fmla="*/ 2147483647 w 4"/>
                  <a:gd name="T23" fmla="*/ 0 h 1"/>
                  <a:gd name="T24" fmla="*/ 2147483647 w 4"/>
                  <a:gd name="T25" fmla="*/ 2147483647 h 1"/>
                  <a:gd name="T26" fmla="*/ 2147483647 w 4"/>
                  <a:gd name="T27" fmla="*/ 2147483647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 h="1">
                    <a:moveTo>
                      <a:pt x="4" y="1"/>
                    </a:moveTo>
                    <a:cubicBezTo>
                      <a:pt x="3" y="1"/>
                      <a:pt x="3" y="1"/>
                      <a:pt x="3" y="1"/>
                    </a:cubicBezTo>
                    <a:cubicBezTo>
                      <a:pt x="3" y="1"/>
                      <a:pt x="3" y="1"/>
                      <a:pt x="3" y="1"/>
                    </a:cubicBezTo>
                    <a:cubicBezTo>
                      <a:pt x="2" y="1"/>
                      <a:pt x="2" y="1"/>
                      <a:pt x="2" y="1"/>
                    </a:cubicBezTo>
                    <a:cubicBezTo>
                      <a:pt x="2" y="1"/>
                      <a:pt x="1" y="1"/>
                      <a:pt x="0" y="1"/>
                    </a:cubicBezTo>
                    <a:cubicBezTo>
                      <a:pt x="0" y="0"/>
                      <a:pt x="0" y="0"/>
                      <a:pt x="0" y="0"/>
                    </a:cubicBezTo>
                    <a:cubicBezTo>
                      <a:pt x="1" y="0"/>
                      <a:pt x="1" y="0"/>
                      <a:pt x="1" y="0"/>
                    </a:cubicBezTo>
                    <a:cubicBezTo>
                      <a:pt x="2" y="0"/>
                      <a:pt x="2" y="0"/>
                      <a:pt x="3" y="0"/>
                    </a:cubicBezTo>
                    <a:cubicBezTo>
                      <a:pt x="3" y="0"/>
                      <a:pt x="3" y="0"/>
                      <a:pt x="3" y="0"/>
                    </a:cubicBezTo>
                    <a:cubicBezTo>
                      <a:pt x="3" y="0"/>
                      <a:pt x="3" y="0"/>
                      <a:pt x="3" y="0"/>
                    </a:cubicBezTo>
                    <a:cubicBezTo>
                      <a:pt x="3" y="0"/>
                      <a:pt x="3" y="0"/>
                      <a:pt x="3" y="0"/>
                    </a:cubicBezTo>
                    <a:cubicBezTo>
                      <a:pt x="2" y="0"/>
                      <a:pt x="2" y="0"/>
                      <a:pt x="2" y="0"/>
                    </a:cubicBezTo>
                    <a:cubicBezTo>
                      <a:pt x="3" y="1"/>
                      <a:pt x="3" y="1"/>
                      <a:pt x="4" y="1"/>
                    </a:cubicBezTo>
                    <a:cubicBezTo>
                      <a:pt x="4" y="1"/>
                      <a:pt x="4" y="1"/>
                      <a:pt x="4"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6" name="Freeform 266"/>
              <p:cNvSpPr>
                <a:spLocks/>
              </p:cNvSpPr>
              <p:nvPr/>
            </p:nvSpPr>
            <p:spPr bwMode="auto">
              <a:xfrm>
                <a:off x="-2814638" y="12707938"/>
                <a:ext cx="11113" cy="4763"/>
              </a:xfrm>
              <a:custGeom>
                <a:avLst/>
                <a:gdLst>
                  <a:gd name="T0" fmla="*/ 2147483647 w 3"/>
                  <a:gd name="T1" fmla="*/ 0 h 1"/>
                  <a:gd name="T2" fmla="*/ 2147483647 w 3"/>
                  <a:gd name="T3" fmla="*/ 2147483647 h 1"/>
                  <a:gd name="T4" fmla="*/ 2147483647 w 3"/>
                  <a:gd name="T5" fmla="*/ 2147483647 h 1"/>
                  <a:gd name="T6" fmla="*/ 0 w 3"/>
                  <a:gd name="T7" fmla="*/ 2147483647 h 1"/>
                  <a:gd name="T8" fmla="*/ 0 w 3"/>
                  <a:gd name="T9" fmla="*/ 2147483647 h 1"/>
                  <a:gd name="T10" fmla="*/ 2147483647 w 3"/>
                  <a:gd name="T11" fmla="*/ 2147483647 h 1"/>
                  <a:gd name="T12" fmla="*/ 2147483647 w 3"/>
                  <a:gd name="T13" fmla="*/ 0 h 1"/>
                  <a:gd name="T14" fmla="*/ 2147483647 w 3"/>
                  <a:gd name="T15" fmla="*/ 0 h 1"/>
                  <a:gd name="T16" fmla="*/ 2147483647 w 3"/>
                  <a:gd name="T17" fmla="*/ 0 h 1"/>
                  <a:gd name="T18" fmla="*/ 2147483647 w 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1">
                    <a:moveTo>
                      <a:pt x="2" y="0"/>
                    </a:moveTo>
                    <a:cubicBezTo>
                      <a:pt x="2" y="1"/>
                      <a:pt x="2" y="1"/>
                      <a:pt x="2" y="1"/>
                    </a:cubicBezTo>
                    <a:cubicBezTo>
                      <a:pt x="1" y="1"/>
                      <a:pt x="1" y="1"/>
                      <a:pt x="1" y="1"/>
                    </a:cubicBezTo>
                    <a:cubicBezTo>
                      <a:pt x="0" y="1"/>
                      <a:pt x="0" y="1"/>
                      <a:pt x="0" y="1"/>
                    </a:cubicBezTo>
                    <a:cubicBezTo>
                      <a:pt x="0" y="1"/>
                      <a:pt x="0" y="1"/>
                      <a:pt x="0" y="1"/>
                    </a:cubicBezTo>
                    <a:cubicBezTo>
                      <a:pt x="1" y="1"/>
                      <a:pt x="1" y="1"/>
                      <a:pt x="1" y="1"/>
                    </a:cubicBezTo>
                    <a:cubicBezTo>
                      <a:pt x="2" y="0"/>
                      <a:pt x="2" y="0"/>
                      <a:pt x="2" y="0"/>
                    </a:cubicBezTo>
                    <a:cubicBezTo>
                      <a:pt x="2" y="0"/>
                      <a:pt x="2" y="0"/>
                      <a:pt x="3" y="0"/>
                    </a:cubicBezTo>
                    <a:cubicBezTo>
                      <a:pt x="3" y="0"/>
                      <a:pt x="3" y="0"/>
                      <a:pt x="3" y="0"/>
                    </a:cubicBezTo>
                    <a:cubicBezTo>
                      <a:pt x="2" y="0"/>
                      <a:pt x="2" y="0"/>
                      <a:pt x="2"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7" name="Freeform 267"/>
              <p:cNvSpPr>
                <a:spLocks/>
              </p:cNvSpPr>
              <p:nvPr/>
            </p:nvSpPr>
            <p:spPr bwMode="auto">
              <a:xfrm>
                <a:off x="-2819400" y="12707938"/>
                <a:ext cx="7938" cy="0"/>
              </a:xfrm>
              <a:custGeom>
                <a:avLst/>
                <a:gdLst>
                  <a:gd name="T0" fmla="*/ 2147483647 w 5"/>
                  <a:gd name="T1" fmla="*/ 2147483647 w 5"/>
                  <a:gd name="T2" fmla="*/ 2147483647 w 5"/>
                  <a:gd name="T3" fmla="*/ 0 w 5"/>
                  <a:gd name="T4" fmla="*/ 2147483647 w 5"/>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5">
                    <a:moveTo>
                      <a:pt x="3" y="0"/>
                    </a:moveTo>
                    <a:lnTo>
                      <a:pt x="3" y="0"/>
                    </a:lnTo>
                    <a:lnTo>
                      <a:pt x="5" y="0"/>
                    </a:lnTo>
                    <a:lnTo>
                      <a:pt x="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8" name="Freeform 268"/>
              <p:cNvSpPr>
                <a:spLocks/>
              </p:cNvSpPr>
              <p:nvPr/>
            </p:nvSpPr>
            <p:spPr bwMode="auto">
              <a:xfrm>
                <a:off x="-2819400" y="12707938"/>
                <a:ext cx="7938" cy="0"/>
              </a:xfrm>
              <a:custGeom>
                <a:avLst/>
                <a:gdLst>
                  <a:gd name="T0" fmla="*/ 2147483647 w 5"/>
                  <a:gd name="T1" fmla="*/ 2147483647 w 5"/>
                  <a:gd name="T2" fmla="*/ 2147483647 w 5"/>
                  <a:gd name="T3" fmla="*/ 0 w 5"/>
                  <a:gd name="T4" fmla="*/ 2147483647 w 5"/>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5">
                    <a:moveTo>
                      <a:pt x="3" y="0"/>
                    </a:moveTo>
                    <a:lnTo>
                      <a:pt x="3" y="0"/>
                    </a:lnTo>
                    <a:lnTo>
                      <a:pt x="5"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9" name="Freeform 269"/>
              <p:cNvSpPr>
                <a:spLocks/>
              </p:cNvSpPr>
              <p:nvPr/>
            </p:nvSpPr>
            <p:spPr bwMode="auto">
              <a:xfrm>
                <a:off x="-2811463" y="12682538"/>
                <a:ext cx="7938" cy="3175"/>
              </a:xfrm>
              <a:custGeom>
                <a:avLst/>
                <a:gdLst>
                  <a:gd name="T0" fmla="*/ 2147483647 w 2"/>
                  <a:gd name="T1" fmla="*/ 2147483647 h 1"/>
                  <a:gd name="T2" fmla="*/ 0 w 2"/>
                  <a:gd name="T3" fmla="*/ 2147483647 h 1"/>
                  <a:gd name="T4" fmla="*/ 0 w 2"/>
                  <a:gd name="T5" fmla="*/ 0 h 1"/>
                  <a:gd name="T6" fmla="*/ 2147483647 w 2"/>
                  <a:gd name="T7" fmla="*/ 0 h 1"/>
                  <a:gd name="T8" fmla="*/ 2147483647 w 2"/>
                  <a:gd name="T9" fmla="*/ 2147483647 h 1"/>
                  <a:gd name="T10" fmla="*/ 2147483647 w 2"/>
                  <a:gd name="T11" fmla="*/ 0 h 1"/>
                  <a:gd name="T12" fmla="*/ 2147483647 w 2"/>
                  <a:gd name="T13" fmla="*/ 2147483647 h 1"/>
                  <a:gd name="T14" fmla="*/ 2147483647 w 2"/>
                  <a:gd name="T15" fmla="*/ 2147483647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1">
                    <a:moveTo>
                      <a:pt x="1" y="1"/>
                    </a:moveTo>
                    <a:cubicBezTo>
                      <a:pt x="0" y="1"/>
                      <a:pt x="0" y="1"/>
                      <a:pt x="0" y="1"/>
                    </a:cubicBezTo>
                    <a:cubicBezTo>
                      <a:pt x="0" y="0"/>
                      <a:pt x="0" y="0"/>
                      <a:pt x="0" y="0"/>
                    </a:cubicBezTo>
                    <a:cubicBezTo>
                      <a:pt x="1" y="0"/>
                      <a:pt x="1" y="0"/>
                      <a:pt x="1" y="0"/>
                    </a:cubicBezTo>
                    <a:cubicBezTo>
                      <a:pt x="1" y="0"/>
                      <a:pt x="1" y="1"/>
                      <a:pt x="1" y="1"/>
                    </a:cubicBezTo>
                    <a:cubicBezTo>
                      <a:pt x="2" y="0"/>
                      <a:pt x="2" y="0"/>
                      <a:pt x="2" y="0"/>
                    </a:cubicBezTo>
                    <a:cubicBezTo>
                      <a:pt x="2" y="1"/>
                      <a:pt x="2" y="1"/>
                      <a:pt x="2" y="1"/>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0" name="Freeform 270"/>
              <p:cNvSpPr>
                <a:spLocks/>
              </p:cNvSpPr>
              <p:nvPr/>
            </p:nvSpPr>
            <p:spPr bwMode="auto">
              <a:xfrm>
                <a:off x="-2811463" y="12688888"/>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1" name="Rectangle 271"/>
              <p:cNvSpPr>
                <a:spLocks noChangeArrowheads="1"/>
              </p:cNvSpPr>
              <p:nvPr/>
            </p:nvSpPr>
            <p:spPr bwMode="auto">
              <a:xfrm>
                <a:off x="-2811463" y="12688888"/>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endParaRPr lang="en-US" altLang="en-US"/>
              </a:p>
            </p:txBody>
          </p:sp>
          <p:sp>
            <p:nvSpPr>
              <p:cNvPr id="35892" name="Freeform 272"/>
              <p:cNvSpPr>
                <a:spLocks/>
              </p:cNvSpPr>
              <p:nvPr/>
            </p:nvSpPr>
            <p:spPr bwMode="auto">
              <a:xfrm>
                <a:off x="-2811463" y="12688888"/>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3" name="Freeform 273"/>
              <p:cNvSpPr>
                <a:spLocks/>
              </p:cNvSpPr>
              <p:nvPr/>
            </p:nvSpPr>
            <p:spPr bwMode="auto">
              <a:xfrm>
                <a:off x="-2811463" y="12693650"/>
                <a:ext cx="4763" cy="3175"/>
              </a:xfrm>
              <a:custGeom>
                <a:avLst/>
                <a:gdLst>
                  <a:gd name="T0" fmla="*/ 2147483647 w 1"/>
                  <a:gd name="T1" fmla="*/ 2147483647 h 1"/>
                  <a:gd name="T2" fmla="*/ 0 w 1"/>
                  <a:gd name="T3" fmla="*/ 2147483647 h 1"/>
                  <a:gd name="T4" fmla="*/ 0 w 1"/>
                  <a:gd name="T5" fmla="*/ 0 h 1"/>
                  <a:gd name="T6" fmla="*/ 2147483647 w 1"/>
                  <a:gd name="T7" fmla="*/ 2147483647 h 1"/>
                  <a:gd name="T8" fmla="*/ 2147483647 w 1"/>
                  <a:gd name="T9" fmla="*/ 2147483647 h 1"/>
                  <a:gd name="T10" fmla="*/ 2147483647 w 1"/>
                  <a:gd name="T11" fmla="*/ 2147483647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1"/>
                    </a:moveTo>
                    <a:cubicBezTo>
                      <a:pt x="0" y="1"/>
                      <a:pt x="0" y="1"/>
                      <a:pt x="0" y="1"/>
                    </a:cubicBezTo>
                    <a:cubicBezTo>
                      <a:pt x="0" y="0"/>
                      <a:pt x="0" y="0"/>
                      <a:pt x="0" y="0"/>
                    </a:cubicBezTo>
                    <a:cubicBezTo>
                      <a:pt x="1" y="0"/>
                      <a:pt x="1" y="0"/>
                      <a:pt x="1" y="1"/>
                    </a:cubicBezTo>
                    <a:cubicBezTo>
                      <a:pt x="1" y="1"/>
                      <a:pt x="1" y="1"/>
                      <a:pt x="1" y="1"/>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4" name="Freeform 274"/>
              <p:cNvSpPr>
                <a:spLocks/>
              </p:cNvSpPr>
              <p:nvPr/>
            </p:nvSpPr>
            <p:spPr bwMode="auto">
              <a:xfrm>
                <a:off x="-2814638" y="12730163"/>
                <a:ext cx="11113" cy="7938"/>
              </a:xfrm>
              <a:custGeom>
                <a:avLst/>
                <a:gdLst>
                  <a:gd name="T0" fmla="*/ 2147483647 w 7"/>
                  <a:gd name="T1" fmla="*/ 2147483647 h 5"/>
                  <a:gd name="T2" fmla="*/ 2147483647 w 7"/>
                  <a:gd name="T3" fmla="*/ 2147483647 h 5"/>
                  <a:gd name="T4" fmla="*/ 2147483647 w 7"/>
                  <a:gd name="T5" fmla="*/ 2147483647 h 5"/>
                  <a:gd name="T6" fmla="*/ 2147483647 w 7"/>
                  <a:gd name="T7" fmla="*/ 2147483647 h 5"/>
                  <a:gd name="T8" fmla="*/ 2147483647 w 7"/>
                  <a:gd name="T9" fmla="*/ 2147483647 h 5"/>
                  <a:gd name="T10" fmla="*/ 2147483647 w 7"/>
                  <a:gd name="T11" fmla="*/ 2147483647 h 5"/>
                  <a:gd name="T12" fmla="*/ 2147483647 w 7"/>
                  <a:gd name="T13" fmla="*/ 2147483647 h 5"/>
                  <a:gd name="T14" fmla="*/ 0 w 7"/>
                  <a:gd name="T15" fmla="*/ 2147483647 h 5"/>
                  <a:gd name="T16" fmla="*/ 2147483647 w 7"/>
                  <a:gd name="T17" fmla="*/ 2147483647 h 5"/>
                  <a:gd name="T18" fmla="*/ 2147483647 w 7"/>
                  <a:gd name="T19" fmla="*/ 2147483647 h 5"/>
                  <a:gd name="T20" fmla="*/ 2147483647 w 7"/>
                  <a:gd name="T21" fmla="*/ 2147483647 h 5"/>
                  <a:gd name="T22" fmla="*/ 2147483647 w 7"/>
                  <a:gd name="T23" fmla="*/ 0 h 5"/>
                  <a:gd name="T24" fmla="*/ 2147483647 w 7"/>
                  <a:gd name="T25" fmla="*/ 0 h 5"/>
                  <a:gd name="T26" fmla="*/ 2147483647 w 7"/>
                  <a:gd name="T27" fmla="*/ 2147483647 h 5"/>
                  <a:gd name="T28" fmla="*/ 2147483647 w 7"/>
                  <a:gd name="T29" fmla="*/ 2147483647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5">
                    <a:moveTo>
                      <a:pt x="7" y="3"/>
                    </a:moveTo>
                    <a:lnTo>
                      <a:pt x="7" y="3"/>
                    </a:lnTo>
                    <a:lnTo>
                      <a:pt x="5" y="3"/>
                    </a:lnTo>
                    <a:lnTo>
                      <a:pt x="5" y="5"/>
                    </a:lnTo>
                    <a:lnTo>
                      <a:pt x="2" y="5"/>
                    </a:lnTo>
                    <a:lnTo>
                      <a:pt x="0" y="5"/>
                    </a:lnTo>
                    <a:lnTo>
                      <a:pt x="2" y="5"/>
                    </a:lnTo>
                    <a:lnTo>
                      <a:pt x="2" y="3"/>
                    </a:lnTo>
                    <a:lnTo>
                      <a:pt x="5" y="3"/>
                    </a:lnTo>
                    <a:lnTo>
                      <a:pt x="5" y="0"/>
                    </a:lnTo>
                    <a:lnTo>
                      <a:pt x="7"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5" name="Freeform 275"/>
              <p:cNvSpPr>
                <a:spLocks/>
              </p:cNvSpPr>
              <p:nvPr/>
            </p:nvSpPr>
            <p:spPr bwMode="auto">
              <a:xfrm>
                <a:off x="-2814638" y="12730163"/>
                <a:ext cx="11113" cy="7938"/>
              </a:xfrm>
              <a:custGeom>
                <a:avLst/>
                <a:gdLst>
                  <a:gd name="T0" fmla="*/ 2147483647 w 7"/>
                  <a:gd name="T1" fmla="*/ 2147483647 h 5"/>
                  <a:gd name="T2" fmla="*/ 2147483647 w 7"/>
                  <a:gd name="T3" fmla="*/ 2147483647 h 5"/>
                  <a:gd name="T4" fmla="*/ 2147483647 w 7"/>
                  <a:gd name="T5" fmla="*/ 2147483647 h 5"/>
                  <a:gd name="T6" fmla="*/ 2147483647 w 7"/>
                  <a:gd name="T7" fmla="*/ 2147483647 h 5"/>
                  <a:gd name="T8" fmla="*/ 2147483647 w 7"/>
                  <a:gd name="T9" fmla="*/ 2147483647 h 5"/>
                  <a:gd name="T10" fmla="*/ 2147483647 w 7"/>
                  <a:gd name="T11" fmla="*/ 2147483647 h 5"/>
                  <a:gd name="T12" fmla="*/ 2147483647 w 7"/>
                  <a:gd name="T13" fmla="*/ 2147483647 h 5"/>
                  <a:gd name="T14" fmla="*/ 0 w 7"/>
                  <a:gd name="T15" fmla="*/ 2147483647 h 5"/>
                  <a:gd name="T16" fmla="*/ 2147483647 w 7"/>
                  <a:gd name="T17" fmla="*/ 2147483647 h 5"/>
                  <a:gd name="T18" fmla="*/ 2147483647 w 7"/>
                  <a:gd name="T19" fmla="*/ 2147483647 h 5"/>
                  <a:gd name="T20" fmla="*/ 2147483647 w 7"/>
                  <a:gd name="T21" fmla="*/ 2147483647 h 5"/>
                  <a:gd name="T22" fmla="*/ 2147483647 w 7"/>
                  <a:gd name="T23" fmla="*/ 0 h 5"/>
                  <a:gd name="T24" fmla="*/ 2147483647 w 7"/>
                  <a:gd name="T25" fmla="*/ 0 h 5"/>
                  <a:gd name="T26" fmla="*/ 2147483647 w 7"/>
                  <a:gd name="T27" fmla="*/ 2147483647 h 5"/>
                  <a:gd name="T28" fmla="*/ 2147483647 w 7"/>
                  <a:gd name="T29" fmla="*/ 2147483647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5">
                    <a:moveTo>
                      <a:pt x="7" y="3"/>
                    </a:moveTo>
                    <a:lnTo>
                      <a:pt x="7" y="3"/>
                    </a:lnTo>
                    <a:lnTo>
                      <a:pt x="5" y="3"/>
                    </a:lnTo>
                    <a:lnTo>
                      <a:pt x="5" y="5"/>
                    </a:lnTo>
                    <a:lnTo>
                      <a:pt x="2" y="5"/>
                    </a:lnTo>
                    <a:lnTo>
                      <a:pt x="0" y="5"/>
                    </a:lnTo>
                    <a:lnTo>
                      <a:pt x="2" y="5"/>
                    </a:lnTo>
                    <a:lnTo>
                      <a:pt x="2" y="3"/>
                    </a:lnTo>
                    <a:lnTo>
                      <a:pt x="5" y="3"/>
                    </a:lnTo>
                    <a:lnTo>
                      <a:pt x="5" y="0"/>
                    </a:lnTo>
                    <a:lnTo>
                      <a:pt x="7" y="0"/>
                    </a:lnTo>
                    <a:lnTo>
                      <a:pt x="7"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6" name="Freeform 276"/>
              <p:cNvSpPr>
                <a:spLocks/>
              </p:cNvSpPr>
              <p:nvPr/>
            </p:nvSpPr>
            <p:spPr bwMode="auto">
              <a:xfrm>
                <a:off x="-2894013" y="12853988"/>
                <a:ext cx="4763" cy="0"/>
              </a:xfrm>
              <a:custGeom>
                <a:avLst/>
                <a:gdLst>
                  <a:gd name="T0" fmla="*/ 0 w 1"/>
                  <a:gd name="T1" fmla="*/ 2147483647 w 1"/>
                  <a:gd name="T2" fmla="*/ 2147483647 w 1"/>
                  <a:gd name="T3" fmla="*/ 2147483647 w 1"/>
                  <a:gd name="T4" fmla="*/ 0 w 1"/>
                  <a:gd name="T5" fmla="*/ 0 w 1"/>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
                    <a:moveTo>
                      <a:pt x="0" y="0"/>
                    </a:moveTo>
                    <a:cubicBezTo>
                      <a:pt x="1" y="0"/>
                      <a:pt x="1" y="0"/>
                      <a:pt x="1" y="0"/>
                    </a:cubicBezTo>
                    <a:cubicBezTo>
                      <a:pt x="1" y="0"/>
                      <a:pt x="1" y="0"/>
                      <a:pt x="1" y="0"/>
                    </a:cubicBezTo>
                    <a:cubicBezTo>
                      <a:pt x="1" y="0"/>
                      <a:pt x="1" y="0"/>
                      <a:pt x="1" y="0"/>
                    </a:cubicBezTo>
                    <a:cubicBezTo>
                      <a:pt x="1" y="0"/>
                      <a:pt x="1"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7" name="Freeform 277"/>
              <p:cNvSpPr>
                <a:spLocks/>
              </p:cNvSpPr>
              <p:nvPr/>
            </p:nvSpPr>
            <p:spPr bwMode="auto">
              <a:xfrm>
                <a:off x="-2954338" y="12941300"/>
                <a:ext cx="34925" cy="33338"/>
              </a:xfrm>
              <a:custGeom>
                <a:avLst/>
                <a:gdLst>
                  <a:gd name="T0" fmla="*/ 2147483647 w 9"/>
                  <a:gd name="T1" fmla="*/ 2147483647 h 9"/>
                  <a:gd name="T2" fmla="*/ 2147483647 w 9"/>
                  <a:gd name="T3" fmla="*/ 2147483647 h 9"/>
                  <a:gd name="T4" fmla="*/ 2147483647 w 9"/>
                  <a:gd name="T5" fmla="*/ 2147483647 h 9"/>
                  <a:gd name="T6" fmla="*/ 2147483647 w 9"/>
                  <a:gd name="T7" fmla="*/ 2147483647 h 9"/>
                  <a:gd name="T8" fmla="*/ 2147483647 w 9"/>
                  <a:gd name="T9" fmla="*/ 2147483647 h 9"/>
                  <a:gd name="T10" fmla="*/ 2147483647 w 9"/>
                  <a:gd name="T11" fmla="*/ 2147483647 h 9"/>
                  <a:gd name="T12" fmla="*/ 2147483647 w 9"/>
                  <a:gd name="T13" fmla="*/ 2147483647 h 9"/>
                  <a:gd name="T14" fmla="*/ 2147483647 w 9"/>
                  <a:gd name="T15" fmla="*/ 2147483647 h 9"/>
                  <a:gd name="T16" fmla="*/ 2147483647 w 9"/>
                  <a:gd name="T17" fmla="*/ 2147483647 h 9"/>
                  <a:gd name="T18" fmla="*/ 2147483647 w 9"/>
                  <a:gd name="T19" fmla="*/ 2147483647 h 9"/>
                  <a:gd name="T20" fmla="*/ 2147483647 w 9"/>
                  <a:gd name="T21" fmla="*/ 2147483647 h 9"/>
                  <a:gd name="T22" fmla="*/ 2147483647 w 9"/>
                  <a:gd name="T23" fmla="*/ 2147483647 h 9"/>
                  <a:gd name="T24" fmla="*/ 2147483647 w 9"/>
                  <a:gd name="T25" fmla="*/ 2147483647 h 9"/>
                  <a:gd name="T26" fmla="*/ 2147483647 w 9"/>
                  <a:gd name="T27" fmla="*/ 2147483647 h 9"/>
                  <a:gd name="T28" fmla="*/ 2147483647 w 9"/>
                  <a:gd name="T29" fmla="*/ 2147483647 h 9"/>
                  <a:gd name="T30" fmla="*/ 2147483647 w 9"/>
                  <a:gd name="T31" fmla="*/ 2147483647 h 9"/>
                  <a:gd name="T32" fmla="*/ 2147483647 w 9"/>
                  <a:gd name="T33" fmla="*/ 2147483647 h 9"/>
                  <a:gd name="T34" fmla="*/ 2147483647 w 9"/>
                  <a:gd name="T35" fmla="*/ 2147483647 h 9"/>
                  <a:gd name="T36" fmla="*/ 2147483647 w 9"/>
                  <a:gd name="T37" fmla="*/ 2147483647 h 9"/>
                  <a:gd name="T38" fmla="*/ 2147483647 w 9"/>
                  <a:gd name="T39" fmla="*/ 2147483647 h 9"/>
                  <a:gd name="T40" fmla="*/ 2147483647 w 9"/>
                  <a:gd name="T41" fmla="*/ 2147483647 h 9"/>
                  <a:gd name="T42" fmla="*/ 0 w 9"/>
                  <a:gd name="T43" fmla="*/ 2147483647 h 9"/>
                  <a:gd name="T44" fmla="*/ 0 w 9"/>
                  <a:gd name="T45" fmla="*/ 2147483647 h 9"/>
                  <a:gd name="T46" fmla="*/ 2147483647 w 9"/>
                  <a:gd name="T47" fmla="*/ 2147483647 h 9"/>
                  <a:gd name="T48" fmla="*/ 2147483647 w 9"/>
                  <a:gd name="T49" fmla="*/ 2147483647 h 9"/>
                  <a:gd name="T50" fmla="*/ 2147483647 w 9"/>
                  <a:gd name="T51" fmla="*/ 2147483647 h 9"/>
                  <a:gd name="T52" fmla="*/ 2147483647 w 9"/>
                  <a:gd name="T53" fmla="*/ 2147483647 h 9"/>
                  <a:gd name="T54" fmla="*/ 2147483647 w 9"/>
                  <a:gd name="T55" fmla="*/ 2147483647 h 9"/>
                  <a:gd name="T56" fmla="*/ 2147483647 w 9"/>
                  <a:gd name="T57" fmla="*/ 0 h 9"/>
                  <a:gd name="T58" fmla="*/ 2147483647 w 9"/>
                  <a:gd name="T59" fmla="*/ 0 h 9"/>
                  <a:gd name="T60" fmla="*/ 2147483647 w 9"/>
                  <a:gd name="T61" fmla="*/ 0 h 9"/>
                  <a:gd name="T62" fmla="*/ 2147483647 w 9"/>
                  <a:gd name="T63" fmla="*/ 0 h 9"/>
                  <a:gd name="T64" fmla="*/ 2147483647 w 9"/>
                  <a:gd name="T65" fmla="*/ 0 h 9"/>
                  <a:gd name="T66" fmla="*/ 2147483647 w 9"/>
                  <a:gd name="T67" fmla="*/ 2147483647 h 9"/>
                  <a:gd name="T68" fmla="*/ 2147483647 w 9"/>
                  <a:gd name="T69" fmla="*/ 2147483647 h 9"/>
                  <a:gd name="T70" fmla="*/ 2147483647 w 9"/>
                  <a:gd name="T71" fmla="*/ 2147483647 h 9"/>
                  <a:gd name="T72" fmla="*/ 2147483647 w 9"/>
                  <a:gd name="T73" fmla="*/ 2147483647 h 9"/>
                  <a:gd name="T74" fmla="*/ 2147483647 w 9"/>
                  <a:gd name="T75" fmla="*/ 2147483647 h 9"/>
                  <a:gd name="T76" fmla="*/ 2147483647 w 9"/>
                  <a:gd name="T77" fmla="*/ 2147483647 h 9"/>
                  <a:gd name="T78" fmla="*/ 2147483647 w 9"/>
                  <a:gd name="T79" fmla="*/ 2147483647 h 9"/>
                  <a:gd name="T80" fmla="*/ 2147483647 w 9"/>
                  <a:gd name="T81" fmla="*/ 2147483647 h 9"/>
                  <a:gd name="T82" fmla="*/ 2147483647 w 9"/>
                  <a:gd name="T83" fmla="*/ 2147483647 h 9"/>
                  <a:gd name="T84" fmla="*/ 2147483647 w 9"/>
                  <a:gd name="T85" fmla="*/ 2147483647 h 9"/>
                  <a:gd name="T86" fmla="*/ 2147483647 w 9"/>
                  <a:gd name="T87" fmla="*/ 2147483647 h 9"/>
                  <a:gd name="T88" fmla="*/ 2147483647 w 9"/>
                  <a:gd name="T89" fmla="*/ 2147483647 h 9"/>
                  <a:gd name="T90" fmla="*/ 2147483647 w 9"/>
                  <a:gd name="T91" fmla="*/ 2147483647 h 9"/>
                  <a:gd name="T92" fmla="*/ 2147483647 w 9"/>
                  <a:gd name="T93" fmla="*/ 2147483647 h 9"/>
                  <a:gd name="T94" fmla="*/ 2147483647 w 9"/>
                  <a:gd name="T95" fmla="*/ 2147483647 h 9"/>
                  <a:gd name="T96" fmla="*/ 2147483647 w 9"/>
                  <a:gd name="T97" fmla="*/ 2147483647 h 9"/>
                  <a:gd name="T98" fmla="*/ 2147483647 w 9"/>
                  <a:gd name="T99" fmla="*/ 2147483647 h 9"/>
                  <a:gd name="T100" fmla="*/ 2147483647 w 9"/>
                  <a:gd name="T101" fmla="*/ 2147483647 h 9"/>
                  <a:gd name="T102" fmla="*/ 2147483647 w 9"/>
                  <a:gd name="T103" fmla="*/ 2147483647 h 9"/>
                  <a:gd name="T104" fmla="*/ 2147483647 w 9"/>
                  <a:gd name="T105" fmla="*/ 2147483647 h 9"/>
                  <a:gd name="T106" fmla="*/ 2147483647 w 9"/>
                  <a:gd name="T107" fmla="*/ 2147483647 h 9"/>
                  <a:gd name="T108" fmla="*/ 2147483647 w 9"/>
                  <a:gd name="T109" fmla="*/ 2147483647 h 9"/>
                  <a:gd name="T110" fmla="*/ 2147483647 w 9"/>
                  <a:gd name="T111" fmla="*/ 2147483647 h 9"/>
                  <a:gd name="T112" fmla="*/ 2147483647 w 9"/>
                  <a:gd name="T113" fmla="*/ 2147483647 h 9"/>
                  <a:gd name="T114" fmla="*/ 2147483647 w 9"/>
                  <a:gd name="T115" fmla="*/ 2147483647 h 9"/>
                  <a:gd name="T116" fmla="*/ 2147483647 w 9"/>
                  <a:gd name="T117" fmla="*/ 2147483647 h 9"/>
                  <a:gd name="T118" fmla="*/ 2147483647 w 9"/>
                  <a:gd name="T119" fmla="*/ 2147483647 h 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 h="9">
                    <a:moveTo>
                      <a:pt x="8" y="9"/>
                    </a:moveTo>
                    <a:cubicBezTo>
                      <a:pt x="8" y="8"/>
                      <a:pt x="8" y="8"/>
                      <a:pt x="8" y="8"/>
                    </a:cubicBezTo>
                    <a:cubicBezTo>
                      <a:pt x="8" y="8"/>
                      <a:pt x="8" y="8"/>
                      <a:pt x="8" y="8"/>
                    </a:cubicBezTo>
                    <a:cubicBezTo>
                      <a:pt x="7" y="8"/>
                      <a:pt x="7" y="8"/>
                      <a:pt x="7" y="8"/>
                    </a:cubicBezTo>
                    <a:cubicBezTo>
                      <a:pt x="7" y="8"/>
                      <a:pt x="7" y="8"/>
                      <a:pt x="7" y="8"/>
                    </a:cubicBezTo>
                    <a:cubicBezTo>
                      <a:pt x="8" y="7"/>
                      <a:pt x="8" y="7"/>
                      <a:pt x="8" y="7"/>
                    </a:cubicBezTo>
                    <a:cubicBezTo>
                      <a:pt x="7" y="7"/>
                      <a:pt x="7" y="7"/>
                      <a:pt x="7" y="7"/>
                    </a:cubicBezTo>
                    <a:cubicBezTo>
                      <a:pt x="7" y="7"/>
                      <a:pt x="7" y="7"/>
                      <a:pt x="7" y="7"/>
                    </a:cubicBezTo>
                    <a:cubicBezTo>
                      <a:pt x="7" y="8"/>
                      <a:pt x="6" y="8"/>
                      <a:pt x="5" y="8"/>
                    </a:cubicBezTo>
                    <a:cubicBezTo>
                      <a:pt x="5" y="8"/>
                      <a:pt x="5" y="8"/>
                      <a:pt x="5" y="8"/>
                    </a:cubicBezTo>
                    <a:cubicBezTo>
                      <a:pt x="5" y="8"/>
                      <a:pt x="5" y="8"/>
                      <a:pt x="5" y="8"/>
                    </a:cubicBezTo>
                    <a:cubicBezTo>
                      <a:pt x="6" y="8"/>
                      <a:pt x="6" y="7"/>
                      <a:pt x="6" y="7"/>
                    </a:cubicBezTo>
                    <a:cubicBezTo>
                      <a:pt x="6" y="7"/>
                      <a:pt x="6" y="7"/>
                      <a:pt x="6"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4" y="7"/>
                      <a:pt x="4" y="7"/>
                      <a:pt x="3" y="7"/>
                    </a:cubicBezTo>
                    <a:cubicBezTo>
                      <a:pt x="3" y="7"/>
                      <a:pt x="2" y="7"/>
                      <a:pt x="2" y="7"/>
                    </a:cubicBezTo>
                    <a:cubicBezTo>
                      <a:pt x="1" y="7"/>
                      <a:pt x="1" y="7"/>
                      <a:pt x="0" y="7"/>
                    </a:cubicBezTo>
                    <a:cubicBezTo>
                      <a:pt x="0" y="7"/>
                      <a:pt x="0" y="7"/>
                      <a:pt x="0" y="7"/>
                    </a:cubicBezTo>
                    <a:cubicBezTo>
                      <a:pt x="0" y="6"/>
                      <a:pt x="1" y="6"/>
                      <a:pt x="2" y="6"/>
                    </a:cubicBezTo>
                    <a:cubicBezTo>
                      <a:pt x="1" y="5"/>
                      <a:pt x="1" y="5"/>
                      <a:pt x="1" y="5"/>
                    </a:cubicBezTo>
                    <a:cubicBezTo>
                      <a:pt x="1" y="5"/>
                      <a:pt x="1" y="5"/>
                      <a:pt x="1" y="5"/>
                    </a:cubicBezTo>
                    <a:cubicBezTo>
                      <a:pt x="1" y="4"/>
                      <a:pt x="2" y="5"/>
                      <a:pt x="2" y="4"/>
                    </a:cubicBezTo>
                    <a:cubicBezTo>
                      <a:pt x="2" y="4"/>
                      <a:pt x="2" y="4"/>
                      <a:pt x="2" y="4"/>
                    </a:cubicBezTo>
                    <a:cubicBezTo>
                      <a:pt x="2" y="3"/>
                      <a:pt x="3" y="1"/>
                      <a:pt x="4" y="0"/>
                    </a:cubicBezTo>
                    <a:cubicBezTo>
                      <a:pt x="4" y="0"/>
                      <a:pt x="5" y="0"/>
                      <a:pt x="5" y="0"/>
                    </a:cubicBezTo>
                    <a:cubicBezTo>
                      <a:pt x="5" y="0"/>
                      <a:pt x="5" y="0"/>
                      <a:pt x="5" y="0"/>
                    </a:cubicBezTo>
                    <a:cubicBezTo>
                      <a:pt x="5" y="0"/>
                      <a:pt x="5" y="0"/>
                      <a:pt x="5" y="0"/>
                    </a:cubicBezTo>
                    <a:cubicBezTo>
                      <a:pt x="5" y="0"/>
                      <a:pt x="5" y="0"/>
                      <a:pt x="5" y="0"/>
                    </a:cubicBezTo>
                    <a:cubicBezTo>
                      <a:pt x="5" y="1"/>
                      <a:pt x="5" y="1"/>
                      <a:pt x="5" y="1"/>
                    </a:cubicBezTo>
                    <a:cubicBezTo>
                      <a:pt x="5" y="2"/>
                      <a:pt x="4" y="2"/>
                      <a:pt x="4" y="4"/>
                    </a:cubicBezTo>
                    <a:cubicBezTo>
                      <a:pt x="4" y="3"/>
                      <a:pt x="4" y="3"/>
                      <a:pt x="5" y="3"/>
                    </a:cubicBezTo>
                    <a:cubicBezTo>
                      <a:pt x="5" y="3"/>
                      <a:pt x="5" y="3"/>
                      <a:pt x="5" y="3"/>
                    </a:cubicBezTo>
                    <a:cubicBezTo>
                      <a:pt x="5" y="4"/>
                      <a:pt x="5" y="4"/>
                      <a:pt x="5" y="4"/>
                    </a:cubicBezTo>
                    <a:cubicBezTo>
                      <a:pt x="5" y="4"/>
                      <a:pt x="5" y="4"/>
                      <a:pt x="5" y="4"/>
                    </a:cubicBezTo>
                    <a:cubicBezTo>
                      <a:pt x="5" y="4"/>
                      <a:pt x="5" y="4"/>
                      <a:pt x="5" y="4"/>
                    </a:cubicBezTo>
                    <a:cubicBezTo>
                      <a:pt x="5" y="4"/>
                      <a:pt x="6" y="4"/>
                      <a:pt x="6" y="4"/>
                    </a:cubicBezTo>
                    <a:cubicBezTo>
                      <a:pt x="7" y="4"/>
                      <a:pt x="7" y="4"/>
                      <a:pt x="7" y="4"/>
                    </a:cubicBezTo>
                    <a:cubicBezTo>
                      <a:pt x="7" y="4"/>
                      <a:pt x="8" y="4"/>
                      <a:pt x="8" y="4"/>
                    </a:cubicBezTo>
                    <a:cubicBezTo>
                      <a:pt x="8" y="5"/>
                      <a:pt x="8" y="5"/>
                      <a:pt x="8" y="5"/>
                    </a:cubicBezTo>
                    <a:cubicBezTo>
                      <a:pt x="7" y="5"/>
                      <a:pt x="7" y="5"/>
                      <a:pt x="7" y="5"/>
                    </a:cubicBezTo>
                    <a:cubicBezTo>
                      <a:pt x="7" y="5"/>
                      <a:pt x="7" y="5"/>
                      <a:pt x="7" y="5"/>
                    </a:cubicBezTo>
                    <a:cubicBezTo>
                      <a:pt x="8" y="6"/>
                      <a:pt x="8" y="6"/>
                      <a:pt x="8" y="6"/>
                    </a:cubicBezTo>
                    <a:cubicBezTo>
                      <a:pt x="8" y="5"/>
                      <a:pt x="8" y="5"/>
                      <a:pt x="8" y="5"/>
                    </a:cubicBezTo>
                    <a:cubicBezTo>
                      <a:pt x="9" y="6"/>
                      <a:pt x="9" y="6"/>
                      <a:pt x="9" y="6"/>
                    </a:cubicBezTo>
                    <a:cubicBezTo>
                      <a:pt x="9" y="6"/>
                      <a:pt x="9" y="6"/>
                      <a:pt x="9" y="6"/>
                    </a:cubicBezTo>
                    <a:cubicBezTo>
                      <a:pt x="8" y="6"/>
                      <a:pt x="8" y="6"/>
                      <a:pt x="8" y="6"/>
                    </a:cubicBezTo>
                    <a:cubicBezTo>
                      <a:pt x="8" y="6"/>
                      <a:pt x="8" y="6"/>
                      <a:pt x="8" y="6"/>
                    </a:cubicBezTo>
                    <a:cubicBezTo>
                      <a:pt x="8" y="7"/>
                      <a:pt x="8" y="7"/>
                      <a:pt x="8" y="7"/>
                    </a:cubicBezTo>
                    <a:cubicBezTo>
                      <a:pt x="8" y="7"/>
                      <a:pt x="8" y="7"/>
                      <a:pt x="8" y="7"/>
                    </a:cubicBezTo>
                    <a:cubicBezTo>
                      <a:pt x="8" y="7"/>
                      <a:pt x="8" y="7"/>
                      <a:pt x="8" y="7"/>
                    </a:cubicBezTo>
                    <a:cubicBezTo>
                      <a:pt x="9" y="7"/>
                      <a:pt x="9" y="7"/>
                      <a:pt x="9" y="7"/>
                    </a:cubicBezTo>
                    <a:cubicBezTo>
                      <a:pt x="9" y="7"/>
                      <a:pt x="9" y="7"/>
                      <a:pt x="9" y="7"/>
                    </a:cubicBezTo>
                    <a:cubicBezTo>
                      <a:pt x="9" y="7"/>
                      <a:pt x="9" y="7"/>
                      <a:pt x="9" y="7"/>
                    </a:cubicBezTo>
                    <a:cubicBezTo>
                      <a:pt x="9" y="8"/>
                      <a:pt x="9" y="8"/>
                      <a:pt x="9" y="9"/>
                    </a:cubicBezTo>
                    <a:cubicBezTo>
                      <a:pt x="8" y="9"/>
                      <a:pt x="8" y="9"/>
                      <a:pt x="8" y="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8" name="Freeform 278"/>
              <p:cNvSpPr>
                <a:spLocks/>
              </p:cNvSpPr>
              <p:nvPr/>
            </p:nvSpPr>
            <p:spPr bwMode="auto">
              <a:xfrm>
                <a:off x="-2935288" y="13263563"/>
                <a:ext cx="11113" cy="6350"/>
              </a:xfrm>
              <a:custGeom>
                <a:avLst/>
                <a:gdLst>
                  <a:gd name="T0" fmla="*/ 2147483647 w 3"/>
                  <a:gd name="T1" fmla="*/ 2147483647 h 2"/>
                  <a:gd name="T2" fmla="*/ 0 w 3"/>
                  <a:gd name="T3" fmla="*/ 2147483647 h 2"/>
                  <a:gd name="T4" fmla="*/ 0 w 3"/>
                  <a:gd name="T5" fmla="*/ 0 h 2"/>
                  <a:gd name="T6" fmla="*/ 2147483647 w 3"/>
                  <a:gd name="T7" fmla="*/ 0 h 2"/>
                  <a:gd name="T8" fmla="*/ 2147483647 w 3"/>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3" y="2"/>
                    </a:moveTo>
                    <a:cubicBezTo>
                      <a:pt x="2" y="2"/>
                      <a:pt x="1" y="2"/>
                      <a:pt x="0" y="2"/>
                    </a:cubicBezTo>
                    <a:cubicBezTo>
                      <a:pt x="0" y="2"/>
                      <a:pt x="0" y="1"/>
                      <a:pt x="0" y="0"/>
                    </a:cubicBezTo>
                    <a:cubicBezTo>
                      <a:pt x="1" y="0"/>
                      <a:pt x="3" y="0"/>
                      <a:pt x="3" y="0"/>
                    </a:cubicBezTo>
                    <a:cubicBezTo>
                      <a:pt x="3" y="2"/>
                      <a:pt x="3" y="2"/>
                      <a:pt x="3" y="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9" name="Freeform 279"/>
              <p:cNvSpPr>
                <a:spLocks/>
              </p:cNvSpPr>
              <p:nvPr/>
            </p:nvSpPr>
            <p:spPr bwMode="auto">
              <a:xfrm>
                <a:off x="-2930525" y="12768263"/>
                <a:ext cx="3175" cy="3175"/>
              </a:xfrm>
              <a:custGeom>
                <a:avLst/>
                <a:gdLst>
                  <a:gd name="T0" fmla="*/ 2147483647 w 1"/>
                  <a:gd name="T1" fmla="*/ 0 h 1"/>
                  <a:gd name="T2" fmla="*/ 0 w 1"/>
                  <a:gd name="T3" fmla="*/ 2147483647 h 1"/>
                  <a:gd name="T4" fmla="*/ 0 w 1"/>
                  <a:gd name="T5" fmla="*/ 2147483647 h 1"/>
                  <a:gd name="T6" fmla="*/ 214748364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0" y="1"/>
                      <a:pt x="0" y="1"/>
                      <a:pt x="0" y="1"/>
                    </a:cubicBezTo>
                    <a:cubicBezTo>
                      <a:pt x="0" y="0"/>
                      <a:pt x="0"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0" name="Freeform 280"/>
              <p:cNvSpPr>
                <a:spLocks/>
              </p:cNvSpPr>
              <p:nvPr/>
            </p:nvSpPr>
            <p:spPr bwMode="auto">
              <a:xfrm>
                <a:off x="-2965450" y="12969875"/>
                <a:ext cx="7938" cy="12700"/>
              </a:xfrm>
              <a:custGeom>
                <a:avLst/>
                <a:gdLst>
                  <a:gd name="T0" fmla="*/ 0 w 2"/>
                  <a:gd name="T1" fmla="*/ 2147483647 h 3"/>
                  <a:gd name="T2" fmla="*/ 2147483647 w 2"/>
                  <a:gd name="T3" fmla="*/ 0 h 3"/>
                  <a:gd name="T4" fmla="*/ 2147483647 w 2"/>
                  <a:gd name="T5" fmla="*/ 2147483647 h 3"/>
                  <a:gd name="T6" fmla="*/ 2147483647 w 2"/>
                  <a:gd name="T7" fmla="*/ 2147483647 h 3"/>
                  <a:gd name="T8" fmla="*/ 2147483647 w 2"/>
                  <a:gd name="T9" fmla="*/ 2147483647 h 3"/>
                  <a:gd name="T10" fmla="*/ 2147483647 w 2"/>
                  <a:gd name="T11" fmla="*/ 2147483647 h 3"/>
                  <a:gd name="T12" fmla="*/ 2147483647 w 2"/>
                  <a:gd name="T13" fmla="*/ 2147483647 h 3"/>
                  <a:gd name="T14" fmla="*/ 0 w 2"/>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0" y="2"/>
                    </a:moveTo>
                    <a:cubicBezTo>
                      <a:pt x="0" y="1"/>
                      <a:pt x="1" y="1"/>
                      <a:pt x="1" y="0"/>
                    </a:cubicBezTo>
                    <a:cubicBezTo>
                      <a:pt x="2" y="1"/>
                      <a:pt x="2" y="1"/>
                      <a:pt x="2" y="1"/>
                    </a:cubicBezTo>
                    <a:cubicBezTo>
                      <a:pt x="1" y="2"/>
                      <a:pt x="1" y="2"/>
                      <a:pt x="1" y="2"/>
                    </a:cubicBezTo>
                    <a:cubicBezTo>
                      <a:pt x="1" y="2"/>
                      <a:pt x="1" y="2"/>
                      <a:pt x="1" y="2"/>
                    </a:cubicBezTo>
                    <a:cubicBezTo>
                      <a:pt x="1" y="2"/>
                      <a:pt x="1" y="2"/>
                      <a:pt x="1" y="2"/>
                    </a:cubicBezTo>
                    <a:cubicBezTo>
                      <a:pt x="1" y="2"/>
                      <a:pt x="2" y="1"/>
                      <a:pt x="2" y="2"/>
                    </a:cubicBezTo>
                    <a:cubicBezTo>
                      <a:pt x="2" y="3"/>
                      <a:pt x="0" y="3"/>
                      <a:pt x="0"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1" name="Freeform 281"/>
              <p:cNvSpPr>
                <a:spLocks/>
              </p:cNvSpPr>
              <p:nvPr/>
            </p:nvSpPr>
            <p:spPr bwMode="auto">
              <a:xfrm>
                <a:off x="-2995613" y="13139738"/>
                <a:ext cx="7938" cy="3175"/>
              </a:xfrm>
              <a:custGeom>
                <a:avLst/>
                <a:gdLst>
                  <a:gd name="T0" fmla="*/ 2147483647 w 2"/>
                  <a:gd name="T1" fmla="*/ 2147483647 h 1"/>
                  <a:gd name="T2" fmla="*/ 0 w 2"/>
                  <a:gd name="T3" fmla="*/ 2147483647 h 1"/>
                  <a:gd name="T4" fmla="*/ 0 w 2"/>
                  <a:gd name="T5" fmla="*/ 2147483647 h 1"/>
                  <a:gd name="T6" fmla="*/ 0 w 2"/>
                  <a:gd name="T7" fmla="*/ 0 h 1"/>
                  <a:gd name="T8" fmla="*/ 2147483647 w 2"/>
                  <a:gd name="T9" fmla="*/ 2147483647 h 1"/>
                  <a:gd name="T10" fmla="*/ 2147483647 w 2"/>
                  <a:gd name="T11" fmla="*/ 2147483647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1" y="1"/>
                    </a:moveTo>
                    <a:cubicBezTo>
                      <a:pt x="0" y="1"/>
                      <a:pt x="0" y="1"/>
                      <a:pt x="0" y="1"/>
                    </a:cubicBezTo>
                    <a:cubicBezTo>
                      <a:pt x="0" y="1"/>
                      <a:pt x="0" y="1"/>
                      <a:pt x="0" y="1"/>
                    </a:cubicBezTo>
                    <a:cubicBezTo>
                      <a:pt x="0" y="0"/>
                      <a:pt x="0" y="0"/>
                      <a:pt x="0" y="0"/>
                    </a:cubicBezTo>
                    <a:cubicBezTo>
                      <a:pt x="0" y="0"/>
                      <a:pt x="1" y="0"/>
                      <a:pt x="2" y="1"/>
                    </a:cubicBezTo>
                    <a:cubicBezTo>
                      <a:pt x="2"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2" name="Freeform 282"/>
              <p:cNvSpPr>
                <a:spLocks/>
              </p:cNvSpPr>
              <p:nvPr/>
            </p:nvSpPr>
            <p:spPr bwMode="auto">
              <a:xfrm>
                <a:off x="-2995613" y="13206413"/>
                <a:ext cx="4763" cy="4763"/>
              </a:xfrm>
              <a:custGeom>
                <a:avLst/>
                <a:gdLst>
                  <a:gd name="T0" fmla="*/ 0 w 1"/>
                  <a:gd name="T1" fmla="*/ 0 h 1"/>
                  <a:gd name="T2" fmla="*/ 0 w 1"/>
                  <a:gd name="T3" fmla="*/ 0 h 1"/>
                  <a:gd name="T4" fmla="*/ 0 w 1"/>
                  <a:gd name="T5" fmla="*/ 0 h 1"/>
                  <a:gd name="T6" fmla="*/ 0 w 1"/>
                  <a:gd name="T7" fmla="*/ 0 h 1"/>
                  <a:gd name="T8" fmla="*/ 2147483647 w 1"/>
                  <a:gd name="T9" fmla="*/ 0 h 1"/>
                  <a:gd name="T10" fmla="*/ 2147483647 w 1"/>
                  <a:gd name="T11" fmla="*/ 0 h 1"/>
                  <a:gd name="T12" fmla="*/ 2147483647 w 1"/>
                  <a:gd name="T13" fmla="*/ 0 h 1"/>
                  <a:gd name="T14" fmla="*/ 2147483647 w 1"/>
                  <a:gd name="T15" fmla="*/ 2147483647 h 1"/>
                  <a:gd name="T16" fmla="*/ 0 w 1"/>
                  <a:gd name="T17" fmla="*/ 2147483647 h 1"/>
                  <a:gd name="T18" fmla="*/ 0 w 1"/>
                  <a:gd name="T19" fmla="*/ 2147483647 h 1"/>
                  <a:gd name="T20" fmla="*/ 0 w 1"/>
                  <a:gd name="T21" fmla="*/ 2147483647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 h="1">
                    <a:moveTo>
                      <a:pt x="0" y="0"/>
                    </a:move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1"/>
                    </a:cubicBezTo>
                    <a:cubicBezTo>
                      <a:pt x="1" y="1"/>
                      <a:pt x="0" y="1"/>
                      <a:pt x="0" y="1"/>
                    </a:cubicBezTo>
                    <a:cubicBezTo>
                      <a:pt x="0" y="1"/>
                      <a:pt x="0" y="1"/>
                      <a:pt x="0" y="1"/>
                    </a:cubicBezTo>
                    <a:cubicBezTo>
                      <a:pt x="0" y="1"/>
                      <a:pt x="0" y="1"/>
                      <a:pt x="0" y="1"/>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3" name="Freeform 283"/>
              <p:cNvSpPr>
                <a:spLocks/>
              </p:cNvSpPr>
              <p:nvPr/>
            </p:nvSpPr>
            <p:spPr bwMode="auto">
              <a:xfrm>
                <a:off x="-3036888" y="13131800"/>
                <a:ext cx="34925" cy="15875"/>
              </a:xfrm>
              <a:custGeom>
                <a:avLst/>
                <a:gdLst>
                  <a:gd name="T0" fmla="*/ 2147483647 w 9"/>
                  <a:gd name="T1" fmla="*/ 2147483647 h 4"/>
                  <a:gd name="T2" fmla="*/ 2147483647 w 9"/>
                  <a:gd name="T3" fmla="*/ 2147483647 h 4"/>
                  <a:gd name="T4" fmla="*/ 2147483647 w 9"/>
                  <a:gd name="T5" fmla="*/ 2147483647 h 4"/>
                  <a:gd name="T6" fmla="*/ 2147483647 w 9"/>
                  <a:gd name="T7" fmla="*/ 2147483647 h 4"/>
                  <a:gd name="T8" fmla="*/ 2147483647 w 9"/>
                  <a:gd name="T9" fmla="*/ 2147483647 h 4"/>
                  <a:gd name="T10" fmla="*/ 2147483647 w 9"/>
                  <a:gd name="T11" fmla="*/ 2147483647 h 4"/>
                  <a:gd name="T12" fmla="*/ 2147483647 w 9"/>
                  <a:gd name="T13" fmla="*/ 2147483647 h 4"/>
                  <a:gd name="T14" fmla="*/ 2147483647 w 9"/>
                  <a:gd name="T15" fmla="*/ 2147483647 h 4"/>
                  <a:gd name="T16" fmla="*/ 2147483647 w 9"/>
                  <a:gd name="T17" fmla="*/ 2147483647 h 4"/>
                  <a:gd name="T18" fmla="*/ 0 w 9"/>
                  <a:gd name="T19" fmla="*/ 2147483647 h 4"/>
                  <a:gd name="T20" fmla="*/ 0 w 9"/>
                  <a:gd name="T21" fmla="*/ 2147483647 h 4"/>
                  <a:gd name="T22" fmla="*/ 2147483647 w 9"/>
                  <a:gd name="T23" fmla="*/ 2147483647 h 4"/>
                  <a:gd name="T24" fmla="*/ 2147483647 w 9"/>
                  <a:gd name="T25" fmla="*/ 2147483647 h 4"/>
                  <a:gd name="T26" fmla="*/ 2147483647 w 9"/>
                  <a:gd name="T27" fmla="*/ 2147483647 h 4"/>
                  <a:gd name="T28" fmla="*/ 2147483647 w 9"/>
                  <a:gd name="T29" fmla="*/ 2147483647 h 4"/>
                  <a:gd name="T30" fmla="*/ 2147483647 w 9"/>
                  <a:gd name="T31" fmla="*/ 2147483647 h 4"/>
                  <a:gd name="T32" fmla="*/ 2147483647 w 9"/>
                  <a:gd name="T33" fmla="*/ 2147483647 h 4"/>
                  <a:gd name="T34" fmla="*/ 2147483647 w 9"/>
                  <a:gd name="T35" fmla="*/ 0 h 4"/>
                  <a:gd name="T36" fmla="*/ 2147483647 w 9"/>
                  <a:gd name="T37" fmla="*/ 0 h 4"/>
                  <a:gd name="T38" fmla="*/ 2147483647 w 9"/>
                  <a:gd name="T39" fmla="*/ 2147483647 h 4"/>
                  <a:gd name="T40" fmla="*/ 2147483647 w 9"/>
                  <a:gd name="T41" fmla="*/ 0 h 4"/>
                  <a:gd name="T42" fmla="*/ 2147483647 w 9"/>
                  <a:gd name="T43" fmla="*/ 2147483647 h 4"/>
                  <a:gd name="T44" fmla="*/ 2147483647 w 9"/>
                  <a:gd name="T45" fmla="*/ 0 h 4"/>
                  <a:gd name="T46" fmla="*/ 2147483647 w 9"/>
                  <a:gd name="T47" fmla="*/ 2147483647 h 4"/>
                  <a:gd name="T48" fmla="*/ 2147483647 w 9"/>
                  <a:gd name="T49" fmla="*/ 2147483647 h 4"/>
                  <a:gd name="T50" fmla="*/ 2147483647 w 9"/>
                  <a:gd name="T51" fmla="*/ 2147483647 h 4"/>
                  <a:gd name="T52" fmla="*/ 2147483647 w 9"/>
                  <a:gd name="T53" fmla="*/ 2147483647 h 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4">
                    <a:moveTo>
                      <a:pt x="7" y="3"/>
                    </a:moveTo>
                    <a:cubicBezTo>
                      <a:pt x="7" y="2"/>
                      <a:pt x="7" y="2"/>
                      <a:pt x="7" y="2"/>
                    </a:cubicBezTo>
                    <a:cubicBezTo>
                      <a:pt x="6" y="3"/>
                      <a:pt x="6" y="3"/>
                      <a:pt x="6" y="3"/>
                    </a:cubicBezTo>
                    <a:cubicBezTo>
                      <a:pt x="6" y="2"/>
                      <a:pt x="6" y="2"/>
                      <a:pt x="6" y="2"/>
                    </a:cubicBezTo>
                    <a:cubicBezTo>
                      <a:pt x="5" y="3"/>
                      <a:pt x="5" y="3"/>
                      <a:pt x="5" y="4"/>
                    </a:cubicBezTo>
                    <a:cubicBezTo>
                      <a:pt x="4" y="3"/>
                      <a:pt x="4" y="3"/>
                      <a:pt x="4" y="3"/>
                    </a:cubicBezTo>
                    <a:cubicBezTo>
                      <a:pt x="4" y="3"/>
                      <a:pt x="3" y="3"/>
                      <a:pt x="3" y="3"/>
                    </a:cubicBezTo>
                    <a:cubicBezTo>
                      <a:pt x="2" y="3"/>
                      <a:pt x="2" y="3"/>
                      <a:pt x="2" y="3"/>
                    </a:cubicBezTo>
                    <a:cubicBezTo>
                      <a:pt x="1" y="3"/>
                      <a:pt x="1" y="3"/>
                      <a:pt x="1" y="3"/>
                    </a:cubicBezTo>
                    <a:cubicBezTo>
                      <a:pt x="0" y="2"/>
                      <a:pt x="0" y="2"/>
                      <a:pt x="0" y="2"/>
                    </a:cubicBezTo>
                    <a:cubicBezTo>
                      <a:pt x="0" y="2"/>
                      <a:pt x="0" y="2"/>
                      <a:pt x="0" y="2"/>
                    </a:cubicBezTo>
                    <a:cubicBezTo>
                      <a:pt x="1" y="2"/>
                      <a:pt x="1" y="2"/>
                      <a:pt x="1" y="2"/>
                    </a:cubicBezTo>
                    <a:cubicBezTo>
                      <a:pt x="1" y="2"/>
                      <a:pt x="3" y="3"/>
                      <a:pt x="3" y="2"/>
                    </a:cubicBezTo>
                    <a:cubicBezTo>
                      <a:pt x="3" y="2"/>
                      <a:pt x="3" y="2"/>
                      <a:pt x="3" y="2"/>
                    </a:cubicBezTo>
                    <a:cubicBezTo>
                      <a:pt x="3" y="2"/>
                      <a:pt x="3" y="2"/>
                      <a:pt x="3" y="1"/>
                    </a:cubicBezTo>
                    <a:cubicBezTo>
                      <a:pt x="2" y="1"/>
                      <a:pt x="2" y="1"/>
                      <a:pt x="2" y="1"/>
                    </a:cubicBezTo>
                    <a:cubicBezTo>
                      <a:pt x="2" y="1"/>
                      <a:pt x="2" y="1"/>
                      <a:pt x="2" y="1"/>
                    </a:cubicBezTo>
                    <a:cubicBezTo>
                      <a:pt x="2" y="0"/>
                      <a:pt x="2" y="0"/>
                      <a:pt x="2" y="0"/>
                    </a:cubicBezTo>
                    <a:cubicBezTo>
                      <a:pt x="2" y="0"/>
                      <a:pt x="2" y="0"/>
                      <a:pt x="2" y="0"/>
                    </a:cubicBezTo>
                    <a:cubicBezTo>
                      <a:pt x="3" y="0"/>
                      <a:pt x="3" y="1"/>
                      <a:pt x="4" y="1"/>
                    </a:cubicBezTo>
                    <a:cubicBezTo>
                      <a:pt x="4" y="0"/>
                      <a:pt x="4" y="0"/>
                      <a:pt x="4" y="0"/>
                    </a:cubicBezTo>
                    <a:cubicBezTo>
                      <a:pt x="5" y="1"/>
                      <a:pt x="5" y="1"/>
                      <a:pt x="5" y="1"/>
                    </a:cubicBezTo>
                    <a:cubicBezTo>
                      <a:pt x="5" y="0"/>
                      <a:pt x="5" y="0"/>
                      <a:pt x="5" y="0"/>
                    </a:cubicBezTo>
                    <a:cubicBezTo>
                      <a:pt x="6" y="1"/>
                      <a:pt x="6" y="1"/>
                      <a:pt x="7" y="1"/>
                    </a:cubicBezTo>
                    <a:cubicBezTo>
                      <a:pt x="7" y="2"/>
                      <a:pt x="8" y="2"/>
                      <a:pt x="9" y="2"/>
                    </a:cubicBezTo>
                    <a:cubicBezTo>
                      <a:pt x="9" y="3"/>
                      <a:pt x="9" y="3"/>
                      <a:pt x="9" y="3"/>
                    </a:cubicBezTo>
                    <a:cubicBezTo>
                      <a:pt x="8" y="3"/>
                      <a:pt x="8" y="2"/>
                      <a:pt x="7" y="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4" name="Rectangle 284"/>
              <p:cNvSpPr>
                <a:spLocks noChangeArrowheads="1"/>
              </p:cNvSpPr>
              <p:nvPr/>
            </p:nvSpPr>
            <p:spPr bwMode="auto">
              <a:xfrm>
                <a:off x="-3040063" y="13038138"/>
                <a:ext cx="1588"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endParaRPr lang="en-US" altLang="en-US"/>
              </a:p>
            </p:txBody>
          </p:sp>
          <p:sp>
            <p:nvSpPr>
              <p:cNvPr id="35905" name="Freeform 285"/>
              <p:cNvSpPr>
                <a:spLocks/>
              </p:cNvSpPr>
              <p:nvPr/>
            </p:nvSpPr>
            <p:spPr bwMode="auto">
              <a:xfrm>
                <a:off x="-3040063" y="13038138"/>
                <a:ext cx="0" cy="3175"/>
              </a:xfrm>
              <a:custGeom>
                <a:avLst/>
                <a:gdLst>
                  <a:gd name="T0" fmla="*/ 0 h 2"/>
                  <a:gd name="T1" fmla="*/ 2147483647 h 2"/>
                  <a:gd name="T2" fmla="*/ 2147483647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6" name="Rectangle 286"/>
              <p:cNvSpPr>
                <a:spLocks noChangeArrowheads="1"/>
              </p:cNvSpPr>
              <p:nvPr/>
            </p:nvSpPr>
            <p:spPr bwMode="auto">
              <a:xfrm>
                <a:off x="-3040063" y="13038138"/>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endParaRPr lang="en-US" altLang="en-US"/>
              </a:p>
            </p:txBody>
          </p:sp>
          <p:sp>
            <p:nvSpPr>
              <p:cNvPr id="35907" name="Freeform 287"/>
              <p:cNvSpPr>
                <a:spLocks/>
              </p:cNvSpPr>
              <p:nvPr/>
            </p:nvSpPr>
            <p:spPr bwMode="auto">
              <a:xfrm>
                <a:off x="-3040063" y="13038138"/>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8" name="Rectangle 288"/>
              <p:cNvSpPr>
                <a:spLocks noChangeArrowheads="1"/>
              </p:cNvSpPr>
              <p:nvPr/>
            </p:nvSpPr>
            <p:spPr bwMode="auto">
              <a:xfrm>
                <a:off x="-3040063" y="13038138"/>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endParaRPr lang="en-US" altLang="en-US"/>
              </a:p>
            </p:txBody>
          </p:sp>
          <p:sp>
            <p:nvSpPr>
              <p:cNvPr id="35909" name="Freeform 289"/>
              <p:cNvSpPr>
                <a:spLocks/>
              </p:cNvSpPr>
              <p:nvPr/>
            </p:nvSpPr>
            <p:spPr bwMode="auto">
              <a:xfrm>
                <a:off x="-3054350" y="13139738"/>
                <a:ext cx="11113" cy="3175"/>
              </a:xfrm>
              <a:custGeom>
                <a:avLst/>
                <a:gdLst>
                  <a:gd name="T0" fmla="*/ 2147483647 w 3"/>
                  <a:gd name="T1" fmla="*/ 2147483647 h 1"/>
                  <a:gd name="T2" fmla="*/ 2147483647 w 3"/>
                  <a:gd name="T3" fmla="*/ 2147483647 h 1"/>
                  <a:gd name="T4" fmla="*/ 0 w 3"/>
                  <a:gd name="T5" fmla="*/ 2147483647 h 1"/>
                  <a:gd name="T6" fmla="*/ 0 w 3"/>
                  <a:gd name="T7" fmla="*/ 2147483647 h 1"/>
                  <a:gd name="T8" fmla="*/ 2147483647 w 3"/>
                  <a:gd name="T9" fmla="*/ 2147483647 h 1"/>
                  <a:gd name="T10" fmla="*/ 2147483647 w 3"/>
                  <a:gd name="T11" fmla="*/ 2147483647 h 1"/>
                  <a:gd name="T12" fmla="*/ 2147483647 w 3"/>
                  <a:gd name="T13" fmla="*/ 2147483647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
                    <a:moveTo>
                      <a:pt x="2" y="1"/>
                    </a:moveTo>
                    <a:cubicBezTo>
                      <a:pt x="2" y="1"/>
                      <a:pt x="2" y="1"/>
                      <a:pt x="2" y="1"/>
                    </a:cubicBezTo>
                    <a:cubicBezTo>
                      <a:pt x="0" y="1"/>
                      <a:pt x="0" y="1"/>
                      <a:pt x="0" y="1"/>
                    </a:cubicBezTo>
                    <a:cubicBezTo>
                      <a:pt x="0" y="1"/>
                      <a:pt x="0" y="1"/>
                      <a:pt x="0" y="1"/>
                    </a:cubicBezTo>
                    <a:cubicBezTo>
                      <a:pt x="1" y="0"/>
                      <a:pt x="2" y="1"/>
                      <a:pt x="3" y="1"/>
                    </a:cubicBezTo>
                    <a:cubicBezTo>
                      <a:pt x="3" y="1"/>
                      <a:pt x="3" y="1"/>
                      <a:pt x="3" y="1"/>
                    </a:cubicBezTo>
                    <a:cubicBezTo>
                      <a:pt x="2" y="1"/>
                      <a:pt x="2" y="1"/>
                      <a:pt x="2"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0" name="Freeform 290"/>
              <p:cNvSpPr>
                <a:spLocks/>
              </p:cNvSpPr>
              <p:nvPr/>
            </p:nvSpPr>
            <p:spPr bwMode="auto">
              <a:xfrm>
                <a:off x="-2266950" y="13150850"/>
                <a:ext cx="14288" cy="19050"/>
              </a:xfrm>
              <a:custGeom>
                <a:avLst/>
                <a:gdLst>
                  <a:gd name="T0" fmla="*/ 2147483647 w 4"/>
                  <a:gd name="T1" fmla="*/ 2147483647 h 5"/>
                  <a:gd name="T2" fmla="*/ 2147483647 w 4"/>
                  <a:gd name="T3" fmla="*/ 0 h 5"/>
                  <a:gd name="T4" fmla="*/ 2147483647 w 4"/>
                  <a:gd name="T5" fmla="*/ 2147483647 h 5"/>
                  <a:gd name="T6" fmla="*/ 2147483647 w 4"/>
                  <a:gd name="T7" fmla="*/ 2147483647 h 5"/>
                  <a:gd name="T8" fmla="*/ 2147483647 w 4"/>
                  <a:gd name="T9" fmla="*/ 2147483647 h 5"/>
                  <a:gd name="T10" fmla="*/ 2147483647 w 4"/>
                  <a:gd name="T11" fmla="*/ 2147483647 h 5"/>
                  <a:gd name="T12" fmla="*/ 2147483647 w 4"/>
                  <a:gd name="T13" fmla="*/ 2147483647 h 5"/>
                  <a:gd name="T14" fmla="*/ 2147483647 w 4"/>
                  <a:gd name="T15" fmla="*/ 2147483647 h 5"/>
                  <a:gd name="T16" fmla="*/ 2147483647 w 4"/>
                  <a:gd name="T17" fmla="*/ 2147483647 h 5"/>
                  <a:gd name="T18" fmla="*/ 0 w 4"/>
                  <a:gd name="T19" fmla="*/ 2147483647 h 5"/>
                  <a:gd name="T20" fmla="*/ 0 w 4"/>
                  <a:gd name="T21" fmla="*/ 2147483647 h 5"/>
                  <a:gd name="T22" fmla="*/ 2147483647 w 4"/>
                  <a:gd name="T23" fmla="*/ 2147483647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5">
                    <a:moveTo>
                      <a:pt x="1" y="1"/>
                    </a:moveTo>
                    <a:cubicBezTo>
                      <a:pt x="1" y="0"/>
                      <a:pt x="1" y="0"/>
                      <a:pt x="1" y="0"/>
                    </a:cubicBezTo>
                    <a:cubicBezTo>
                      <a:pt x="2" y="0"/>
                      <a:pt x="2" y="1"/>
                      <a:pt x="2" y="1"/>
                    </a:cubicBezTo>
                    <a:cubicBezTo>
                      <a:pt x="3" y="2"/>
                      <a:pt x="3" y="2"/>
                      <a:pt x="3" y="2"/>
                    </a:cubicBezTo>
                    <a:cubicBezTo>
                      <a:pt x="3" y="3"/>
                      <a:pt x="3" y="3"/>
                      <a:pt x="3" y="3"/>
                    </a:cubicBezTo>
                    <a:cubicBezTo>
                      <a:pt x="4" y="4"/>
                      <a:pt x="2" y="5"/>
                      <a:pt x="1" y="5"/>
                    </a:cubicBezTo>
                    <a:cubicBezTo>
                      <a:pt x="1" y="5"/>
                      <a:pt x="1" y="4"/>
                      <a:pt x="1" y="3"/>
                    </a:cubicBezTo>
                    <a:cubicBezTo>
                      <a:pt x="1" y="2"/>
                      <a:pt x="1" y="2"/>
                      <a:pt x="1" y="2"/>
                    </a:cubicBezTo>
                    <a:cubicBezTo>
                      <a:pt x="1" y="1"/>
                      <a:pt x="1" y="1"/>
                      <a:pt x="1" y="1"/>
                    </a:cubicBezTo>
                    <a:cubicBezTo>
                      <a:pt x="0" y="1"/>
                      <a:pt x="0" y="1"/>
                      <a:pt x="0" y="1"/>
                    </a:cubicBezTo>
                    <a:cubicBezTo>
                      <a:pt x="0" y="1"/>
                      <a:pt x="0" y="1"/>
                      <a:pt x="0" y="1"/>
                    </a:cubicBezTo>
                    <a:cubicBezTo>
                      <a:pt x="1" y="1"/>
                      <a:pt x="1" y="1"/>
                      <a:pt x="1" y="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1" name="Freeform 291"/>
              <p:cNvSpPr>
                <a:spLocks/>
              </p:cNvSpPr>
              <p:nvPr/>
            </p:nvSpPr>
            <p:spPr bwMode="auto">
              <a:xfrm>
                <a:off x="-2643188" y="12858750"/>
                <a:ext cx="12700" cy="6350"/>
              </a:xfrm>
              <a:custGeom>
                <a:avLst/>
                <a:gdLst>
                  <a:gd name="T0" fmla="*/ 2147483647 w 3"/>
                  <a:gd name="T1" fmla="*/ 2147483647 h 2"/>
                  <a:gd name="T2" fmla="*/ 2147483647 w 3"/>
                  <a:gd name="T3" fmla="*/ 0 h 2"/>
                  <a:gd name="T4" fmla="*/ 2147483647 w 3"/>
                  <a:gd name="T5" fmla="*/ 0 h 2"/>
                  <a:gd name="T6" fmla="*/ 2147483647 w 3"/>
                  <a:gd name="T7" fmla="*/ 0 h 2"/>
                  <a:gd name="T8" fmla="*/ 2147483647 w 3"/>
                  <a:gd name="T9" fmla="*/ 0 h 2"/>
                  <a:gd name="T10" fmla="*/ 2147483647 w 3"/>
                  <a:gd name="T11" fmla="*/ 2147483647 h 2"/>
                  <a:gd name="T12" fmla="*/ 2147483647 w 3"/>
                  <a:gd name="T13" fmla="*/ 2147483647 h 2"/>
                  <a:gd name="T14" fmla="*/ 2147483647 w 3"/>
                  <a:gd name="T15" fmla="*/ 2147483647 h 2"/>
                  <a:gd name="T16" fmla="*/ 0 w 3"/>
                  <a:gd name="T17" fmla="*/ 2147483647 h 2"/>
                  <a:gd name="T18" fmla="*/ 0 w 3"/>
                  <a:gd name="T19" fmla="*/ 2147483647 h 2"/>
                  <a:gd name="T20" fmla="*/ 0 w 3"/>
                  <a:gd name="T21" fmla="*/ 2147483647 h 2"/>
                  <a:gd name="T22" fmla="*/ 2147483647 w 3"/>
                  <a:gd name="T23" fmla="*/ 2147483647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 h="2">
                    <a:moveTo>
                      <a:pt x="1" y="1"/>
                    </a:moveTo>
                    <a:cubicBezTo>
                      <a:pt x="2" y="1"/>
                      <a:pt x="2" y="0"/>
                      <a:pt x="2" y="0"/>
                    </a:cubicBezTo>
                    <a:cubicBezTo>
                      <a:pt x="3" y="0"/>
                      <a:pt x="3" y="0"/>
                      <a:pt x="3" y="0"/>
                    </a:cubicBezTo>
                    <a:cubicBezTo>
                      <a:pt x="3" y="0"/>
                      <a:pt x="3" y="0"/>
                      <a:pt x="3" y="0"/>
                    </a:cubicBezTo>
                    <a:cubicBezTo>
                      <a:pt x="3" y="0"/>
                      <a:pt x="3" y="0"/>
                      <a:pt x="3" y="0"/>
                    </a:cubicBezTo>
                    <a:cubicBezTo>
                      <a:pt x="3" y="0"/>
                      <a:pt x="3" y="0"/>
                      <a:pt x="3" y="1"/>
                    </a:cubicBezTo>
                    <a:cubicBezTo>
                      <a:pt x="3" y="1"/>
                      <a:pt x="3" y="1"/>
                      <a:pt x="3" y="1"/>
                    </a:cubicBezTo>
                    <a:cubicBezTo>
                      <a:pt x="2" y="1"/>
                      <a:pt x="1" y="1"/>
                      <a:pt x="1" y="1"/>
                    </a:cubicBezTo>
                    <a:cubicBezTo>
                      <a:pt x="1" y="2"/>
                      <a:pt x="0" y="2"/>
                      <a:pt x="0" y="2"/>
                    </a:cubicBezTo>
                    <a:cubicBezTo>
                      <a:pt x="0" y="2"/>
                      <a:pt x="0" y="2"/>
                      <a:pt x="0" y="2"/>
                    </a:cubicBezTo>
                    <a:cubicBezTo>
                      <a:pt x="0" y="1"/>
                      <a:pt x="0" y="1"/>
                      <a:pt x="0" y="1"/>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2" name="Freeform 292"/>
              <p:cNvSpPr>
                <a:spLocks/>
              </p:cNvSpPr>
              <p:nvPr/>
            </p:nvSpPr>
            <p:spPr bwMode="auto">
              <a:xfrm>
                <a:off x="-2627313" y="12869863"/>
                <a:ext cx="7938" cy="6350"/>
              </a:xfrm>
              <a:custGeom>
                <a:avLst/>
                <a:gdLst>
                  <a:gd name="T0" fmla="*/ 2147483647 w 2"/>
                  <a:gd name="T1" fmla="*/ 2147483647 h 2"/>
                  <a:gd name="T2" fmla="*/ 2147483647 w 2"/>
                  <a:gd name="T3" fmla="*/ 2147483647 h 2"/>
                  <a:gd name="T4" fmla="*/ 2147483647 w 2"/>
                  <a:gd name="T5" fmla="*/ 0 h 2"/>
                  <a:gd name="T6" fmla="*/ 2147483647 w 2"/>
                  <a:gd name="T7" fmla="*/ 0 h 2"/>
                  <a:gd name="T8" fmla="*/ 2147483647 w 2"/>
                  <a:gd name="T9" fmla="*/ 2147483647 h 2"/>
                  <a:gd name="T10" fmla="*/ 2147483647 w 2"/>
                  <a:gd name="T11" fmla="*/ 2147483647 h 2"/>
                  <a:gd name="T12" fmla="*/ 2147483647 w 2"/>
                  <a:gd name="T13" fmla="*/ 2147483647 h 2"/>
                  <a:gd name="T14" fmla="*/ 2147483647 w 2"/>
                  <a:gd name="T15" fmla="*/ 2147483647 h 2"/>
                  <a:gd name="T16" fmla="*/ 2147483647 w 2"/>
                  <a:gd name="T17" fmla="*/ 2147483647 h 2"/>
                  <a:gd name="T18" fmla="*/ 2147483647 w 2"/>
                  <a:gd name="T19" fmla="*/ 2147483647 h 2"/>
                  <a:gd name="T20" fmla="*/ 0 w 2"/>
                  <a:gd name="T21" fmla="*/ 2147483647 h 2"/>
                  <a:gd name="T22" fmla="*/ 2147483647 w 2"/>
                  <a:gd name="T23" fmla="*/ 0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1" y="1"/>
                    </a:moveTo>
                    <a:cubicBezTo>
                      <a:pt x="1" y="1"/>
                      <a:pt x="1" y="1"/>
                      <a:pt x="1" y="1"/>
                    </a:cubicBezTo>
                    <a:cubicBezTo>
                      <a:pt x="1" y="0"/>
                      <a:pt x="1" y="0"/>
                      <a:pt x="1" y="0"/>
                    </a:cubicBezTo>
                    <a:cubicBezTo>
                      <a:pt x="2" y="0"/>
                      <a:pt x="2" y="0"/>
                      <a:pt x="2" y="0"/>
                    </a:cubicBezTo>
                    <a:cubicBezTo>
                      <a:pt x="2" y="1"/>
                      <a:pt x="2" y="1"/>
                      <a:pt x="1" y="1"/>
                    </a:cubicBezTo>
                    <a:cubicBezTo>
                      <a:pt x="1" y="1"/>
                      <a:pt x="1" y="1"/>
                      <a:pt x="1" y="1"/>
                    </a:cubicBezTo>
                    <a:cubicBezTo>
                      <a:pt x="2" y="2"/>
                      <a:pt x="2" y="2"/>
                      <a:pt x="2" y="2"/>
                    </a:cubicBezTo>
                    <a:cubicBezTo>
                      <a:pt x="2" y="2"/>
                      <a:pt x="2" y="2"/>
                      <a:pt x="2" y="2"/>
                    </a:cubicBezTo>
                    <a:cubicBezTo>
                      <a:pt x="1" y="2"/>
                      <a:pt x="1" y="2"/>
                      <a:pt x="1" y="2"/>
                    </a:cubicBezTo>
                    <a:cubicBezTo>
                      <a:pt x="1" y="2"/>
                      <a:pt x="1" y="2"/>
                      <a:pt x="1" y="2"/>
                    </a:cubicBezTo>
                    <a:cubicBezTo>
                      <a:pt x="0" y="2"/>
                      <a:pt x="0" y="2"/>
                      <a:pt x="0" y="2"/>
                    </a:cubicBezTo>
                    <a:cubicBezTo>
                      <a:pt x="0" y="1"/>
                      <a:pt x="0" y="1"/>
                      <a:pt x="1" y="0"/>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3" name="Freeform 293"/>
              <p:cNvSpPr>
                <a:spLocks/>
              </p:cNvSpPr>
              <p:nvPr/>
            </p:nvSpPr>
            <p:spPr bwMode="auto">
              <a:xfrm>
                <a:off x="-3009900" y="1300480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4" name="Freeform 294"/>
              <p:cNvSpPr>
                <a:spLocks/>
              </p:cNvSpPr>
              <p:nvPr/>
            </p:nvSpPr>
            <p:spPr bwMode="auto">
              <a:xfrm>
                <a:off x="-3009900" y="1300480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5" name="Rectangle 295"/>
              <p:cNvSpPr>
                <a:spLocks noChangeArrowheads="1"/>
              </p:cNvSpPr>
              <p:nvPr/>
            </p:nvSpPr>
            <p:spPr bwMode="auto">
              <a:xfrm>
                <a:off x="-3009900" y="13004800"/>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endParaRPr lang="en-US" altLang="en-US"/>
              </a:p>
            </p:txBody>
          </p:sp>
          <p:sp>
            <p:nvSpPr>
              <p:cNvPr id="35916" name="Rectangle 296"/>
              <p:cNvSpPr>
                <a:spLocks noChangeArrowheads="1"/>
              </p:cNvSpPr>
              <p:nvPr/>
            </p:nvSpPr>
            <p:spPr bwMode="auto">
              <a:xfrm>
                <a:off x="-3040063" y="13038138"/>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endParaRPr lang="en-US" altLang="en-US"/>
              </a:p>
            </p:txBody>
          </p:sp>
          <p:sp>
            <p:nvSpPr>
              <p:cNvPr id="35917" name="Freeform 297"/>
              <p:cNvSpPr>
                <a:spLocks/>
              </p:cNvSpPr>
              <p:nvPr/>
            </p:nvSpPr>
            <p:spPr bwMode="auto">
              <a:xfrm>
                <a:off x="-3040063" y="13038138"/>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8" name="Rectangle 298"/>
              <p:cNvSpPr>
                <a:spLocks noChangeArrowheads="1"/>
              </p:cNvSpPr>
              <p:nvPr/>
            </p:nvSpPr>
            <p:spPr bwMode="auto">
              <a:xfrm>
                <a:off x="-3040063" y="13038138"/>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endParaRPr lang="en-US" altLang="en-US"/>
              </a:p>
            </p:txBody>
          </p:sp>
          <p:sp>
            <p:nvSpPr>
              <p:cNvPr id="35919" name="Rectangle 299"/>
              <p:cNvSpPr>
                <a:spLocks noChangeArrowheads="1"/>
              </p:cNvSpPr>
              <p:nvPr/>
            </p:nvSpPr>
            <p:spPr bwMode="auto">
              <a:xfrm>
                <a:off x="-3040063" y="13038138"/>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endParaRPr lang="en-US" altLang="en-US"/>
              </a:p>
            </p:txBody>
          </p:sp>
          <p:sp>
            <p:nvSpPr>
              <p:cNvPr id="35920" name="Rectangle 300"/>
              <p:cNvSpPr>
                <a:spLocks noChangeArrowheads="1"/>
              </p:cNvSpPr>
              <p:nvPr/>
            </p:nvSpPr>
            <p:spPr bwMode="auto">
              <a:xfrm>
                <a:off x="-3040063" y="13038138"/>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endParaRPr lang="en-US" altLang="en-US"/>
              </a:p>
            </p:txBody>
          </p:sp>
        </p:grpSp>
        <p:sp>
          <p:nvSpPr>
            <p:cNvPr id="35845" name="TextBox 18"/>
            <p:cNvSpPr txBox="1">
              <a:spLocks noChangeArrowheads="1"/>
            </p:cNvSpPr>
            <p:nvPr/>
          </p:nvSpPr>
          <p:spPr bwMode="auto">
            <a:xfrm>
              <a:off x="7818440" y="5072065"/>
              <a:ext cx="2732087"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sz="1500" b="1">
                  <a:solidFill>
                    <a:srgbClr val="FFFFFF"/>
                  </a:solidFill>
                  <a:latin typeface="Avenir Heavy" charset="0"/>
                  <a:ea typeface="ＭＳ Ｐゴシック" charset="-128"/>
                </a:rPr>
                <a:t>Institutional Sustainability</a:t>
              </a:r>
            </a:p>
            <a:p>
              <a:pPr algn="ctr" eaLnBrk="1" hangingPunct="1"/>
              <a:r>
                <a:rPr lang="en-US" altLang="en-US" sz="1100">
                  <a:solidFill>
                    <a:srgbClr val="FFFFFF"/>
                  </a:solidFill>
                  <a:latin typeface="Avenir Book" charset="0"/>
                </a:rPr>
                <a:t>People, governance, financial and reputation</a:t>
              </a:r>
            </a:p>
          </p:txBody>
        </p:sp>
        <p:sp>
          <p:nvSpPr>
            <p:cNvPr id="35846" name="TextBox 17"/>
            <p:cNvSpPr txBox="1">
              <a:spLocks noChangeArrowheads="1"/>
            </p:cNvSpPr>
            <p:nvPr/>
          </p:nvSpPr>
          <p:spPr bwMode="auto">
            <a:xfrm>
              <a:off x="7847013" y="3551240"/>
              <a:ext cx="27098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sz="1500" b="1">
                  <a:solidFill>
                    <a:srgbClr val="FFFFFF"/>
                  </a:solidFill>
                  <a:latin typeface="Avenir Heavy" charset="0"/>
                  <a:ea typeface="ＭＳ Ｐゴシック" charset="-128"/>
                </a:rPr>
                <a:t>Driving Industry and Community</a:t>
              </a:r>
            </a:p>
            <a:p>
              <a:pPr algn="ctr" eaLnBrk="1" hangingPunct="1"/>
              <a:r>
                <a:rPr lang="en-US" altLang="en-US" sz="1100">
                  <a:solidFill>
                    <a:srgbClr val="FFFFFF"/>
                  </a:solidFill>
                  <a:latin typeface="Avenir Book" charset="0"/>
                </a:rPr>
                <a:t>Well-being and prosperity via teaching and learning, research and services</a:t>
              </a:r>
              <a:endParaRPr lang="en-US" altLang="en-US" sz="1100">
                <a:solidFill>
                  <a:srgbClr val="FFFFFF"/>
                </a:solidFill>
              </a:endParaRPr>
            </a:p>
          </p:txBody>
        </p:sp>
        <p:grpSp>
          <p:nvGrpSpPr>
            <p:cNvPr id="35847" name="Group 1"/>
            <p:cNvGrpSpPr>
              <a:grpSpLocks/>
            </p:cNvGrpSpPr>
            <p:nvPr/>
          </p:nvGrpSpPr>
          <p:grpSpPr bwMode="auto">
            <a:xfrm>
              <a:off x="1524000" y="857250"/>
              <a:ext cx="9144000" cy="425450"/>
              <a:chOff x="0" y="0"/>
              <a:chExt cx="9144000" cy="425450"/>
            </a:xfrm>
          </p:grpSpPr>
          <p:sp>
            <p:nvSpPr>
              <p:cNvPr id="8" name="Rechteck 466"/>
              <p:cNvSpPr/>
              <p:nvPr/>
            </p:nvSpPr>
            <p:spPr bwMode="gray">
              <a:xfrm>
                <a:off x="0" y="0"/>
                <a:ext cx="9144000" cy="425450"/>
              </a:xfrm>
              <a:prstGeom prst="rect">
                <a:avLst/>
              </a:prstGeom>
              <a:solidFill>
                <a:srgbClr val="800000"/>
              </a:solidFill>
              <a:ln w="12700">
                <a:noFill/>
                <a:round/>
                <a:headEnd/>
                <a:tailEnd/>
              </a:ln>
            </p:spPr>
            <p:txBody>
              <a:bodyPr anchor="ctr"/>
              <a:lstStyle/>
              <a:p>
                <a:pPr algn="ctr">
                  <a:defRPr/>
                </a:pPr>
                <a:endParaRPr lang="en-US" dirty="0"/>
              </a:p>
            </p:txBody>
          </p:sp>
          <p:sp>
            <p:nvSpPr>
              <p:cNvPr id="35849" name="Textfeld 467"/>
              <p:cNvSpPr txBox="1">
                <a:spLocks noChangeArrowheads="1"/>
              </p:cNvSpPr>
              <p:nvPr/>
            </p:nvSpPr>
            <p:spPr bwMode="gray">
              <a:xfrm>
                <a:off x="100013" y="59193"/>
                <a:ext cx="76501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eaLnBrk="1" hangingPunct="1"/>
                <a:r>
                  <a:rPr lang="en-US" altLang="en-US" sz="2000" b="1" dirty="0">
                    <a:solidFill>
                      <a:schemeClr val="bg1"/>
                    </a:solidFill>
                    <a:latin typeface="Avenir Heavy" charset="0"/>
                    <a:ea typeface="ＭＳ Ｐゴシック" charset="-128"/>
                  </a:rPr>
                  <a:t>DESIRED STATE BY 2025</a:t>
                </a:r>
              </a:p>
            </p:txBody>
          </p:sp>
          <p:pic>
            <p:nvPicPr>
              <p:cNvPr id="3585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4163" y="38102"/>
                <a:ext cx="10795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Rectangle 2"/>
          <p:cNvSpPr/>
          <p:nvPr/>
        </p:nvSpPr>
        <p:spPr bwMode="auto">
          <a:xfrm>
            <a:off x="8088515" y="869194"/>
            <a:ext cx="3466965" cy="1869051"/>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MY"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endParaRPr>
          </a:p>
        </p:txBody>
      </p:sp>
      <p:sp>
        <p:nvSpPr>
          <p:cNvPr id="4" name="TextBox 3"/>
          <p:cNvSpPr txBox="1"/>
          <p:nvPr/>
        </p:nvSpPr>
        <p:spPr>
          <a:xfrm>
            <a:off x="6629400" y="6177820"/>
            <a:ext cx="23756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2026142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295400" y="304800"/>
            <a:ext cx="9590856" cy="617612"/>
          </a:xfrm>
        </p:spPr>
        <p:txBody>
          <a:bodyPr/>
          <a:lstStyle/>
          <a:p>
            <a:r>
              <a:rPr lang="en-MY" sz="3200" b="1" dirty="0" smtClean="0">
                <a:solidFill>
                  <a:srgbClr val="C00000"/>
                </a:solidFill>
              </a:rPr>
              <a:t>Future UTM Administrators</a:t>
            </a:r>
            <a:endParaRPr lang="en-MY" sz="3200" b="1" dirty="0">
              <a:solidFill>
                <a:srgbClr val="C00000"/>
              </a:solidFill>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8640" t="24791" r="8485" b="3126"/>
          <a:stretch/>
        </p:blipFill>
        <p:spPr bwMode="auto">
          <a:xfrm>
            <a:off x="1447800" y="1024366"/>
            <a:ext cx="7924800" cy="5376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232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752475"/>
            <a:ext cx="11979275" cy="535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2800088970"/>
              </p:ext>
            </p:extLst>
          </p:nvPr>
        </p:nvGraphicFramePr>
        <p:xfrm>
          <a:off x="1295400" y="9525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3267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2733" y="381000"/>
            <a:ext cx="4225837" cy="584775"/>
          </a:xfrm>
          <a:prstGeom prst="rect">
            <a:avLst/>
          </a:prstGeom>
          <a:noFill/>
        </p:spPr>
        <p:txBody>
          <a:bodyPr wrap="none" rtlCol="0">
            <a:spAutoFit/>
          </a:bodyPr>
          <a:lstStyle/>
          <a:p>
            <a:r>
              <a:rPr lang="en-MY" sz="3200" b="1" dirty="0" smtClean="0">
                <a:solidFill>
                  <a:srgbClr val="C00000"/>
                </a:solidFill>
                <a:latin typeface="Calibri" panose="020F0502020204030204" pitchFamily="34" charset="0"/>
              </a:rPr>
              <a:t>1. </a:t>
            </a:r>
            <a:r>
              <a:rPr lang="en-MY" sz="3200" b="1" dirty="0">
                <a:solidFill>
                  <a:srgbClr val="C00000"/>
                </a:solidFill>
              </a:rPr>
              <a:t>Continuing Education</a:t>
            </a:r>
            <a:endParaRPr lang="en-MY" sz="3200" b="1" dirty="0">
              <a:solidFill>
                <a:srgbClr val="C00000"/>
              </a:solidFill>
              <a:latin typeface="Calibri" panose="020F0502020204030204" pitchFamily="34" charset="0"/>
            </a:endParaRPr>
          </a:p>
        </p:txBody>
      </p:sp>
      <p:sp>
        <p:nvSpPr>
          <p:cNvPr id="2" name="AutoShape 2" descr="Image result for continuing educ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304925"/>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118" y="5867400"/>
            <a:ext cx="76819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050917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8229600" cy="715962"/>
          </a:xfrm>
        </p:spPr>
        <p:txBody>
          <a:bodyPr>
            <a:normAutofit/>
          </a:bodyPr>
          <a:lstStyle/>
          <a:p>
            <a:r>
              <a:rPr lang="en-MY" b="1" dirty="0" smtClean="0">
                <a:solidFill>
                  <a:srgbClr val="C00000"/>
                </a:solidFill>
              </a:rPr>
              <a:t>Current Staff Development Trend</a:t>
            </a:r>
            <a:endParaRPr lang="en-MY" b="1" dirty="0">
              <a:solidFill>
                <a:srgbClr val="C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26213"/>
            <a:ext cx="9067800" cy="5482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1466850" y="1196578"/>
            <a:ext cx="9144000" cy="9144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MY" sz="32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endParaRPr>
          </a:p>
        </p:txBody>
      </p:sp>
    </p:spTree>
    <p:extLst>
      <p:ext uri="{BB962C8B-B14F-4D97-AF65-F5344CB8AC3E}">
        <p14:creationId xmlns:p14="http://schemas.microsoft.com/office/powerpoint/2010/main" val="172714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9253756" cy="5267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723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 xmlns:a16="http://schemas.microsoft.com/office/drawing/2014/main" id="{EA4EA4FF-B83B-44FD-92E3-4FBA1E050FE5}"/>
              </a:ext>
            </a:extLst>
          </p:cNvPr>
          <p:cNvGraphicFramePr>
            <a:graphicFrameLocks/>
          </p:cNvGraphicFramePr>
          <p:nvPr>
            <p:extLst>
              <p:ext uri="{D42A27DB-BD31-4B8C-83A1-F6EECF244321}">
                <p14:modId xmlns:p14="http://schemas.microsoft.com/office/powerpoint/2010/main" val="1757007831"/>
              </p:ext>
            </p:extLst>
          </p:nvPr>
        </p:nvGraphicFramePr>
        <p:xfrm>
          <a:off x="6324601" y="1295400"/>
          <a:ext cx="4129477" cy="44500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509466138"/>
              </p:ext>
            </p:extLst>
          </p:nvPr>
        </p:nvGraphicFramePr>
        <p:xfrm>
          <a:off x="990600" y="2286000"/>
          <a:ext cx="4343400" cy="2743200"/>
        </p:xfrm>
        <a:graphic>
          <a:graphicData uri="http://schemas.openxmlformats.org/drawingml/2006/table">
            <a:tbl>
              <a:tblPr firstRow="1" lastRow="1" bandRow="1">
                <a:tableStyleId>{5C22544A-7EE6-4342-B048-85BDC9FD1C3A}</a:tableStyleId>
              </a:tblPr>
              <a:tblGrid>
                <a:gridCol w="783236">
                  <a:extLst>
                    <a:ext uri="{9D8B030D-6E8A-4147-A177-3AD203B41FA5}">
                      <a16:colId xmlns="" xmlns:a16="http://schemas.microsoft.com/office/drawing/2014/main" val="20000"/>
                    </a:ext>
                  </a:extLst>
                </a:gridCol>
                <a:gridCol w="783236">
                  <a:extLst>
                    <a:ext uri="{9D8B030D-6E8A-4147-A177-3AD203B41FA5}">
                      <a16:colId xmlns="" xmlns:a16="http://schemas.microsoft.com/office/drawing/2014/main" val="20001"/>
                    </a:ext>
                  </a:extLst>
                </a:gridCol>
                <a:gridCol w="1068049">
                  <a:extLst>
                    <a:ext uri="{9D8B030D-6E8A-4147-A177-3AD203B41FA5}">
                      <a16:colId xmlns="" xmlns:a16="http://schemas.microsoft.com/office/drawing/2014/main" val="20002"/>
                    </a:ext>
                  </a:extLst>
                </a:gridCol>
                <a:gridCol w="925643">
                  <a:extLst>
                    <a:ext uri="{9D8B030D-6E8A-4147-A177-3AD203B41FA5}">
                      <a16:colId xmlns="" xmlns:a16="http://schemas.microsoft.com/office/drawing/2014/main" val="20003"/>
                    </a:ext>
                  </a:extLst>
                </a:gridCol>
                <a:gridCol w="783236">
                  <a:extLst>
                    <a:ext uri="{9D8B030D-6E8A-4147-A177-3AD203B41FA5}">
                      <a16:colId xmlns="" xmlns:a16="http://schemas.microsoft.com/office/drawing/2014/main" val="20004"/>
                    </a:ext>
                  </a:extLst>
                </a:gridCol>
              </a:tblGrid>
              <a:tr h="685800">
                <a:tc>
                  <a:txBody>
                    <a:bodyPr/>
                    <a:lstStyle/>
                    <a:p>
                      <a:endParaRPr lang="en-MY" dirty="0"/>
                    </a:p>
                  </a:txBody>
                  <a:tcPr/>
                </a:tc>
                <a:tc>
                  <a:txBody>
                    <a:bodyPr/>
                    <a:lstStyle/>
                    <a:p>
                      <a:pPr algn="ctr"/>
                      <a:r>
                        <a:rPr lang="en-MY" dirty="0" smtClean="0"/>
                        <a:t>2015</a:t>
                      </a:r>
                      <a:endParaRPr lang="en-MY" dirty="0"/>
                    </a:p>
                  </a:txBody>
                  <a:tcPr/>
                </a:tc>
                <a:tc>
                  <a:txBody>
                    <a:bodyPr/>
                    <a:lstStyle/>
                    <a:p>
                      <a:pPr algn="ctr"/>
                      <a:r>
                        <a:rPr lang="en-MY" dirty="0" smtClean="0"/>
                        <a:t>2016</a:t>
                      </a:r>
                      <a:endParaRPr lang="en-MY" dirty="0"/>
                    </a:p>
                  </a:txBody>
                  <a:tcPr/>
                </a:tc>
                <a:tc>
                  <a:txBody>
                    <a:bodyPr/>
                    <a:lstStyle/>
                    <a:p>
                      <a:pPr algn="ctr"/>
                      <a:r>
                        <a:rPr lang="en-MY" dirty="0" smtClean="0"/>
                        <a:t>2017</a:t>
                      </a:r>
                      <a:endParaRPr lang="en-MY" dirty="0"/>
                    </a:p>
                  </a:txBody>
                  <a:tcPr/>
                </a:tc>
                <a:tc>
                  <a:txBody>
                    <a:bodyPr/>
                    <a:lstStyle/>
                    <a:p>
                      <a:pPr algn="ctr"/>
                      <a:r>
                        <a:rPr lang="en-MY" dirty="0" smtClean="0"/>
                        <a:t>2018</a:t>
                      </a:r>
                      <a:endParaRPr lang="en-MY" dirty="0"/>
                    </a:p>
                  </a:txBody>
                  <a:tcPr/>
                </a:tc>
                <a:extLst>
                  <a:ext uri="{0D108BD9-81ED-4DB2-BD59-A6C34878D82A}">
                    <a16:rowId xmlns="" xmlns:a16="http://schemas.microsoft.com/office/drawing/2014/main" val="10000"/>
                  </a:ext>
                </a:extLst>
              </a:tr>
              <a:tr h="685800">
                <a:tc>
                  <a:txBody>
                    <a:bodyPr/>
                    <a:lstStyle/>
                    <a:p>
                      <a:r>
                        <a:rPr lang="en-MY" dirty="0" smtClean="0"/>
                        <a:t>PhD</a:t>
                      </a:r>
                      <a:endParaRPr lang="en-MY" dirty="0"/>
                    </a:p>
                  </a:txBody>
                  <a:tcPr/>
                </a:tc>
                <a:tc>
                  <a:txBody>
                    <a:bodyPr/>
                    <a:lstStyle/>
                    <a:p>
                      <a:pPr algn="ctr"/>
                      <a:r>
                        <a:rPr lang="en-MY" dirty="0" smtClean="0"/>
                        <a:t>10</a:t>
                      </a:r>
                      <a:endParaRPr lang="en-MY" dirty="0"/>
                    </a:p>
                  </a:txBody>
                  <a:tcPr/>
                </a:tc>
                <a:tc>
                  <a:txBody>
                    <a:bodyPr/>
                    <a:lstStyle/>
                    <a:p>
                      <a:pPr algn="ctr"/>
                      <a:r>
                        <a:rPr lang="en-MY" dirty="0" smtClean="0"/>
                        <a:t>10</a:t>
                      </a:r>
                      <a:endParaRPr lang="en-MY" dirty="0"/>
                    </a:p>
                  </a:txBody>
                  <a:tcPr/>
                </a:tc>
                <a:tc>
                  <a:txBody>
                    <a:bodyPr/>
                    <a:lstStyle/>
                    <a:p>
                      <a:pPr algn="ctr"/>
                      <a:r>
                        <a:rPr lang="en-MY" dirty="0" smtClean="0"/>
                        <a:t>14</a:t>
                      </a:r>
                      <a:endParaRPr lang="en-MY" dirty="0"/>
                    </a:p>
                  </a:txBody>
                  <a:tcPr/>
                </a:tc>
                <a:tc>
                  <a:txBody>
                    <a:bodyPr/>
                    <a:lstStyle/>
                    <a:p>
                      <a:pPr algn="ctr"/>
                      <a:r>
                        <a:rPr lang="en-MY" dirty="0" smtClean="0"/>
                        <a:t>11</a:t>
                      </a:r>
                      <a:endParaRPr lang="en-MY" dirty="0"/>
                    </a:p>
                  </a:txBody>
                  <a:tcPr/>
                </a:tc>
                <a:extLst>
                  <a:ext uri="{0D108BD9-81ED-4DB2-BD59-A6C34878D82A}">
                    <a16:rowId xmlns="" xmlns:a16="http://schemas.microsoft.com/office/drawing/2014/main" val="10001"/>
                  </a:ext>
                </a:extLst>
              </a:tr>
              <a:tr h="685800">
                <a:tc>
                  <a:txBody>
                    <a:bodyPr/>
                    <a:lstStyle/>
                    <a:p>
                      <a:r>
                        <a:rPr lang="en-MY" dirty="0" smtClean="0"/>
                        <a:t>MSc</a:t>
                      </a:r>
                      <a:endParaRPr lang="en-MY" dirty="0"/>
                    </a:p>
                  </a:txBody>
                  <a:tcPr/>
                </a:tc>
                <a:tc>
                  <a:txBody>
                    <a:bodyPr/>
                    <a:lstStyle/>
                    <a:p>
                      <a:pPr algn="ctr"/>
                      <a:r>
                        <a:rPr lang="en-MY" dirty="0" smtClean="0"/>
                        <a:t>6</a:t>
                      </a:r>
                      <a:endParaRPr lang="en-MY" dirty="0"/>
                    </a:p>
                  </a:txBody>
                  <a:tcPr/>
                </a:tc>
                <a:tc>
                  <a:txBody>
                    <a:bodyPr/>
                    <a:lstStyle/>
                    <a:p>
                      <a:pPr algn="ctr"/>
                      <a:r>
                        <a:rPr lang="en-MY" dirty="0" smtClean="0"/>
                        <a:t>5</a:t>
                      </a:r>
                      <a:endParaRPr lang="en-MY" dirty="0"/>
                    </a:p>
                  </a:txBody>
                  <a:tcPr/>
                </a:tc>
                <a:tc>
                  <a:txBody>
                    <a:bodyPr/>
                    <a:lstStyle/>
                    <a:p>
                      <a:pPr algn="ctr"/>
                      <a:r>
                        <a:rPr lang="en-MY" dirty="0" smtClean="0"/>
                        <a:t>6</a:t>
                      </a:r>
                      <a:endParaRPr lang="en-MY" dirty="0"/>
                    </a:p>
                  </a:txBody>
                  <a:tcPr/>
                </a:tc>
                <a:tc>
                  <a:txBody>
                    <a:bodyPr/>
                    <a:lstStyle/>
                    <a:p>
                      <a:pPr algn="ctr"/>
                      <a:r>
                        <a:rPr lang="en-MY" dirty="0" smtClean="0"/>
                        <a:t>5</a:t>
                      </a:r>
                      <a:endParaRPr lang="en-MY" dirty="0"/>
                    </a:p>
                  </a:txBody>
                  <a:tcPr/>
                </a:tc>
                <a:extLst>
                  <a:ext uri="{0D108BD9-81ED-4DB2-BD59-A6C34878D82A}">
                    <a16:rowId xmlns="" xmlns:a16="http://schemas.microsoft.com/office/drawing/2014/main" val="10002"/>
                  </a:ext>
                </a:extLst>
              </a:tr>
              <a:tr h="685800">
                <a:tc>
                  <a:txBody>
                    <a:bodyPr/>
                    <a:lstStyle/>
                    <a:p>
                      <a:endParaRPr lang="en-MY" dirty="0"/>
                    </a:p>
                  </a:txBody>
                  <a:tcPr/>
                </a:tc>
                <a:tc>
                  <a:txBody>
                    <a:bodyPr/>
                    <a:lstStyle/>
                    <a:p>
                      <a:pPr algn="ctr"/>
                      <a:r>
                        <a:rPr lang="en-MY" dirty="0" smtClean="0"/>
                        <a:t>10</a:t>
                      </a:r>
                      <a:endParaRPr lang="en-MY" dirty="0"/>
                    </a:p>
                  </a:txBody>
                  <a:tcPr/>
                </a:tc>
                <a:tc>
                  <a:txBody>
                    <a:bodyPr/>
                    <a:lstStyle/>
                    <a:p>
                      <a:pPr algn="ctr"/>
                      <a:r>
                        <a:rPr lang="en-MY" dirty="0" smtClean="0"/>
                        <a:t>15</a:t>
                      </a:r>
                      <a:endParaRPr lang="en-MY" dirty="0"/>
                    </a:p>
                  </a:txBody>
                  <a:tcPr/>
                </a:tc>
                <a:tc>
                  <a:txBody>
                    <a:bodyPr/>
                    <a:lstStyle/>
                    <a:p>
                      <a:pPr algn="ctr"/>
                      <a:r>
                        <a:rPr lang="en-MY" dirty="0" smtClean="0"/>
                        <a:t>20</a:t>
                      </a:r>
                      <a:endParaRPr lang="en-MY" dirty="0"/>
                    </a:p>
                  </a:txBody>
                  <a:tcPr/>
                </a:tc>
                <a:tc>
                  <a:txBody>
                    <a:bodyPr/>
                    <a:lstStyle/>
                    <a:p>
                      <a:pPr algn="ctr"/>
                      <a:r>
                        <a:rPr lang="en-MY" dirty="0" smtClean="0"/>
                        <a:t>16</a:t>
                      </a:r>
                      <a:endParaRPr lang="en-MY" dirty="0"/>
                    </a:p>
                  </a:txBody>
                  <a:tcPr/>
                </a:tc>
                <a:extLst>
                  <a:ext uri="{0D108BD9-81ED-4DB2-BD59-A6C34878D82A}">
                    <a16:rowId xmlns="" xmlns:a16="http://schemas.microsoft.com/office/drawing/2014/main" val="10003"/>
                  </a:ext>
                </a:extLst>
              </a:tr>
            </a:tbl>
          </a:graphicData>
        </a:graphic>
      </p:graphicFrame>
      <p:sp>
        <p:nvSpPr>
          <p:cNvPr id="3" name="Rectangle 2"/>
          <p:cNvSpPr/>
          <p:nvPr/>
        </p:nvSpPr>
        <p:spPr>
          <a:xfrm>
            <a:off x="990600" y="1447800"/>
            <a:ext cx="4267200" cy="707886"/>
          </a:xfrm>
          <a:prstGeom prst="rect">
            <a:avLst/>
          </a:prstGeom>
        </p:spPr>
        <p:txBody>
          <a:bodyPr wrap="square">
            <a:spAutoFit/>
          </a:bodyPr>
          <a:lstStyle/>
          <a:p>
            <a:pPr algn="ctr"/>
            <a:r>
              <a:rPr lang="en-MY" sz="2000" b="1" dirty="0" smtClean="0">
                <a:solidFill>
                  <a:schemeClr val="tx2">
                    <a:lumMod val="50000"/>
                  </a:schemeClr>
                </a:solidFill>
              </a:rPr>
              <a:t>PPPs ON STUDY LEAVE </a:t>
            </a:r>
            <a:endParaRPr lang="en-MY" sz="2000" b="1" dirty="0">
              <a:solidFill>
                <a:schemeClr val="tx2">
                  <a:lumMod val="50000"/>
                </a:schemeClr>
              </a:solidFill>
            </a:endParaRPr>
          </a:p>
          <a:p>
            <a:pPr algn="ctr"/>
            <a:r>
              <a:rPr lang="en-MY" sz="2000" b="1" dirty="0">
                <a:solidFill>
                  <a:schemeClr val="tx2">
                    <a:lumMod val="50000"/>
                  </a:schemeClr>
                </a:solidFill>
              </a:rPr>
              <a:t>(2015 – 2018)</a:t>
            </a:r>
          </a:p>
        </p:txBody>
      </p:sp>
    </p:spTree>
    <p:extLst>
      <p:ext uri="{BB962C8B-B14F-4D97-AF65-F5344CB8AC3E}">
        <p14:creationId xmlns:p14="http://schemas.microsoft.com/office/powerpoint/2010/main" val="258683399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6FC4F01-BDA7-A741-B8EA-EC229773E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014948"/>
            <a:ext cx="9144000" cy="5757305"/>
          </a:xfrm>
          <a:prstGeom prst="rect">
            <a:avLst/>
          </a:prstGeom>
        </p:spPr>
      </p:pic>
      <p:sp>
        <p:nvSpPr>
          <p:cNvPr id="41" name="Teardrop 40">
            <a:extLst>
              <a:ext uri="{FF2B5EF4-FFF2-40B4-BE49-F238E27FC236}">
                <a16:creationId xmlns="" xmlns:a16="http://schemas.microsoft.com/office/drawing/2014/main" id="{54F69446-58F5-8A46-A599-34130D57437B}"/>
              </a:ext>
            </a:extLst>
          </p:cNvPr>
          <p:cNvSpPr/>
          <p:nvPr/>
        </p:nvSpPr>
        <p:spPr>
          <a:xfrm rot="8100000">
            <a:off x="4566809" y="881288"/>
            <a:ext cx="1577930" cy="2103908"/>
          </a:xfrm>
          <a:prstGeom prst="teardrop">
            <a:avLst>
              <a:gd name="adj" fmla="val 142535"/>
            </a:avLst>
          </a:prstGeom>
          <a:gradFill>
            <a:gsLst>
              <a:gs pos="0">
                <a:srgbClr val="C52162"/>
              </a:gs>
              <a:gs pos="100000">
                <a:srgbClr val="E241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ardrop 2">
            <a:extLst>
              <a:ext uri="{FF2B5EF4-FFF2-40B4-BE49-F238E27FC236}">
                <a16:creationId xmlns="" xmlns:a16="http://schemas.microsoft.com/office/drawing/2014/main" id="{826FFA60-4EB2-5D45-B1B5-9BB437C8D2C7}"/>
              </a:ext>
            </a:extLst>
          </p:cNvPr>
          <p:cNvSpPr/>
          <p:nvPr/>
        </p:nvSpPr>
        <p:spPr>
          <a:xfrm rot="8100000">
            <a:off x="3034229" y="3019443"/>
            <a:ext cx="1577930" cy="2103908"/>
          </a:xfrm>
          <a:prstGeom prst="teardrop">
            <a:avLst>
              <a:gd name="adj" fmla="val 142535"/>
            </a:avLst>
          </a:prstGeom>
          <a:gradFill>
            <a:gsLst>
              <a:gs pos="0">
                <a:srgbClr val="077FC1"/>
              </a:gs>
              <a:gs pos="100000">
                <a:srgbClr val="1EB0D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 xmlns:a16="http://schemas.microsoft.com/office/drawing/2014/main" id="{434DB36C-EE00-2A45-8951-B57339C0F808}"/>
              </a:ext>
            </a:extLst>
          </p:cNvPr>
          <p:cNvSpPr/>
          <p:nvPr/>
        </p:nvSpPr>
        <p:spPr>
          <a:xfrm>
            <a:off x="3134979" y="3123465"/>
            <a:ext cx="1371600" cy="1828800"/>
          </a:xfrm>
          <a:prstGeom prst="ellipse">
            <a:avLst/>
          </a:prstGeom>
          <a:gradFill flip="none" rotWithShape="1">
            <a:gsLst>
              <a:gs pos="0">
                <a:schemeClr val="accent1">
                  <a:lumMod val="5000"/>
                  <a:lumOff val="95000"/>
                </a:schemeClr>
              </a:gs>
              <a:gs pos="100000">
                <a:schemeClr val="bg1">
                  <a:lumMod val="50000"/>
                </a:schemeClr>
              </a:gs>
            </a:gsLst>
            <a:lin ang="2700000" scaled="1"/>
            <a:tileRect/>
          </a:gradFill>
          <a:ln>
            <a:noFill/>
          </a:ln>
          <a:effectLst>
            <a:outerShdw blurRad="139700" dist="165100" dir="2700000" sx="104000" sy="104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 xmlns:a16="http://schemas.microsoft.com/office/drawing/2014/main" id="{4850CEAE-9D30-F340-8C4A-45DED78A9449}"/>
              </a:ext>
            </a:extLst>
          </p:cNvPr>
          <p:cNvSpPr>
            <a:spLocks noChangeAspect="1"/>
          </p:cNvSpPr>
          <p:nvPr/>
        </p:nvSpPr>
        <p:spPr>
          <a:xfrm>
            <a:off x="3148367" y="3135341"/>
            <a:ext cx="1350000" cy="18000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content_Step 3">
            <a:extLst>
              <a:ext uri="{FF2B5EF4-FFF2-40B4-BE49-F238E27FC236}">
                <a16:creationId xmlns="" xmlns:a16="http://schemas.microsoft.com/office/drawing/2014/main" id="{CDB65888-11CF-6448-B9D7-98BE09451136}"/>
              </a:ext>
            </a:extLst>
          </p:cNvPr>
          <p:cNvSpPr/>
          <p:nvPr/>
        </p:nvSpPr>
        <p:spPr>
          <a:xfrm>
            <a:off x="3488174" y="3822852"/>
            <a:ext cx="923633" cy="637184"/>
          </a:xfrm>
          <a:prstGeom prst="rect">
            <a:avLst/>
          </a:prstGeom>
          <a:noFill/>
        </p:spPr>
        <p:txBody>
          <a:bodyPr wrap="square" lIns="82382" tIns="41191" rIns="82382" bIns="41191">
            <a:spAutoFit/>
          </a:bodyPr>
          <a:lstStyle/>
          <a:p>
            <a:pPr algn="just" defTabSz="411919"/>
            <a:r>
              <a:rPr lang="en-MY" b="1">
                <a:ln w="0"/>
                <a:solidFill>
                  <a:schemeClr val="tx1">
                    <a:lumMod val="85000"/>
                    <a:lumOff val="15000"/>
                  </a:schemeClr>
                </a:solidFill>
                <a:latin typeface="Calibri Light" panose="020F0302020204030204" pitchFamily="34" charset="0"/>
                <a:cs typeface="Calibri Light" panose="020F0302020204030204" pitchFamily="34" charset="0"/>
              </a:rPr>
              <a:t>D N : 5</a:t>
            </a:r>
          </a:p>
          <a:p>
            <a:pPr algn="just" defTabSz="411919"/>
            <a:r>
              <a:rPr lang="en-MY" b="1">
                <a:ln w="0"/>
                <a:solidFill>
                  <a:schemeClr val="tx1">
                    <a:lumMod val="85000"/>
                    <a:lumOff val="15000"/>
                  </a:schemeClr>
                </a:solidFill>
                <a:latin typeface="Calibri Light" panose="020F0302020204030204" pitchFamily="34" charset="0"/>
                <a:cs typeface="Calibri Light" panose="020F0302020204030204" pitchFamily="34" charset="0"/>
              </a:rPr>
              <a:t>L N : 2</a:t>
            </a:r>
            <a:endParaRPr lang="en-US" b="1">
              <a:ln w="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7" name="Text_Title_Step 3">
            <a:extLst>
              <a:ext uri="{FF2B5EF4-FFF2-40B4-BE49-F238E27FC236}">
                <a16:creationId xmlns="" xmlns:a16="http://schemas.microsoft.com/office/drawing/2014/main" id="{42A96FAC-450C-5847-A141-B3EFBE40B8A5}"/>
              </a:ext>
            </a:extLst>
          </p:cNvPr>
          <p:cNvSpPr/>
          <p:nvPr/>
        </p:nvSpPr>
        <p:spPr>
          <a:xfrm>
            <a:off x="3260068" y="3457548"/>
            <a:ext cx="1126601" cy="400110"/>
          </a:xfrm>
          <a:prstGeom prst="rect">
            <a:avLst/>
          </a:prstGeom>
          <a:noFill/>
        </p:spPr>
        <p:txBody>
          <a:bodyPr wrap="square" lIns="91440" tIns="45720" rIns="91440" bIns="45720">
            <a:spAutoFit/>
          </a:bodyPr>
          <a:lstStyle/>
          <a:p>
            <a:pPr algn="ctr"/>
            <a:r>
              <a:rPr lang="en-US" sz="2000" b="1">
                <a:ln w="0"/>
                <a:latin typeface="Century Gothic" panose="020B0502020202020204" pitchFamily="34" charset="0"/>
              </a:rPr>
              <a:t>2015</a:t>
            </a:r>
            <a:endParaRPr lang="en-US" sz="1400" b="1">
              <a:ln w="0"/>
              <a:latin typeface="Century Gothic" panose="020B0502020202020204" pitchFamily="34" charset="0"/>
            </a:endParaRPr>
          </a:p>
        </p:txBody>
      </p:sp>
      <p:sp>
        <p:nvSpPr>
          <p:cNvPr id="8" name="Text_Title_Step 3">
            <a:extLst>
              <a:ext uri="{FF2B5EF4-FFF2-40B4-BE49-F238E27FC236}">
                <a16:creationId xmlns="" xmlns:a16="http://schemas.microsoft.com/office/drawing/2014/main" id="{47EEC6FA-2910-E040-9C88-EC04427F4428}"/>
              </a:ext>
            </a:extLst>
          </p:cNvPr>
          <p:cNvSpPr/>
          <p:nvPr/>
        </p:nvSpPr>
        <p:spPr>
          <a:xfrm>
            <a:off x="3547938" y="4414404"/>
            <a:ext cx="544646" cy="523220"/>
          </a:xfrm>
          <a:prstGeom prst="rect">
            <a:avLst/>
          </a:prstGeom>
          <a:noFill/>
        </p:spPr>
        <p:txBody>
          <a:bodyPr wrap="square" lIns="91440" tIns="45720" rIns="91440" bIns="45720">
            <a:spAutoFit/>
          </a:bodyPr>
          <a:lstStyle/>
          <a:p>
            <a:pPr algn="ctr"/>
            <a:r>
              <a:rPr lang="en-US" sz="2800" b="1">
                <a:ln w="0"/>
                <a:solidFill>
                  <a:srgbClr val="077FC1"/>
                </a:solidFill>
                <a:latin typeface="Century Gothic" panose="020B0502020202020204" pitchFamily="34" charset="0"/>
              </a:rPr>
              <a:t>7</a:t>
            </a:r>
            <a:endParaRPr lang="en-US" b="1">
              <a:ln w="0"/>
              <a:solidFill>
                <a:srgbClr val="077FC1"/>
              </a:solidFill>
              <a:latin typeface="Century Gothic" panose="020B0502020202020204" pitchFamily="34" charset="0"/>
            </a:endParaRPr>
          </a:p>
        </p:txBody>
      </p:sp>
      <p:cxnSp>
        <p:nvCxnSpPr>
          <p:cNvPr id="9" name="Straight Connector 8">
            <a:extLst>
              <a:ext uri="{FF2B5EF4-FFF2-40B4-BE49-F238E27FC236}">
                <a16:creationId xmlns="" xmlns:a16="http://schemas.microsoft.com/office/drawing/2014/main" id="{D7BD85E9-792A-EA44-994F-CE34FCCEC788}"/>
              </a:ext>
            </a:extLst>
          </p:cNvPr>
          <p:cNvCxnSpPr/>
          <p:nvPr/>
        </p:nvCxnSpPr>
        <p:spPr>
          <a:xfrm>
            <a:off x="3358445" y="3813216"/>
            <a:ext cx="923633" cy="0"/>
          </a:xfrm>
          <a:prstGeom prst="line">
            <a:avLst/>
          </a:prstGeom>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 xmlns:a16="http://schemas.microsoft.com/office/drawing/2014/main" id="{49ABA401-8DE2-AB44-ABDD-68D6F7D719C3}"/>
              </a:ext>
            </a:extLst>
          </p:cNvPr>
          <p:cNvSpPr/>
          <p:nvPr/>
        </p:nvSpPr>
        <p:spPr>
          <a:xfrm>
            <a:off x="4671930" y="1014948"/>
            <a:ext cx="1371600" cy="1828800"/>
          </a:xfrm>
          <a:prstGeom prst="ellipse">
            <a:avLst/>
          </a:prstGeom>
          <a:gradFill flip="none" rotWithShape="1">
            <a:gsLst>
              <a:gs pos="0">
                <a:schemeClr val="accent1">
                  <a:lumMod val="5000"/>
                  <a:lumOff val="95000"/>
                </a:schemeClr>
              </a:gs>
              <a:gs pos="100000">
                <a:schemeClr val="bg1">
                  <a:lumMod val="50000"/>
                </a:schemeClr>
              </a:gs>
            </a:gsLst>
            <a:lin ang="2700000" scaled="1"/>
            <a:tileRect/>
          </a:gradFill>
          <a:ln>
            <a:noFill/>
          </a:ln>
          <a:effectLst>
            <a:outerShdw blurRad="139700" dist="165100" dir="2700000" sx="104000" sy="104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2563D7C5-A7FE-8240-BA6C-994F75606EE9}"/>
              </a:ext>
            </a:extLst>
          </p:cNvPr>
          <p:cNvSpPr>
            <a:spLocks noChangeAspect="1"/>
          </p:cNvSpPr>
          <p:nvPr/>
        </p:nvSpPr>
        <p:spPr>
          <a:xfrm>
            <a:off x="4680837" y="1026824"/>
            <a:ext cx="1350000" cy="18000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_Title_Step 3">
            <a:extLst>
              <a:ext uri="{FF2B5EF4-FFF2-40B4-BE49-F238E27FC236}">
                <a16:creationId xmlns="" xmlns:a16="http://schemas.microsoft.com/office/drawing/2014/main" id="{5B8962A1-8091-E64C-9789-860FE4DF3271}"/>
              </a:ext>
            </a:extLst>
          </p:cNvPr>
          <p:cNvSpPr/>
          <p:nvPr/>
        </p:nvSpPr>
        <p:spPr>
          <a:xfrm>
            <a:off x="4792537" y="1349031"/>
            <a:ext cx="1126601" cy="400110"/>
          </a:xfrm>
          <a:prstGeom prst="rect">
            <a:avLst/>
          </a:prstGeom>
          <a:noFill/>
        </p:spPr>
        <p:txBody>
          <a:bodyPr wrap="square" lIns="91440" tIns="45720" rIns="91440" bIns="45720">
            <a:spAutoFit/>
          </a:bodyPr>
          <a:lstStyle/>
          <a:p>
            <a:pPr algn="ctr"/>
            <a:r>
              <a:rPr lang="en-US" sz="2000" b="1">
                <a:ln w="0"/>
                <a:latin typeface="Century Gothic" panose="020B0502020202020204" pitchFamily="34" charset="0"/>
              </a:rPr>
              <a:t>2016</a:t>
            </a:r>
            <a:endParaRPr lang="en-US" sz="1400" b="1">
              <a:ln w="0"/>
              <a:latin typeface="Century Gothic" panose="020B0502020202020204" pitchFamily="34" charset="0"/>
            </a:endParaRPr>
          </a:p>
        </p:txBody>
      </p:sp>
      <p:sp>
        <p:nvSpPr>
          <p:cNvPr id="16" name="Text_Title_Step 3">
            <a:extLst>
              <a:ext uri="{FF2B5EF4-FFF2-40B4-BE49-F238E27FC236}">
                <a16:creationId xmlns="" xmlns:a16="http://schemas.microsoft.com/office/drawing/2014/main" id="{3AD40ADD-F37A-C041-8A53-45D7CF882158}"/>
              </a:ext>
            </a:extLst>
          </p:cNvPr>
          <p:cNvSpPr/>
          <p:nvPr/>
        </p:nvSpPr>
        <p:spPr>
          <a:xfrm>
            <a:off x="5080407" y="2305887"/>
            <a:ext cx="838730" cy="523220"/>
          </a:xfrm>
          <a:prstGeom prst="rect">
            <a:avLst/>
          </a:prstGeom>
          <a:noFill/>
        </p:spPr>
        <p:txBody>
          <a:bodyPr wrap="square" lIns="91440" tIns="45720" rIns="91440" bIns="45720">
            <a:spAutoFit/>
          </a:bodyPr>
          <a:lstStyle/>
          <a:p>
            <a:pPr algn="ctr"/>
            <a:r>
              <a:rPr lang="en-US" sz="2800" b="1" dirty="0">
                <a:ln w="0"/>
                <a:solidFill>
                  <a:srgbClr val="C52162"/>
                </a:solidFill>
                <a:latin typeface="Century Gothic" panose="020B0502020202020204" pitchFamily="34" charset="0"/>
              </a:rPr>
              <a:t>11</a:t>
            </a:r>
            <a:endParaRPr lang="en-US" b="1" dirty="0">
              <a:ln w="0"/>
              <a:solidFill>
                <a:srgbClr val="C52162"/>
              </a:solidFill>
              <a:latin typeface="Century Gothic" panose="020B0502020202020204" pitchFamily="34" charset="0"/>
            </a:endParaRPr>
          </a:p>
        </p:txBody>
      </p:sp>
      <p:cxnSp>
        <p:nvCxnSpPr>
          <p:cNvPr id="17" name="Straight Connector 16">
            <a:extLst>
              <a:ext uri="{FF2B5EF4-FFF2-40B4-BE49-F238E27FC236}">
                <a16:creationId xmlns="" xmlns:a16="http://schemas.microsoft.com/office/drawing/2014/main" id="{4EBEF642-B93E-7947-A0B4-C5D9E26D23B0}"/>
              </a:ext>
            </a:extLst>
          </p:cNvPr>
          <p:cNvCxnSpPr/>
          <p:nvPr/>
        </p:nvCxnSpPr>
        <p:spPr>
          <a:xfrm>
            <a:off x="4890915" y="1704699"/>
            <a:ext cx="923633" cy="0"/>
          </a:xfrm>
          <a:prstGeom prst="line">
            <a:avLst/>
          </a:prstGeom>
          <a:ln/>
        </p:spPr>
        <p:style>
          <a:lnRef idx="1">
            <a:schemeClr val="dk1"/>
          </a:lnRef>
          <a:fillRef idx="0">
            <a:schemeClr val="dk1"/>
          </a:fillRef>
          <a:effectRef idx="0">
            <a:schemeClr val="dk1"/>
          </a:effectRef>
          <a:fontRef idx="minor">
            <a:schemeClr val="tx1"/>
          </a:fontRef>
        </p:style>
      </p:cxnSp>
      <p:sp>
        <p:nvSpPr>
          <p:cNvPr id="20" name="Teardrop 19">
            <a:extLst>
              <a:ext uri="{FF2B5EF4-FFF2-40B4-BE49-F238E27FC236}">
                <a16:creationId xmlns="" xmlns:a16="http://schemas.microsoft.com/office/drawing/2014/main" id="{060E6F60-A418-804D-A3F9-DC1246C60097}"/>
              </a:ext>
            </a:extLst>
          </p:cNvPr>
          <p:cNvSpPr/>
          <p:nvPr/>
        </p:nvSpPr>
        <p:spPr>
          <a:xfrm rot="8100000">
            <a:off x="6315239" y="2226857"/>
            <a:ext cx="1577930" cy="2103908"/>
          </a:xfrm>
          <a:prstGeom prst="teardrop">
            <a:avLst>
              <a:gd name="adj" fmla="val 142535"/>
            </a:avLst>
          </a:prstGeom>
          <a:gradFill>
            <a:gsLst>
              <a:gs pos="0">
                <a:srgbClr val="4D700F"/>
              </a:gs>
              <a:gs pos="100000">
                <a:srgbClr val="A5C44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 xmlns:a16="http://schemas.microsoft.com/office/drawing/2014/main" id="{7ED19073-1985-054E-A654-D7CCB9767B58}"/>
              </a:ext>
            </a:extLst>
          </p:cNvPr>
          <p:cNvSpPr/>
          <p:nvPr/>
        </p:nvSpPr>
        <p:spPr>
          <a:xfrm>
            <a:off x="6423245" y="2337913"/>
            <a:ext cx="1371600" cy="1828800"/>
          </a:xfrm>
          <a:prstGeom prst="ellipse">
            <a:avLst/>
          </a:prstGeom>
          <a:gradFill flip="none" rotWithShape="1">
            <a:gsLst>
              <a:gs pos="0">
                <a:schemeClr val="accent1">
                  <a:lumMod val="5000"/>
                  <a:lumOff val="95000"/>
                </a:schemeClr>
              </a:gs>
              <a:gs pos="100000">
                <a:schemeClr val="bg1">
                  <a:lumMod val="50000"/>
                </a:schemeClr>
              </a:gs>
            </a:gsLst>
            <a:lin ang="2700000" scaled="1"/>
            <a:tileRect/>
          </a:gradFill>
          <a:ln>
            <a:noFill/>
          </a:ln>
          <a:effectLst>
            <a:outerShdw blurRad="139700" dist="165100" dir="2700000" sx="104000" sy="104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 xmlns:a16="http://schemas.microsoft.com/office/drawing/2014/main" id="{66744327-CA24-CC47-A18D-265BE6A74B32}"/>
              </a:ext>
            </a:extLst>
          </p:cNvPr>
          <p:cNvSpPr>
            <a:spLocks noChangeAspect="1"/>
          </p:cNvSpPr>
          <p:nvPr/>
        </p:nvSpPr>
        <p:spPr>
          <a:xfrm>
            <a:off x="6432152" y="2349789"/>
            <a:ext cx="1350000" cy="18000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_Title_Step 3">
            <a:extLst>
              <a:ext uri="{FF2B5EF4-FFF2-40B4-BE49-F238E27FC236}">
                <a16:creationId xmlns="" xmlns:a16="http://schemas.microsoft.com/office/drawing/2014/main" id="{8CD6B108-6D78-724A-980D-1D62D4994CCB}"/>
              </a:ext>
            </a:extLst>
          </p:cNvPr>
          <p:cNvSpPr/>
          <p:nvPr/>
        </p:nvSpPr>
        <p:spPr>
          <a:xfrm>
            <a:off x="6543852" y="2671996"/>
            <a:ext cx="1126601" cy="400110"/>
          </a:xfrm>
          <a:prstGeom prst="rect">
            <a:avLst/>
          </a:prstGeom>
          <a:noFill/>
        </p:spPr>
        <p:txBody>
          <a:bodyPr wrap="square" lIns="91440" tIns="45720" rIns="91440" bIns="45720">
            <a:spAutoFit/>
          </a:bodyPr>
          <a:lstStyle/>
          <a:p>
            <a:pPr algn="ctr"/>
            <a:r>
              <a:rPr lang="en-US" sz="2000" b="1">
                <a:ln w="0"/>
                <a:latin typeface="Century Gothic" panose="020B0502020202020204" pitchFamily="34" charset="0"/>
              </a:rPr>
              <a:t>2017</a:t>
            </a:r>
            <a:endParaRPr lang="en-US" sz="1400" b="1">
              <a:ln w="0"/>
              <a:latin typeface="Century Gothic" panose="020B0502020202020204" pitchFamily="34" charset="0"/>
            </a:endParaRPr>
          </a:p>
        </p:txBody>
      </p:sp>
      <p:sp>
        <p:nvSpPr>
          <p:cNvPr id="25" name="Text_Title_Step 3">
            <a:extLst>
              <a:ext uri="{FF2B5EF4-FFF2-40B4-BE49-F238E27FC236}">
                <a16:creationId xmlns="" xmlns:a16="http://schemas.microsoft.com/office/drawing/2014/main" id="{370EC863-6601-4A4C-89E0-094180359ED1}"/>
              </a:ext>
            </a:extLst>
          </p:cNvPr>
          <p:cNvSpPr/>
          <p:nvPr/>
        </p:nvSpPr>
        <p:spPr>
          <a:xfrm>
            <a:off x="6831722" y="3628852"/>
            <a:ext cx="734140" cy="523220"/>
          </a:xfrm>
          <a:prstGeom prst="rect">
            <a:avLst/>
          </a:prstGeom>
          <a:noFill/>
        </p:spPr>
        <p:txBody>
          <a:bodyPr wrap="square" lIns="91440" tIns="45720" rIns="91440" bIns="45720">
            <a:spAutoFit/>
          </a:bodyPr>
          <a:lstStyle/>
          <a:p>
            <a:pPr algn="ctr"/>
            <a:r>
              <a:rPr lang="en-US" sz="2800" b="1" dirty="0">
                <a:ln w="0"/>
                <a:solidFill>
                  <a:srgbClr val="4D700F"/>
                </a:solidFill>
                <a:latin typeface="Century Gothic" panose="020B0502020202020204" pitchFamily="34" charset="0"/>
              </a:rPr>
              <a:t>19</a:t>
            </a:r>
            <a:endParaRPr lang="en-US" b="1" dirty="0">
              <a:ln w="0"/>
              <a:solidFill>
                <a:srgbClr val="4D700F"/>
              </a:solidFill>
              <a:latin typeface="Century Gothic" panose="020B0502020202020204" pitchFamily="34" charset="0"/>
            </a:endParaRPr>
          </a:p>
        </p:txBody>
      </p:sp>
      <p:cxnSp>
        <p:nvCxnSpPr>
          <p:cNvPr id="26" name="Straight Connector 25">
            <a:extLst>
              <a:ext uri="{FF2B5EF4-FFF2-40B4-BE49-F238E27FC236}">
                <a16:creationId xmlns="" xmlns:a16="http://schemas.microsoft.com/office/drawing/2014/main" id="{4B5EA926-9C97-8C40-8C9C-B516A82233ED}"/>
              </a:ext>
            </a:extLst>
          </p:cNvPr>
          <p:cNvCxnSpPr/>
          <p:nvPr/>
        </p:nvCxnSpPr>
        <p:spPr>
          <a:xfrm>
            <a:off x="6642230" y="3027664"/>
            <a:ext cx="923633" cy="0"/>
          </a:xfrm>
          <a:prstGeom prst="line">
            <a:avLst/>
          </a:prstGeom>
          <a:ln/>
        </p:spPr>
        <p:style>
          <a:lnRef idx="1">
            <a:schemeClr val="dk1"/>
          </a:lnRef>
          <a:fillRef idx="0">
            <a:schemeClr val="dk1"/>
          </a:fillRef>
          <a:effectRef idx="0">
            <a:schemeClr val="dk1"/>
          </a:effectRef>
          <a:fontRef idx="minor">
            <a:schemeClr val="tx1"/>
          </a:fontRef>
        </p:style>
      </p:cxnSp>
      <p:sp>
        <p:nvSpPr>
          <p:cNvPr id="29" name="Teardrop 28">
            <a:extLst>
              <a:ext uri="{FF2B5EF4-FFF2-40B4-BE49-F238E27FC236}">
                <a16:creationId xmlns="" xmlns:a16="http://schemas.microsoft.com/office/drawing/2014/main" id="{EEF7A1C5-D276-5044-93C1-C5DB61EFC4CA}"/>
              </a:ext>
            </a:extLst>
          </p:cNvPr>
          <p:cNvSpPr/>
          <p:nvPr/>
        </p:nvSpPr>
        <p:spPr>
          <a:xfrm rot="8100000">
            <a:off x="8436569" y="1395972"/>
            <a:ext cx="1577930" cy="2103908"/>
          </a:xfrm>
          <a:prstGeom prst="teardrop">
            <a:avLst>
              <a:gd name="adj" fmla="val 142535"/>
            </a:avLst>
          </a:prstGeom>
          <a:gradFill>
            <a:gsLst>
              <a:gs pos="0">
                <a:srgbClr val="6C3091"/>
              </a:gs>
              <a:gs pos="100000">
                <a:srgbClr val="9D4E9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 xmlns:a16="http://schemas.microsoft.com/office/drawing/2014/main" id="{A98D2C98-485A-2C4C-825C-A113AB77C065}"/>
              </a:ext>
            </a:extLst>
          </p:cNvPr>
          <p:cNvSpPr/>
          <p:nvPr/>
        </p:nvSpPr>
        <p:spPr>
          <a:xfrm>
            <a:off x="8541747" y="1528728"/>
            <a:ext cx="1371600" cy="1828800"/>
          </a:xfrm>
          <a:prstGeom prst="ellipse">
            <a:avLst/>
          </a:prstGeom>
          <a:gradFill flip="none" rotWithShape="1">
            <a:gsLst>
              <a:gs pos="0">
                <a:schemeClr val="accent1">
                  <a:lumMod val="5000"/>
                  <a:lumOff val="95000"/>
                </a:schemeClr>
              </a:gs>
              <a:gs pos="100000">
                <a:schemeClr val="bg1">
                  <a:lumMod val="50000"/>
                </a:schemeClr>
              </a:gs>
            </a:gsLst>
            <a:lin ang="2700000" scaled="1"/>
            <a:tileRect/>
          </a:gradFill>
          <a:ln>
            <a:noFill/>
          </a:ln>
          <a:effectLst>
            <a:outerShdw blurRad="139700" dist="165100" dir="2700000" sx="104000" sy="104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 xmlns:a16="http://schemas.microsoft.com/office/drawing/2014/main" id="{93EC30AA-A87B-C045-A20C-2ADF795497C7}"/>
              </a:ext>
            </a:extLst>
          </p:cNvPr>
          <p:cNvSpPr>
            <a:spLocks noChangeAspect="1"/>
          </p:cNvSpPr>
          <p:nvPr/>
        </p:nvSpPr>
        <p:spPr>
          <a:xfrm>
            <a:off x="8550654" y="1540604"/>
            <a:ext cx="1350000" cy="18000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_Title_Step 3">
            <a:extLst>
              <a:ext uri="{FF2B5EF4-FFF2-40B4-BE49-F238E27FC236}">
                <a16:creationId xmlns="" xmlns:a16="http://schemas.microsoft.com/office/drawing/2014/main" id="{0E9416A1-EB42-2B43-B3D1-15E92B93883B}"/>
              </a:ext>
            </a:extLst>
          </p:cNvPr>
          <p:cNvSpPr/>
          <p:nvPr/>
        </p:nvSpPr>
        <p:spPr>
          <a:xfrm>
            <a:off x="8662355" y="1862811"/>
            <a:ext cx="1126601" cy="400110"/>
          </a:xfrm>
          <a:prstGeom prst="rect">
            <a:avLst/>
          </a:prstGeom>
          <a:noFill/>
        </p:spPr>
        <p:txBody>
          <a:bodyPr wrap="square" lIns="91440" tIns="45720" rIns="91440" bIns="45720">
            <a:spAutoFit/>
          </a:bodyPr>
          <a:lstStyle/>
          <a:p>
            <a:pPr algn="ctr"/>
            <a:r>
              <a:rPr lang="en-US" sz="2000" b="1" dirty="0">
                <a:ln w="0"/>
                <a:latin typeface="Century Gothic" panose="020B0502020202020204" pitchFamily="34" charset="0"/>
              </a:rPr>
              <a:t>2018</a:t>
            </a:r>
            <a:endParaRPr lang="en-US" sz="1400" b="1" dirty="0">
              <a:ln w="0"/>
              <a:latin typeface="Century Gothic" panose="020B0502020202020204" pitchFamily="34" charset="0"/>
            </a:endParaRPr>
          </a:p>
        </p:txBody>
      </p:sp>
      <p:sp>
        <p:nvSpPr>
          <p:cNvPr id="34" name="Text_Title_Step 3">
            <a:extLst>
              <a:ext uri="{FF2B5EF4-FFF2-40B4-BE49-F238E27FC236}">
                <a16:creationId xmlns="" xmlns:a16="http://schemas.microsoft.com/office/drawing/2014/main" id="{CC73BE68-4638-8A40-B03D-0795829AB32A}"/>
              </a:ext>
            </a:extLst>
          </p:cNvPr>
          <p:cNvSpPr/>
          <p:nvPr/>
        </p:nvSpPr>
        <p:spPr>
          <a:xfrm>
            <a:off x="8950225" y="2819667"/>
            <a:ext cx="544646" cy="523220"/>
          </a:xfrm>
          <a:prstGeom prst="rect">
            <a:avLst/>
          </a:prstGeom>
          <a:noFill/>
        </p:spPr>
        <p:txBody>
          <a:bodyPr wrap="square" lIns="91440" tIns="45720" rIns="91440" bIns="45720">
            <a:spAutoFit/>
          </a:bodyPr>
          <a:lstStyle/>
          <a:p>
            <a:pPr algn="ctr"/>
            <a:r>
              <a:rPr lang="en-US" sz="2800" b="1" dirty="0">
                <a:ln w="0"/>
                <a:solidFill>
                  <a:srgbClr val="6C3091"/>
                </a:solidFill>
                <a:latin typeface="Century Gothic" panose="020B0502020202020204" pitchFamily="34" charset="0"/>
              </a:rPr>
              <a:t>7</a:t>
            </a:r>
            <a:endParaRPr lang="en-US" b="1" dirty="0">
              <a:ln w="0"/>
              <a:solidFill>
                <a:srgbClr val="6C3091"/>
              </a:solidFill>
              <a:latin typeface="Century Gothic" panose="020B0502020202020204" pitchFamily="34" charset="0"/>
            </a:endParaRPr>
          </a:p>
        </p:txBody>
      </p:sp>
      <p:cxnSp>
        <p:nvCxnSpPr>
          <p:cNvPr id="35" name="Straight Connector 34">
            <a:extLst>
              <a:ext uri="{FF2B5EF4-FFF2-40B4-BE49-F238E27FC236}">
                <a16:creationId xmlns="" xmlns:a16="http://schemas.microsoft.com/office/drawing/2014/main" id="{259D6F9A-109C-1B47-A77A-F77AF4ECCB77}"/>
              </a:ext>
            </a:extLst>
          </p:cNvPr>
          <p:cNvCxnSpPr/>
          <p:nvPr/>
        </p:nvCxnSpPr>
        <p:spPr>
          <a:xfrm>
            <a:off x="8760732" y="2218479"/>
            <a:ext cx="923633"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 xmlns:a16="http://schemas.microsoft.com/office/drawing/2014/main" id="{3DB43019-8E37-C548-9DF1-BC62AF93AFED}"/>
              </a:ext>
            </a:extLst>
          </p:cNvPr>
          <p:cNvSpPr/>
          <p:nvPr/>
        </p:nvSpPr>
        <p:spPr>
          <a:xfrm>
            <a:off x="4347526" y="3887010"/>
            <a:ext cx="2126488" cy="320949"/>
          </a:xfrm>
          <a:prstGeom prst="ellipse">
            <a:avLst/>
          </a:prstGeom>
          <a:gradFill flip="none" rotWithShape="1">
            <a:gsLst>
              <a:gs pos="0">
                <a:schemeClr val="bg2">
                  <a:lumMod val="25000"/>
                  <a:alpha val="85000"/>
                </a:schemeClr>
              </a:gs>
              <a:gs pos="69000">
                <a:schemeClr val="bg2">
                  <a:lumMod val="75000"/>
                  <a:alpha val="37000"/>
                </a:schemeClr>
              </a:gs>
              <a:gs pos="100000">
                <a:schemeClr val="bg2">
                  <a:lumMod val="90000"/>
                  <a:alpha val="200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3266"/>
            <a:endParaRPr lang="en-US" sz="1351">
              <a:solidFill>
                <a:prstClr val="white"/>
              </a:solidFill>
              <a:latin typeface="Calibri" panose="020F0502020204030204"/>
            </a:endParaRPr>
          </a:p>
        </p:txBody>
      </p:sp>
      <p:sp>
        <p:nvSpPr>
          <p:cNvPr id="39" name="Oval 38">
            <a:extLst>
              <a:ext uri="{FF2B5EF4-FFF2-40B4-BE49-F238E27FC236}">
                <a16:creationId xmlns="" xmlns:a16="http://schemas.microsoft.com/office/drawing/2014/main" id="{18C546AD-DA1E-C249-9810-1DFFB6195A51}"/>
              </a:ext>
            </a:extLst>
          </p:cNvPr>
          <p:cNvSpPr/>
          <p:nvPr/>
        </p:nvSpPr>
        <p:spPr>
          <a:xfrm>
            <a:off x="6026856" y="5221834"/>
            <a:ext cx="2126488" cy="320949"/>
          </a:xfrm>
          <a:prstGeom prst="ellipse">
            <a:avLst/>
          </a:prstGeom>
          <a:gradFill flip="none" rotWithShape="1">
            <a:gsLst>
              <a:gs pos="0">
                <a:schemeClr val="bg2">
                  <a:lumMod val="25000"/>
                  <a:alpha val="85000"/>
                </a:schemeClr>
              </a:gs>
              <a:gs pos="69000">
                <a:schemeClr val="bg2">
                  <a:lumMod val="75000"/>
                  <a:alpha val="37000"/>
                </a:schemeClr>
              </a:gs>
              <a:gs pos="100000">
                <a:schemeClr val="bg2">
                  <a:lumMod val="90000"/>
                  <a:alpha val="200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3266"/>
            <a:endParaRPr lang="en-US" sz="1351">
              <a:solidFill>
                <a:prstClr val="white"/>
              </a:solidFill>
              <a:latin typeface="Calibri" panose="020F0502020204030204"/>
            </a:endParaRPr>
          </a:p>
        </p:txBody>
      </p:sp>
      <p:sp>
        <p:nvSpPr>
          <p:cNvPr id="40" name="Oval 39">
            <a:extLst>
              <a:ext uri="{FF2B5EF4-FFF2-40B4-BE49-F238E27FC236}">
                <a16:creationId xmlns="" xmlns:a16="http://schemas.microsoft.com/office/drawing/2014/main" id="{D29F6502-6BF4-C843-A410-0793A26D0C50}"/>
              </a:ext>
            </a:extLst>
          </p:cNvPr>
          <p:cNvSpPr/>
          <p:nvPr/>
        </p:nvSpPr>
        <p:spPr>
          <a:xfrm>
            <a:off x="8114820" y="4414406"/>
            <a:ext cx="2126488" cy="320949"/>
          </a:xfrm>
          <a:prstGeom prst="ellipse">
            <a:avLst/>
          </a:prstGeom>
          <a:gradFill flip="none" rotWithShape="1">
            <a:gsLst>
              <a:gs pos="0">
                <a:schemeClr val="bg2">
                  <a:lumMod val="25000"/>
                  <a:alpha val="85000"/>
                </a:schemeClr>
              </a:gs>
              <a:gs pos="69000">
                <a:schemeClr val="bg2">
                  <a:lumMod val="75000"/>
                  <a:alpha val="37000"/>
                </a:schemeClr>
              </a:gs>
              <a:gs pos="100000">
                <a:schemeClr val="bg2">
                  <a:lumMod val="90000"/>
                  <a:alpha val="200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3266"/>
            <a:endParaRPr lang="en-US" sz="1351">
              <a:solidFill>
                <a:prstClr val="white"/>
              </a:solidFill>
              <a:latin typeface="Calibri" panose="020F0502020204030204"/>
            </a:endParaRPr>
          </a:p>
        </p:txBody>
      </p:sp>
      <p:sp>
        <p:nvSpPr>
          <p:cNvPr id="42" name="Text content_Step 3">
            <a:extLst>
              <a:ext uri="{FF2B5EF4-FFF2-40B4-BE49-F238E27FC236}">
                <a16:creationId xmlns="" xmlns:a16="http://schemas.microsoft.com/office/drawing/2014/main" id="{CDB65888-11CF-6448-B9D7-98BE09451136}"/>
              </a:ext>
            </a:extLst>
          </p:cNvPr>
          <p:cNvSpPr/>
          <p:nvPr/>
        </p:nvSpPr>
        <p:spPr>
          <a:xfrm>
            <a:off x="5064807" y="1724497"/>
            <a:ext cx="923633" cy="637184"/>
          </a:xfrm>
          <a:prstGeom prst="rect">
            <a:avLst/>
          </a:prstGeom>
          <a:noFill/>
        </p:spPr>
        <p:txBody>
          <a:bodyPr wrap="square" lIns="82382" tIns="41191" rIns="82382" bIns="41191">
            <a:spAutoFit/>
          </a:bodyPr>
          <a:lstStyle/>
          <a:p>
            <a:pPr algn="just" defTabSz="411919"/>
            <a:r>
              <a:rPr lang="en-MY" b="1" dirty="0">
                <a:ln w="0"/>
                <a:solidFill>
                  <a:schemeClr val="tx1">
                    <a:lumMod val="85000"/>
                    <a:lumOff val="15000"/>
                  </a:schemeClr>
                </a:solidFill>
                <a:latin typeface="Calibri Light" panose="020F0302020204030204" pitchFamily="34" charset="0"/>
                <a:cs typeface="Calibri Light" panose="020F0302020204030204" pitchFamily="34" charset="0"/>
              </a:rPr>
              <a:t>D N : 2</a:t>
            </a:r>
          </a:p>
          <a:p>
            <a:pPr algn="just" defTabSz="411919"/>
            <a:r>
              <a:rPr lang="en-MY" b="1" dirty="0">
                <a:ln w="0"/>
                <a:solidFill>
                  <a:schemeClr val="tx1">
                    <a:lumMod val="85000"/>
                    <a:lumOff val="15000"/>
                  </a:schemeClr>
                </a:solidFill>
                <a:latin typeface="Calibri Light" panose="020F0302020204030204" pitchFamily="34" charset="0"/>
                <a:cs typeface="Calibri Light" panose="020F0302020204030204" pitchFamily="34" charset="0"/>
              </a:rPr>
              <a:t>L N : 9</a:t>
            </a:r>
            <a:endParaRPr lang="en-US" b="1" dirty="0">
              <a:ln w="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43" name="Text content_Step 3">
            <a:extLst>
              <a:ext uri="{FF2B5EF4-FFF2-40B4-BE49-F238E27FC236}">
                <a16:creationId xmlns="" xmlns:a16="http://schemas.microsoft.com/office/drawing/2014/main" id="{CDB65888-11CF-6448-B9D7-98BE09451136}"/>
              </a:ext>
            </a:extLst>
          </p:cNvPr>
          <p:cNvSpPr/>
          <p:nvPr/>
        </p:nvSpPr>
        <p:spPr>
          <a:xfrm>
            <a:off x="6819132" y="3038936"/>
            <a:ext cx="923633" cy="637184"/>
          </a:xfrm>
          <a:prstGeom prst="rect">
            <a:avLst/>
          </a:prstGeom>
          <a:noFill/>
        </p:spPr>
        <p:txBody>
          <a:bodyPr wrap="square" lIns="82382" tIns="41191" rIns="82382" bIns="41191">
            <a:spAutoFit/>
          </a:bodyPr>
          <a:lstStyle/>
          <a:p>
            <a:pPr algn="just" defTabSz="411919"/>
            <a:r>
              <a:rPr lang="en-MY" b="1" dirty="0">
                <a:ln w="0"/>
                <a:solidFill>
                  <a:schemeClr val="tx1">
                    <a:lumMod val="85000"/>
                    <a:lumOff val="15000"/>
                  </a:schemeClr>
                </a:solidFill>
                <a:latin typeface="Calibri Light" panose="020F0302020204030204" pitchFamily="34" charset="0"/>
                <a:cs typeface="Calibri Light" panose="020F0302020204030204" pitchFamily="34" charset="0"/>
              </a:rPr>
              <a:t>D N : 10</a:t>
            </a:r>
          </a:p>
          <a:p>
            <a:pPr algn="just" defTabSz="411919"/>
            <a:r>
              <a:rPr lang="en-MY" b="1" dirty="0">
                <a:ln w="0"/>
                <a:solidFill>
                  <a:schemeClr val="tx1">
                    <a:lumMod val="85000"/>
                    <a:lumOff val="15000"/>
                  </a:schemeClr>
                </a:solidFill>
                <a:latin typeface="Calibri Light" panose="020F0302020204030204" pitchFamily="34" charset="0"/>
                <a:cs typeface="Calibri Light" panose="020F0302020204030204" pitchFamily="34" charset="0"/>
              </a:rPr>
              <a:t>L N : 9</a:t>
            </a:r>
            <a:endParaRPr lang="en-US" b="1" dirty="0">
              <a:ln w="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44" name="Text content_Step 3">
            <a:extLst>
              <a:ext uri="{FF2B5EF4-FFF2-40B4-BE49-F238E27FC236}">
                <a16:creationId xmlns="" xmlns:a16="http://schemas.microsoft.com/office/drawing/2014/main" id="{CDB65888-11CF-6448-B9D7-98BE09451136}"/>
              </a:ext>
            </a:extLst>
          </p:cNvPr>
          <p:cNvSpPr/>
          <p:nvPr/>
        </p:nvSpPr>
        <p:spPr>
          <a:xfrm>
            <a:off x="8874230" y="2210782"/>
            <a:ext cx="923633" cy="637184"/>
          </a:xfrm>
          <a:prstGeom prst="rect">
            <a:avLst/>
          </a:prstGeom>
          <a:noFill/>
        </p:spPr>
        <p:txBody>
          <a:bodyPr wrap="square" lIns="82382" tIns="41191" rIns="82382" bIns="41191">
            <a:spAutoFit/>
          </a:bodyPr>
          <a:lstStyle/>
          <a:p>
            <a:pPr algn="just" defTabSz="411919"/>
            <a:r>
              <a:rPr lang="en-MY" b="1" dirty="0">
                <a:ln w="0"/>
                <a:solidFill>
                  <a:schemeClr val="tx1">
                    <a:lumMod val="85000"/>
                    <a:lumOff val="15000"/>
                  </a:schemeClr>
                </a:solidFill>
                <a:latin typeface="Calibri Light" panose="020F0302020204030204" pitchFamily="34" charset="0"/>
                <a:cs typeface="Calibri Light" panose="020F0302020204030204" pitchFamily="34" charset="0"/>
              </a:rPr>
              <a:t>D N : 1</a:t>
            </a:r>
          </a:p>
          <a:p>
            <a:pPr algn="just" defTabSz="411919"/>
            <a:r>
              <a:rPr lang="en-MY" b="1" dirty="0">
                <a:ln w="0"/>
                <a:solidFill>
                  <a:schemeClr val="tx1">
                    <a:lumMod val="85000"/>
                    <a:lumOff val="15000"/>
                  </a:schemeClr>
                </a:solidFill>
                <a:latin typeface="Calibri Light" panose="020F0302020204030204" pitchFamily="34" charset="0"/>
                <a:cs typeface="Calibri Light" panose="020F0302020204030204" pitchFamily="34" charset="0"/>
              </a:rPr>
              <a:t>L N : 6</a:t>
            </a:r>
            <a:endParaRPr lang="en-US" b="1" dirty="0">
              <a:ln w="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6" name="TextBox 16">
            <a:extLst>
              <a:ext uri="{FF2B5EF4-FFF2-40B4-BE49-F238E27FC236}">
                <a16:creationId xmlns="" xmlns:a16="http://schemas.microsoft.com/office/drawing/2014/main" id="{4D79C148-6955-4ED0-B269-5356BA9854A2}"/>
              </a:ext>
            </a:extLst>
          </p:cNvPr>
          <p:cNvSpPr txBox="1"/>
          <p:nvPr/>
        </p:nvSpPr>
        <p:spPr>
          <a:xfrm>
            <a:off x="7367508" y="5617742"/>
            <a:ext cx="3071892" cy="92333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b="1" dirty="0">
                <a:solidFill>
                  <a:schemeClr val="tx2">
                    <a:lumMod val="50000"/>
                  </a:schemeClr>
                </a:solidFill>
                <a:cs typeface="Arial" pitchFamily="34" charset="0"/>
              </a:rPr>
              <a:t>DN-</a:t>
            </a:r>
            <a:r>
              <a:rPr lang="en-US" altLang="ko-KR" b="1" dirty="0" err="1">
                <a:solidFill>
                  <a:schemeClr val="tx2">
                    <a:lumMod val="50000"/>
                  </a:schemeClr>
                </a:solidFill>
                <a:cs typeface="Arial" pitchFamily="34" charset="0"/>
              </a:rPr>
              <a:t>Dalam</a:t>
            </a:r>
            <a:r>
              <a:rPr lang="en-US" altLang="ko-KR" b="1" dirty="0">
                <a:solidFill>
                  <a:schemeClr val="tx2">
                    <a:lumMod val="50000"/>
                  </a:schemeClr>
                </a:solidFill>
                <a:cs typeface="Arial" pitchFamily="34" charset="0"/>
              </a:rPr>
              <a:t> Negara</a:t>
            </a:r>
          </a:p>
          <a:p>
            <a:r>
              <a:rPr lang="en-US" altLang="ko-KR" b="1" dirty="0">
                <a:solidFill>
                  <a:schemeClr val="tx2">
                    <a:lumMod val="50000"/>
                  </a:schemeClr>
                </a:solidFill>
                <a:cs typeface="Arial" pitchFamily="34" charset="0"/>
              </a:rPr>
              <a:t>LN – </a:t>
            </a:r>
            <a:r>
              <a:rPr lang="en-US" altLang="ko-KR" b="1" dirty="0" err="1">
                <a:solidFill>
                  <a:schemeClr val="tx2">
                    <a:lumMod val="50000"/>
                  </a:schemeClr>
                </a:solidFill>
                <a:cs typeface="Arial" pitchFamily="34" charset="0"/>
              </a:rPr>
              <a:t>Luar</a:t>
            </a:r>
            <a:r>
              <a:rPr lang="en-US" altLang="ko-KR" b="1" dirty="0">
                <a:solidFill>
                  <a:schemeClr val="tx2">
                    <a:lumMod val="50000"/>
                  </a:schemeClr>
                </a:solidFill>
                <a:cs typeface="Arial" pitchFamily="34" charset="0"/>
              </a:rPr>
              <a:t> Negara</a:t>
            </a:r>
          </a:p>
          <a:p>
            <a:r>
              <a:rPr lang="en-US" altLang="ko-KR" b="1" dirty="0">
                <a:solidFill>
                  <a:schemeClr val="tx2">
                    <a:lumMod val="50000"/>
                  </a:schemeClr>
                </a:solidFill>
                <a:cs typeface="Arial" pitchFamily="34" charset="0"/>
              </a:rPr>
              <a:t>Data </a:t>
            </a:r>
            <a:r>
              <a:rPr lang="en-US" altLang="ko-KR" b="1" dirty="0" err="1">
                <a:solidFill>
                  <a:schemeClr val="tx2">
                    <a:lumMod val="50000"/>
                  </a:schemeClr>
                </a:solidFill>
                <a:cs typeface="Arial" pitchFamily="34" charset="0"/>
              </a:rPr>
              <a:t>Sehingga</a:t>
            </a:r>
            <a:r>
              <a:rPr lang="en-US" altLang="ko-KR" b="1" dirty="0">
                <a:solidFill>
                  <a:schemeClr val="tx2">
                    <a:lumMod val="50000"/>
                  </a:schemeClr>
                </a:solidFill>
                <a:cs typeface="Arial" pitchFamily="34" charset="0"/>
              </a:rPr>
              <a:t>: 31 </a:t>
            </a:r>
            <a:r>
              <a:rPr lang="en-US" altLang="ko-KR" b="1" dirty="0" err="1">
                <a:solidFill>
                  <a:schemeClr val="tx2">
                    <a:lumMod val="50000"/>
                  </a:schemeClr>
                </a:solidFill>
                <a:cs typeface="Arial" pitchFamily="34" charset="0"/>
              </a:rPr>
              <a:t>Julai</a:t>
            </a:r>
            <a:r>
              <a:rPr lang="en-US" altLang="ko-KR" b="1" dirty="0">
                <a:solidFill>
                  <a:schemeClr val="tx2">
                    <a:lumMod val="50000"/>
                  </a:schemeClr>
                </a:solidFill>
                <a:cs typeface="Arial" pitchFamily="34" charset="0"/>
              </a:rPr>
              <a:t> 2018</a:t>
            </a:r>
          </a:p>
        </p:txBody>
      </p:sp>
      <p:sp>
        <p:nvSpPr>
          <p:cNvPr id="37" name="TextBox 54">
            <a:extLst>
              <a:ext uri="{FF2B5EF4-FFF2-40B4-BE49-F238E27FC236}">
                <a16:creationId xmlns="" xmlns:a16="http://schemas.microsoft.com/office/drawing/2014/main" id="{584E1AFE-6085-4D84-A10E-965FAA29FC60}"/>
              </a:ext>
            </a:extLst>
          </p:cNvPr>
          <p:cNvSpPr txBox="1"/>
          <p:nvPr/>
        </p:nvSpPr>
        <p:spPr>
          <a:xfrm>
            <a:off x="26029" y="1146793"/>
            <a:ext cx="4028018" cy="954107"/>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95265">
              <a:defRPr/>
            </a:pPr>
            <a:r>
              <a:rPr lang="en-US" sz="2800" b="1" dirty="0" smtClean="0">
                <a:solidFill>
                  <a:srgbClr val="C00000"/>
                </a:solidFill>
                <a:latin typeface="Century Gothic" panose="020B0502020202020204" pitchFamily="34" charset="0"/>
                <a:ea typeface="Microsoft JhengHei UI Light" panose="020B0304030504040204" pitchFamily="34" charset="-120"/>
              </a:rPr>
              <a:t>Attachment </a:t>
            </a:r>
            <a:r>
              <a:rPr lang="en-US" sz="2800" b="1" dirty="0">
                <a:solidFill>
                  <a:srgbClr val="C00000"/>
                </a:solidFill>
                <a:latin typeface="Century Gothic" panose="020B0502020202020204" pitchFamily="34" charset="0"/>
                <a:ea typeface="Microsoft JhengHei UI Light" panose="020B0304030504040204" pitchFamily="34" charset="-120"/>
              </a:rPr>
              <a:t>and </a:t>
            </a:r>
            <a:r>
              <a:rPr lang="en-US" sz="2800" b="1" dirty="0" smtClean="0">
                <a:solidFill>
                  <a:srgbClr val="C00000"/>
                </a:solidFill>
                <a:latin typeface="Century Gothic" panose="020B0502020202020204" pitchFamily="34" charset="0"/>
                <a:ea typeface="Microsoft JhengHei UI Light" panose="020B0304030504040204" pitchFamily="34" charset="-120"/>
              </a:rPr>
              <a:t>OJT (</a:t>
            </a:r>
            <a:r>
              <a:rPr lang="en-US" sz="2800" b="1" dirty="0">
                <a:solidFill>
                  <a:srgbClr val="C00000"/>
                </a:solidFill>
                <a:latin typeface="Century Gothic" panose="020B0502020202020204" pitchFamily="34" charset="0"/>
                <a:ea typeface="Microsoft JhengHei UI Light" panose="020B0304030504040204" pitchFamily="34" charset="-120"/>
              </a:rPr>
              <a:t>2015-2018)</a:t>
            </a:r>
          </a:p>
        </p:txBody>
      </p:sp>
      <p:sp>
        <p:nvSpPr>
          <p:cNvPr id="11" name="Rectangle 10"/>
          <p:cNvSpPr/>
          <p:nvPr/>
        </p:nvSpPr>
        <p:spPr>
          <a:xfrm>
            <a:off x="4792537" y="5215086"/>
            <a:ext cx="2153155" cy="523220"/>
          </a:xfrm>
          <a:prstGeom prst="rect">
            <a:avLst/>
          </a:prstGeom>
        </p:spPr>
        <p:txBody>
          <a:bodyPr wrap="none">
            <a:spAutoFit/>
          </a:bodyPr>
          <a:lstStyle/>
          <a:p>
            <a:pPr lvl="0" algn="ctr"/>
            <a:r>
              <a:rPr lang="en-US" sz="2800" b="1" dirty="0" err="1">
                <a:ln w="0"/>
                <a:solidFill>
                  <a:srgbClr val="C00000"/>
                </a:solidFill>
                <a:latin typeface="Century Gothic" panose="020B0502020202020204" pitchFamily="34" charset="0"/>
              </a:rPr>
              <a:t>Jumlah</a:t>
            </a:r>
            <a:r>
              <a:rPr lang="en-US" sz="2800" b="1" dirty="0">
                <a:ln w="0"/>
                <a:solidFill>
                  <a:srgbClr val="C00000"/>
                </a:solidFill>
                <a:latin typeface="Century Gothic" panose="020B0502020202020204" pitchFamily="34" charset="0"/>
              </a:rPr>
              <a:t> : 44</a:t>
            </a:r>
            <a:endParaRPr lang="en-US" b="1" dirty="0">
              <a:ln w="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3100088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97511072"/>
              </p:ext>
            </p:extLst>
          </p:nvPr>
        </p:nvGraphicFramePr>
        <p:xfrm>
          <a:off x="1600200" y="1295400"/>
          <a:ext cx="7696200" cy="4038601"/>
        </p:xfrm>
        <a:graphic>
          <a:graphicData uri="http://schemas.openxmlformats.org/drawingml/2006/table">
            <a:tbl>
              <a:tblPr firstRow="1" bandRow="1">
                <a:tableStyleId>{5C22544A-7EE6-4342-B048-85BDC9FD1C3A}</a:tableStyleId>
              </a:tblPr>
              <a:tblGrid>
                <a:gridCol w="4580466"/>
                <a:gridCol w="3115734"/>
              </a:tblGrid>
              <a:tr h="5769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2000" b="1" u="none" strike="noStrike" dirty="0" smtClean="0">
                          <a:solidFill>
                            <a:schemeClr val="bg1"/>
                          </a:solidFill>
                          <a:effectLst/>
                          <a:latin typeface="Calibri (Body)"/>
                        </a:rPr>
                        <a:t>Scheme</a:t>
                      </a:r>
                      <a:endParaRPr lang="en-US" sz="2000" b="1" i="0" u="none" strike="noStrike" dirty="0">
                        <a:solidFill>
                          <a:schemeClr val="bg1"/>
                        </a:solidFill>
                        <a:effectLst/>
                        <a:latin typeface="Calibri (Body)"/>
                      </a:endParaRPr>
                    </a:p>
                  </a:txBody>
                  <a:tcPr marL="7144" marR="7144" marT="7141" marB="0" anchor="ctr"/>
                </a:tc>
                <a:tc>
                  <a:txBody>
                    <a:bodyPr/>
                    <a:lstStyle/>
                    <a:p>
                      <a:pPr algn="ctr" fontAlgn="b"/>
                      <a:r>
                        <a:rPr lang="en-US" sz="2000" b="1" i="0" u="none" strike="noStrike" dirty="0" smtClean="0">
                          <a:solidFill>
                            <a:schemeClr val="bg1"/>
                          </a:solidFill>
                          <a:effectLst/>
                          <a:latin typeface="Calibri (Body)"/>
                        </a:rPr>
                        <a:t>No. of Strategic Post</a:t>
                      </a:r>
                      <a:endParaRPr lang="en-US" sz="2000" b="1" i="0" u="none" strike="noStrike" dirty="0">
                        <a:solidFill>
                          <a:schemeClr val="bg1"/>
                        </a:solidFill>
                        <a:effectLst/>
                        <a:latin typeface="Calibri (Body)"/>
                      </a:endParaRPr>
                    </a:p>
                  </a:txBody>
                  <a:tcPr marL="7144" marR="7144" marT="7141" marB="0" anchor="ctr"/>
                </a:tc>
              </a:tr>
              <a:tr h="5769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t"/>
                      <a:r>
                        <a:rPr lang="en-US" sz="2000" u="none" strike="noStrike" dirty="0" err="1">
                          <a:effectLst/>
                          <a:latin typeface="Calibri (Body)"/>
                        </a:rPr>
                        <a:t>Pentadbiran</a:t>
                      </a:r>
                      <a:r>
                        <a:rPr lang="en-US" sz="2000" u="none" strike="noStrike" dirty="0">
                          <a:effectLst/>
                          <a:latin typeface="Calibri (Body)"/>
                        </a:rPr>
                        <a:t> (N)</a:t>
                      </a:r>
                      <a:endParaRPr lang="en-US" sz="2000" b="0" i="0" u="none" strike="noStrike" dirty="0">
                        <a:solidFill>
                          <a:srgbClr val="000000"/>
                        </a:solidFill>
                        <a:effectLst/>
                        <a:latin typeface="Calibri (Body)"/>
                      </a:endParaRPr>
                    </a:p>
                  </a:txBody>
                  <a:tcPr marL="7144" marR="7144" marT="7141" marB="0" anchor="ctr"/>
                </a:tc>
                <a:tc>
                  <a:txBody>
                    <a:bodyPr/>
                    <a:lstStyle/>
                    <a:p>
                      <a:pPr algn="ctr" fontAlgn="t"/>
                      <a:r>
                        <a:rPr lang="en-US" sz="2000" b="0" i="0" u="none" strike="noStrike">
                          <a:solidFill>
                            <a:srgbClr val="000000"/>
                          </a:solidFill>
                          <a:effectLst/>
                          <a:latin typeface="Calibri (Body)"/>
                        </a:rPr>
                        <a:t>21</a:t>
                      </a:r>
                      <a:endParaRPr lang="en-US" sz="2000" b="0" i="0" u="none" strike="noStrike" dirty="0">
                        <a:solidFill>
                          <a:srgbClr val="000000"/>
                        </a:solidFill>
                        <a:effectLst/>
                        <a:latin typeface="Calibri (Body)"/>
                      </a:endParaRPr>
                    </a:p>
                  </a:txBody>
                  <a:tcPr marL="7144" marR="7144" marT="7141" marB="0" anchor="ctr"/>
                </a:tc>
              </a:tr>
              <a:tr h="5769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t"/>
                      <a:r>
                        <a:rPr lang="en-US" sz="2000" b="0" i="0" u="none" strike="noStrike" dirty="0" err="1">
                          <a:solidFill>
                            <a:srgbClr val="000000"/>
                          </a:solidFill>
                          <a:effectLst/>
                          <a:latin typeface="Calibri (Body)"/>
                        </a:rPr>
                        <a:t>Kejuruteraan</a:t>
                      </a:r>
                      <a:r>
                        <a:rPr lang="en-US" sz="2000" b="0" i="0" u="none" strike="noStrike" dirty="0">
                          <a:solidFill>
                            <a:srgbClr val="000000"/>
                          </a:solidFill>
                          <a:effectLst/>
                          <a:latin typeface="Calibri (Body)"/>
                        </a:rPr>
                        <a:t> (J)</a:t>
                      </a:r>
                    </a:p>
                  </a:txBody>
                  <a:tcPr marL="7144" marR="7144" marT="7141" marB="0" anchor="ctr"/>
                </a:tc>
                <a:tc>
                  <a:txBody>
                    <a:bodyPr/>
                    <a:lstStyle/>
                    <a:p>
                      <a:pPr algn="ctr" fontAlgn="t"/>
                      <a:r>
                        <a:rPr lang="en-US" sz="2000" b="0" i="0" u="none" strike="noStrike" dirty="0">
                          <a:solidFill>
                            <a:srgbClr val="000000"/>
                          </a:solidFill>
                          <a:effectLst/>
                          <a:latin typeface="Calibri (Body)"/>
                        </a:rPr>
                        <a:t>9</a:t>
                      </a:r>
                    </a:p>
                  </a:txBody>
                  <a:tcPr marL="7144" marR="7144" marT="7141" marB="0" anchor="ctr"/>
                </a:tc>
              </a:tr>
              <a:tr h="5769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t"/>
                      <a:r>
                        <a:rPr lang="en-US" sz="2000" b="0" i="0" u="none" strike="noStrike" dirty="0" err="1">
                          <a:solidFill>
                            <a:srgbClr val="000000"/>
                          </a:solidFill>
                          <a:effectLst/>
                          <a:latin typeface="Calibri (Body)"/>
                        </a:rPr>
                        <a:t>Pustakawan</a:t>
                      </a:r>
                      <a:r>
                        <a:rPr lang="en-US" sz="2000" b="0" i="0" u="none" strike="noStrike" dirty="0">
                          <a:solidFill>
                            <a:srgbClr val="000000"/>
                          </a:solidFill>
                          <a:effectLst/>
                          <a:latin typeface="Calibri (Body)"/>
                        </a:rPr>
                        <a:t> (S)</a:t>
                      </a:r>
                    </a:p>
                  </a:txBody>
                  <a:tcPr marL="7144" marR="7144" marT="7141" marB="0" anchor="ctr"/>
                </a:tc>
                <a:tc>
                  <a:txBody>
                    <a:bodyPr/>
                    <a:lstStyle/>
                    <a:p>
                      <a:pPr algn="ctr" fontAlgn="t"/>
                      <a:r>
                        <a:rPr lang="en-US" sz="2000" b="0" i="0" u="none" strike="noStrike" dirty="0">
                          <a:solidFill>
                            <a:srgbClr val="000000"/>
                          </a:solidFill>
                          <a:effectLst/>
                          <a:latin typeface="Calibri (Body)"/>
                        </a:rPr>
                        <a:t>5</a:t>
                      </a:r>
                    </a:p>
                  </a:txBody>
                  <a:tcPr marL="7144" marR="7144" marT="7141" marB="0" anchor="ctr"/>
                </a:tc>
              </a:tr>
              <a:tr h="5769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t" latinLnBrk="0" hangingPunct="1">
                        <a:lnSpc>
                          <a:spcPct val="100000"/>
                        </a:lnSpc>
                        <a:spcBef>
                          <a:spcPts val="0"/>
                        </a:spcBef>
                        <a:spcAft>
                          <a:spcPts val="0"/>
                        </a:spcAft>
                        <a:buClrTx/>
                        <a:buSzTx/>
                        <a:buFontTx/>
                        <a:buNone/>
                        <a:tabLst/>
                        <a:defRPr/>
                      </a:pPr>
                      <a:r>
                        <a:rPr lang="en-US" sz="2000" b="0" i="0" u="none" strike="noStrike" dirty="0" err="1">
                          <a:solidFill>
                            <a:srgbClr val="000000"/>
                          </a:solidFill>
                          <a:effectLst/>
                          <a:latin typeface="Calibri (Body)"/>
                        </a:rPr>
                        <a:t>Kewangan</a:t>
                      </a:r>
                      <a:r>
                        <a:rPr lang="en-US" sz="2000" b="0" i="0" u="none" strike="noStrike" dirty="0">
                          <a:solidFill>
                            <a:srgbClr val="000000"/>
                          </a:solidFill>
                          <a:effectLst/>
                          <a:latin typeface="Calibri (Body)"/>
                        </a:rPr>
                        <a:t> (W)</a:t>
                      </a:r>
                    </a:p>
                  </a:txBody>
                  <a:tcPr marL="7144" marR="7144" marT="7141" marB="0" anchor="ctr"/>
                </a:tc>
                <a:tc>
                  <a:txBody>
                    <a:bodyPr/>
                    <a:lstStyle/>
                    <a:p>
                      <a:pPr algn="ctr" fontAlgn="t"/>
                      <a:r>
                        <a:rPr lang="en-US" sz="2000" b="0" i="0" u="none" strike="noStrike" dirty="0">
                          <a:solidFill>
                            <a:srgbClr val="000000"/>
                          </a:solidFill>
                          <a:effectLst/>
                          <a:latin typeface="Calibri (Body)"/>
                        </a:rPr>
                        <a:t>8</a:t>
                      </a:r>
                    </a:p>
                  </a:txBody>
                  <a:tcPr marL="7144" marR="7144" marT="7141" marB="0" anchor="ctr"/>
                </a:tc>
              </a:tr>
              <a:tr h="5769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t" latinLnBrk="0" hangingPunct="1">
                        <a:lnSpc>
                          <a:spcPct val="100000"/>
                        </a:lnSpc>
                        <a:spcBef>
                          <a:spcPts val="0"/>
                        </a:spcBef>
                        <a:spcAft>
                          <a:spcPts val="0"/>
                        </a:spcAft>
                        <a:buClrTx/>
                        <a:buSzTx/>
                        <a:buFontTx/>
                        <a:buNone/>
                        <a:tabLst/>
                        <a:defRPr/>
                      </a:pPr>
                      <a:r>
                        <a:rPr lang="en-US" sz="2000" b="0" i="0" u="none" strike="noStrike" dirty="0" err="1">
                          <a:solidFill>
                            <a:srgbClr val="000000"/>
                          </a:solidFill>
                          <a:effectLst/>
                          <a:latin typeface="Calibri (Body)"/>
                        </a:rPr>
                        <a:t>Teknologi</a:t>
                      </a:r>
                      <a:r>
                        <a:rPr lang="en-US" sz="2000" b="0" i="0" u="none" strike="noStrike" dirty="0">
                          <a:solidFill>
                            <a:srgbClr val="000000"/>
                          </a:solidFill>
                          <a:effectLst/>
                          <a:latin typeface="Calibri (Body)"/>
                        </a:rPr>
                        <a:t> </a:t>
                      </a:r>
                      <a:r>
                        <a:rPr lang="en-US" sz="2000" b="0" i="0" u="none" strike="noStrike" dirty="0" err="1">
                          <a:solidFill>
                            <a:srgbClr val="000000"/>
                          </a:solidFill>
                          <a:effectLst/>
                          <a:latin typeface="Calibri (Body)"/>
                        </a:rPr>
                        <a:t>Maklumat</a:t>
                      </a:r>
                      <a:r>
                        <a:rPr lang="en-US" sz="2000" b="0" i="0" u="none" strike="noStrike" dirty="0">
                          <a:solidFill>
                            <a:srgbClr val="000000"/>
                          </a:solidFill>
                          <a:effectLst/>
                          <a:latin typeface="Calibri (Body)"/>
                        </a:rPr>
                        <a:t> (F)</a:t>
                      </a:r>
                    </a:p>
                  </a:txBody>
                  <a:tcPr marL="7144" marR="7144" marT="7141" marB="0" anchor="ctr"/>
                </a:tc>
                <a:tc>
                  <a:txBody>
                    <a:bodyPr/>
                    <a:lstStyle/>
                    <a:p>
                      <a:pPr algn="ctr" fontAlgn="t"/>
                      <a:r>
                        <a:rPr lang="en-US" sz="2000" b="0" i="0" u="none" strike="noStrike" dirty="0">
                          <a:solidFill>
                            <a:srgbClr val="000000"/>
                          </a:solidFill>
                          <a:effectLst/>
                          <a:latin typeface="Calibri (Body)"/>
                        </a:rPr>
                        <a:t>8</a:t>
                      </a:r>
                    </a:p>
                  </a:txBody>
                  <a:tcPr marL="7144" marR="7144" marT="7141" marB="0" anchor="ctr"/>
                </a:tc>
              </a:tr>
              <a:tr h="5769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is-IS" sz="2000" b="1" i="0" u="none" strike="noStrike" dirty="0" smtClean="0">
                          <a:solidFill>
                            <a:srgbClr val="C00000"/>
                          </a:solidFill>
                          <a:effectLst/>
                          <a:latin typeface="Calibri (Body)"/>
                        </a:rPr>
                        <a:t>Total</a:t>
                      </a:r>
                      <a:endParaRPr lang="is-IS" sz="2000" b="1" i="0" u="none" strike="noStrike" dirty="0">
                        <a:solidFill>
                          <a:srgbClr val="C00000"/>
                        </a:solidFill>
                        <a:effectLst/>
                        <a:latin typeface="Calibri (Body)"/>
                      </a:endParaRPr>
                    </a:p>
                  </a:txBody>
                  <a:tcPr marL="7144" marR="7144" marT="7141" marB="0" anchor="ctr"/>
                </a:tc>
                <a:tc>
                  <a:txBody>
                    <a:bodyPr/>
                    <a:lstStyle/>
                    <a:p>
                      <a:pPr algn="ctr" fontAlgn="t"/>
                      <a:r>
                        <a:rPr lang="en-US" sz="2000" b="1" i="0" u="none" strike="noStrike" dirty="0">
                          <a:solidFill>
                            <a:srgbClr val="C00000"/>
                          </a:solidFill>
                          <a:effectLst/>
                          <a:latin typeface="Calibri (Body)"/>
                        </a:rPr>
                        <a:t>51</a:t>
                      </a:r>
                    </a:p>
                  </a:txBody>
                  <a:tcPr marL="7144" marR="7144" marT="7141" marB="0" anchor="ctr"/>
                </a:tc>
              </a:tr>
            </a:tbl>
          </a:graphicData>
        </a:graphic>
      </p:graphicFrame>
      <p:sp>
        <p:nvSpPr>
          <p:cNvPr id="6" name="TextBox 5"/>
          <p:cNvSpPr txBox="1"/>
          <p:nvPr/>
        </p:nvSpPr>
        <p:spPr>
          <a:xfrm>
            <a:off x="1295400" y="369394"/>
            <a:ext cx="6642139" cy="584775"/>
          </a:xfrm>
          <a:prstGeom prst="rect">
            <a:avLst/>
          </a:prstGeom>
          <a:noFill/>
        </p:spPr>
        <p:txBody>
          <a:bodyPr wrap="none" rtlCol="0">
            <a:spAutoFit/>
          </a:bodyPr>
          <a:lstStyle/>
          <a:p>
            <a:r>
              <a:rPr lang="en-MY" sz="3200" b="1" dirty="0" smtClean="0">
                <a:solidFill>
                  <a:srgbClr val="C00000"/>
                </a:solidFill>
              </a:rPr>
              <a:t>Strategic Posts of UTM Administrators</a:t>
            </a:r>
            <a:endParaRPr lang="en-MY" sz="3200" b="1" dirty="0">
              <a:solidFill>
                <a:srgbClr val="C00000"/>
              </a:solidFill>
            </a:endParaRPr>
          </a:p>
        </p:txBody>
      </p:sp>
      <p:sp>
        <p:nvSpPr>
          <p:cNvPr id="7" name="TextBox 6"/>
          <p:cNvSpPr txBox="1"/>
          <p:nvPr/>
        </p:nvSpPr>
        <p:spPr>
          <a:xfrm>
            <a:off x="7696200" y="6096000"/>
            <a:ext cx="4273542" cy="338554"/>
          </a:xfrm>
          <a:prstGeom prst="rect">
            <a:avLst/>
          </a:prstGeom>
          <a:noFill/>
        </p:spPr>
        <p:txBody>
          <a:bodyPr wrap="none" rtlCol="0">
            <a:spAutoFit/>
          </a:bodyPr>
          <a:lstStyle/>
          <a:p>
            <a:r>
              <a:rPr lang="en-MY" sz="1600" i="1" dirty="0" smtClean="0"/>
              <a:t>TTC prioritize strategic posts for succession </a:t>
            </a:r>
            <a:r>
              <a:rPr lang="en-MY" sz="1600" i="1" dirty="0" smtClean="0"/>
              <a:t>plan</a:t>
            </a:r>
            <a:endParaRPr lang="en-MY" sz="1600" i="1" dirty="0"/>
          </a:p>
        </p:txBody>
      </p:sp>
    </p:spTree>
    <p:extLst>
      <p:ext uri="{BB962C8B-B14F-4D97-AF65-F5344CB8AC3E}">
        <p14:creationId xmlns:p14="http://schemas.microsoft.com/office/powerpoint/2010/main" val="779972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369394"/>
            <a:ext cx="9566978" cy="584775"/>
          </a:xfrm>
          <a:prstGeom prst="rect">
            <a:avLst/>
          </a:prstGeom>
          <a:noFill/>
        </p:spPr>
        <p:txBody>
          <a:bodyPr wrap="none" rtlCol="0">
            <a:spAutoFit/>
          </a:bodyPr>
          <a:lstStyle/>
          <a:p>
            <a:r>
              <a:rPr lang="en-MY" sz="3200" b="1" dirty="0" smtClean="0">
                <a:solidFill>
                  <a:srgbClr val="C00000"/>
                </a:solidFill>
              </a:rPr>
              <a:t>Continuing Education: Tertiary Education Administrator</a:t>
            </a:r>
            <a:endParaRPr lang="en-MY" sz="3200" b="1" dirty="0">
              <a:solidFill>
                <a:srgbClr val="C00000"/>
              </a:solidFill>
            </a:endParaRPr>
          </a:p>
        </p:txBody>
      </p:sp>
      <p:sp>
        <p:nvSpPr>
          <p:cNvPr id="4" name="Rectangle 3"/>
          <p:cNvSpPr/>
          <p:nvPr/>
        </p:nvSpPr>
        <p:spPr>
          <a:xfrm>
            <a:off x="381000" y="1066800"/>
            <a:ext cx="7848600" cy="5078313"/>
          </a:xfrm>
          <a:prstGeom prst="rect">
            <a:avLst/>
          </a:prstGeom>
        </p:spPr>
        <p:txBody>
          <a:bodyPr wrap="square">
            <a:spAutoFit/>
          </a:bodyPr>
          <a:lstStyle/>
          <a:p>
            <a:pPr marL="285750" indent="-285750">
              <a:buFont typeface="Wingdings" panose="05000000000000000000" pitchFamily="2" charset="2"/>
              <a:buChar char="§"/>
            </a:pPr>
            <a:r>
              <a:rPr lang="en-MY" b="1" dirty="0" smtClean="0"/>
              <a:t>Non-Technical Scheme – especially ‘N’</a:t>
            </a:r>
          </a:p>
          <a:p>
            <a:pPr marL="285750"/>
            <a:endParaRPr lang="en-MY" dirty="0" smtClean="0"/>
          </a:p>
          <a:p>
            <a:pPr marL="571500" indent="-285750">
              <a:buFont typeface="Wingdings" panose="05000000000000000000" pitchFamily="2" charset="2"/>
              <a:buChar char="ü"/>
            </a:pPr>
            <a:r>
              <a:rPr lang="en-MY" dirty="0" smtClean="0"/>
              <a:t>Fill-in-the-gap</a:t>
            </a:r>
          </a:p>
          <a:p>
            <a:pPr marL="571500" indent="-285750">
              <a:buFont typeface="Wingdings" panose="05000000000000000000" pitchFamily="2" charset="2"/>
              <a:buChar char="ü"/>
            </a:pPr>
            <a:r>
              <a:rPr lang="en-MY" dirty="0" smtClean="0"/>
              <a:t>Formally trained as TE Administrators or HE Administrators</a:t>
            </a:r>
          </a:p>
          <a:p>
            <a:pPr marL="285750" indent="-285750">
              <a:buFont typeface="Wingdings" panose="05000000000000000000" pitchFamily="2" charset="2"/>
              <a:buChar char="ü"/>
            </a:pPr>
            <a:endParaRPr lang="en-MY" dirty="0"/>
          </a:p>
          <a:p>
            <a:pPr marL="285750" indent="-285750">
              <a:buFont typeface="Wingdings" panose="05000000000000000000" pitchFamily="2" charset="2"/>
              <a:buChar char="§"/>
            </a:pPr>
            <a:r>
              <a:rPr lang="en-MY" b="1" dirty="0" smtClean="0"/>
              <a:t>Why TE?</a:t>
            </a:r>
          </a:p>
          <a:p>
            <a:pPr marL="577850" indent="-288925">
              <a:buFont typeface="Wingdings" panose="05000000000000000000" pitchFamily="2" charset="2"/>
              <a:buChar char="ü"/>
            </a:pPr>
            <a:r>
              <a:rPr lang="en-MY" dirty="0" smtClean="0"/>
              <a:t>The model suggest ‘T-shaped professional is worthwhile for TE managers in the current climate of unceasing transformation now to help identify any gaps in your own repertoire, made visible by the horizontal part of the T’</a:t>
            </a:r>
          </a:p>
          <a:p>
            <a:pPr marL="577850" indent="-288925">
              <a:buFont typeface="Wingdings" panose="05000000000000000000" pitchFamily="2" charset="2"/>
              <a:buChar char="ü"/>
            </a:pPr>
            <a:endParaRPr lang="en-MY" dirty="0" smtClean="0"/>
          </a:p>
          <a:p>
            <a:pPr marL="577850" indent="-288925">
              <a:buFont typeface="Wingdings" panose="05000000000000000000" pitchFamily="2" charset="2"/>
              <a:buChar char="ü"/>
            </a:pPr>
            <a:r>
              <a:rPr lang="en-MY" dirty="0" smtClean="0"/>
              <a:t>Career paths for </a:t>
            </a:r>
            <a:r>
              <a:rPr lang="en-MY" b="1" dirty="0" smtClean="0"/>
              <a:t>VUCA </a:t>
            </a:r>
            <a:r>
              <a:rPr lang="en-MY" dirty="0" smtClean="0"/>
              <a:t>conditions and knowledge work need to be more ‘multidirectional, dynamic and fluid’ </a:t>
            </a:r>
          </a:p>
          <a:p>
            <a:pPr marL="577850" indent="-288925">
              <a:buFont typeface="Wingdings" panose="05000000000000000000" pitchFamily="2" charset="2"/>
              <a:buChar char="ü"/>
            </a:pPr>
            <a:endParaRPr lang="en-MY" dirty="0" smtClean="0"/>
          </a:p>
          <a:p>
            <a:pPr marL="577850" indent="-288925">
              <a:buFont typeface="Wingdings" panose="05000000000000000000" pitchFamily="2" charset="2"/>
              <a:buChar char="ü"/>
            </a:pPr>
            <a:r>
              <a:rPr lang="en-US" dirty="0" smtClean="0"/>
              <a:t>One can be shaped either like an "I” (think narrow and tight) or a "T" (think extended). The I-shaped professional is highly versed in a specific area of expertise and learns by drilling more deeply into a particular field. The T-shaped person has broader skills and knowledge and learns by linking up different perspectives from different specialties. </a:t>
            </a:r>
            <a:endParaRPr lang="en-MY"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0110" y="2286000"/>
            <a:ext cx="349081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465515" y="6195536"/>
            <a:ext cx="5742527" cy="307777"/>
          </a:xfrm>
          <a:prstGeom prst="rect">
            <a:avLst/>
          </a:prstGeom>
          <a:solidFill>
            <a:schemeClr val="accent3">
              <a:lumMod val="95000"/>
            </a:schemeClr>
          </a:solidFill>
        </p:spPr>
        <p:txBody>
          <a:bodyPr wrap="square">
            <a:spAutoFit/>
          </a:bodyPr>
          <a:lstStyle/>
          <a:p>
            <a:r>
              <a:rPr lang="en-US" sz="1400" i="1" dirty="0" smtClean="0"/>
              <a:t>This </a:t>
            </a:r>
            <a:r>
              <a:rPr lang="en-US" sz="1400" i="1" dirty="0"/>
              <a:t>terminology </a:t>
            </a:r>
            <a:r>
              <a:rPr lang="en-US" sz="1400" i="1" dirty="0" smtClean="0"/>
              <a:t>of ‘I’ and ‘T’ apparently </a:t>
            </a:r>
            <a:r>
              <a:rPr lang="en-US" sz="1400" i="1" dirty="0"/>
              <a:t>originated at McKinsey &amp; </a:t>
            </a:r>
            <a:r>
              <a:rPr lang="en-US" sz="1400" i="1" dirty="0" smtClean="0"/>
              <a:t>Company</a:t>
            </a:r>
            <a:endParaRPr lang="en-US" sz="1400" i="1" dirty="0"/>
          </a:p>
        </p:txBody>
      </p:sp>
      <p:sp>
        <p:nvSpPr>
          <p:cNvPr id="9" name="Rectangle 8"/>
          <p:cNvSpPr/>
          <p:nvPr/>
        </p:nvSpPr>
        <p:spPr>
          <a:xfrm>
            <a:off x="9296823" y="5048250"/>
            <a:ext cx="2671244" cy="369332"/>
          </a:xfrm>
          <a:prstGeom prst="rect">
            <a:avLst/>
          </a:prstGeom>
        </p:spPr>
        <p:txBody>
          <a:bodyPr wrap="none">
            <a:spAutoFit/>
          </a:bodyPr>
          <a:lstStyle/>
          <a:p>
            <a:r>
              <a:rPr lang="en-US" dirty="0"/>
              <a:t>Blueprint for development</a:t>
            </a:r>
          </a:p>
        </p:txBody>
      </p:sp>
    </p:spTree>
    <p:extLst>
      <p:ext uri="{BB962C8B-B14F-4D97-AF65-F5344CB8AC3E}">
        <p14:creationId xmlns:p14="http://schemas.microsoft.com/office/powerpoint/2010/main" val="3160287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494"/>
            <a:ext cx="10668000" cy="64499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49827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81000"/>
            <a:ext cx="6359433" cy="584775"/>
          </a:xfrm>
          <a:prstGeom prst="rect">
            <a:avLst/>
          </a:prstGeom>
          <a:noFill/>
        </p:spPr>
        <p:txBody>
          <a:bodyPr wrap="none" rtlCol="0">
            <a:spAutoFit/>
          </a:bodyPr>
          <a:lstStyle/>
          <a:p>
            <a:r>
              <a:rPr lang="en-MY" sz="3200" b="1" dirty="0" smtClean="0">
                <a:solidFill>
                  <a:srgbClr val="C00000"/>
                </a:solidFill>
                <a:latin typeface="Calibri" panose="020F0502020204030204" pitchFamily="34" charset="0"/>
              </a:rPr>
              <a:t>2. Rise of Third Space Professionals</a:t>
            </a:r>
            <a:endParaRPr lang="en-MY" sz="3200" b="1" dirty="0">
              <a:solidFill>
                <a:srgbClr val="C00000"/>
              </a:solidFill>
              <a:latin typeface="Calibri" panose="020F0502020204030204" pitchFamily="34" charset="0"/>
            </a:endParaRPr>
          </a:p>
        </p:txBody>
      </p:sp>
      <p:sp>
        <p:nvSpPr>
          <p:cNvPr id="3" name="TextBox 2"/>
          <p:cNvSpPr txBox="1"/>
          <p:nvPr/>
        </p:nvSpPr>
        <p:spPr>
          <a:xfrm>
            <a:off x="533400" y="1143000"/>
            <a:ext cx="9982200" cy="5170646"/>
          </a:xfrm>
          <a:prstGeom prst="rect">
            <a:avLst/>
          </a:prstGeom>
          <a:noFill/>
        </p:spPr>
        <p:txBody>
          <a:bodyPr wrap="square" rtlCol="0">
            <a:spAutoFit/>
          </a:bodyPr>
          <a:lstStyle/>
          <a:p>
            <a:pPr marL="517525" lvl="2" indent="-457200">
              <a:buFont typeface="Wingdings" panose="05000000000000000000" pitchFamily="2" charset="2"/>
              <a:buChar char="ü"/>
            </a:pPr>
            <a:r>
              <a:rPr lang="en-US" sz="2400" dirty="0" smtClean="0"/>
              <a:t>PPPs assuming more ‘project’ based roles especially the technical schemes such as Q, C, J </a:t>
            </a:r>
            <a:r>
              <a:rPr lang="en-US" sz="2400" dirty="0" err="1" smtClean="0"/>
              <a:t>etc</a:t>
            </a:r>
            <a:endParaRPr lang="en-US" sz="2400" dirty="0" smtClean="0"/>
          </a:p>
          <a:p>
            <a:pPr marL="517525" lvl="2" indent="-457200">
              <a:buFont typeface="Wingdings" panose="05000000000000000000" pitchFamily="2" charset="2"/>
              <a:buChar char="ü"/>
            </a:pPr>
            <a:endParaRPr lang="en-US" sz="2400" dirty="0" smtClean="0"/>
          </a:p>
          <a:p>
            <a:pPr marL="517525" lvl="2" indent="-457200">
              <a:buFont typeface="Wingdings" panose="05000000000000000000" pitchFamily="2" charset="2"/>
              <a:buChar char="ü"/>
            </a:pPr>
            <a:r>
              <a:rPr lang="en-US" sz="2400" dirty="0" smtClean="0"/>
              <a:t>Motivated to acquire academic credentials Masters and PhD.</a:t>
            </a:r>
          </a:p>
          <a:p>
            <a:pPr marL="517525" lvl="2" indent="-457200">
              <a:buFont typeface="Wingdings" panose="05000000000000000000" pitchFamily="2" charset="2"/>
              <a:buChar char="ü"/>
            </a:pPr>
            <a:endParaRPr lang="en-US" sz="2400" dirty="0" smtClean="0"/>
          </a:p>
          <a:p>
            <a:pPr marL="517525" lvl="2" indent="-457200">
              <a:buFont typeface="Wingdings" panose="05000000000000000000" pitchFamily="2" charset="2"/>
              <a:buChar char="ü"/>
            </a:pPr>
            <a:r>
              <a:rPr lang="en-US" sz="2400" dirty="0" smtClean="0"/>
              <a:t>This creates </a:t>
            </a:r>
            <a:r>
              <a:rPr lang="en-US" sz="2400" b="1" dirty="0" smtClean="0"/>
              <a:t>Third </a:t>
            </a:r>
            <a:r>
              <a:rPr lang="en-US" sz="2400" b="1" dirty="0"/>
              <a:t>Space </a:t>
            </a:r>
            <a:r>
              <a:rPr lang="en-US" sz="2400" dirty="0"/>
              <a:t>between </a:t>
            </a:r>
            <a:r>
              <a:rPr lang="en-US" sz="2400" dirty="0">
                <a:solidFill>
                  <a:srgbClr val="FF0000"/>
                </a:solidFill>
              </a:rPr>
              <a:t>professional and academic </a:t>
            </a:r>
            <a:r>
              <a:rPr lang="en-US" sz="2400" dirty="0" smtClean="0">
                <a:solidFill>
                  <a:srgbClr val="FF0000"/>
                </a:solidFill>
              </a:rPr>
              <a:t>spheres</a:t>
            </a:r>
            <a:r>
              <a:rPr lang="en-US" sz="2400" dirty="0" smtClean="0"/>
              <a:t> </a:t>
            </a:r>
            <a:r>
              <a:rPr lang="en-US" sz="2400" dirty="0"/>
              <a:t>in which lateral interactions, involving teams and networks, occur in parallel with formal institutional structures and processes, and give rise to new forms of management and leadership. </a:t>
            </a:r>
            <a:r>
              <a:rPr lang="en-US" dirty="0" smtClean="0"/>
              <a:t>[</a:t>
            </a:r>
            <a:r>
              <a:rPr lang="en-US" i="1" dirty="0" smtClean="0"/>
              <a:t>Reconstructing </a:t>
            </a:r>
            <a:r>
              <a:rPr lang="en-US" i="1" dirty="0"/>
              <a:t>Identities in Higher Education: The rise of 'Third Space' </a:t>
            </a:r>
            <a:r>
              <a:rPr lang="en-US" i="1" dirty="0" smtClean="0"/>
              <a:t>professionals (2012), Celia </a:t>
            </a:r>
            <a:r>
              <a:rPr lang="en-US" i="1" dirty="0" err="1" smtClean="0"/>
              <a:t>Whitchurch</a:t>
            </a:r>
            <a:r>
              <a:rPr lang="en-US" dirty="0" smtClean="0"/>
              <a:t>]</a:t>
            </a:r>
          </a:p>
          <a:p>
            <a:pPr marL="517525" lvl="2" indent="-457200">
              <a:buFont typeface="Wingdings" panose="05000000000000000000" pitchFamily="2" charset="2"/>
              <a:buChar char="ü"/>
            </a:pPr>
            <a:endParaRPr lang="en-US" sz="2400" dirty="0" smtClean="0"/>
          </a:p>
          <a:p>
            <a:pPr marL="517525" lvl="2" indent="-457200">
              <a:buFont typeface="Wingdings" panose="05000000000000000000" pitchFamily="2" charset="2"/>
              <a:buChar char="ü"/>
            </a:pPr>
            <a:r>
              <a:rPr lang="en-US" sz="2400" dirty="0" smtClean="0"/>
              <a:t>The university should make them more </a:t>
            </a:r>
            <a:r>
              <a:rPr lang="en-US" sz="2400" dirty="0"/>
              <a:t>visible </a:t>
            </a:r>
            <a:r>
              <a:rPr lang="en-US" sz="2400" dirty="0" smtClean="0"/>
              <a:t>and provide opportunities to lead. Studies </a:t>
            </a:r>
            <a:r>
              <a:rPr lang="en-US" sz="2400" dirty="0"/>
              <a:t>shows </a:t>
            </a:r>
            <a:r>
              <a:rPr lang="en-US" sz="2400" dirty="0" smtClean="0"/>
              <a:t>that some professional </a:t>
            </a:r>
            <a:r>
              <a:rPr lang="en-US" sz="2400" dirty="0"/>
              <a:t>staff has been appointed as Pro-VC and Deputy </a:t>
            </a:r>
            <a:r>
              <a:rPr lang="en-US" sz="2400" dirty="0" smtClean="0"/>
              <a:t>VC</a:t>
            </a:r>
            <a:r>
              <a:rPr lang="en-US" sz="2400" dirty="0"/>
              <a:t>.</a:t>
            </a:r>
          </a:p>
        </p:txBody>
      </p:sp>
    </p:spTree>
    <p:extLst>
      <p:ext uri="{BB962C8B-B14F-4D97-AF65-F5344CB8AC3E}">
        <p14:creationId xmlns:p14="http://schemas.microsoft.com/office/powerpoint/2010/main" val="3644555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81000"/>
            <a:ext cx="6423746" cy="584775"/>
          </a:xfrm>
          <a:prstGeom prst="rect">
            <a:avLst/>
          </a:prstGeom>
          <a:noFill/>
        </p:spPr>
        <p:txBody>
          <a:bodyPr wrap="none" rtlCol="0">
            <a:spAutoFit/>
          </a:bodyPr>
          <a:lstStyle/>
          <a:p>
            <a:r>
              <a:rPr lang="en-MY" sz="3200" b="1" dirty="0" smtClean="0">
                <a:solidFill>
                  <a:srgbClr val="C00000"/>
                </a:solidFill>
                <a:latin typeface="Calibri" panose="020F0502020204030204" pitchFamily="34" charset="0"/>
              </a:rPr>
              <a:t>3. Communication and Collaboration</a:t>
            </a:r>
            <a:endParaRPr lang="en-MY" sz="3200" b="1" dirty="0">
              <a:solidFill>
                <a:srgbClr val="C00000"/>
              </a:solidFill>
              <a:latin typeface="Calibri" panose="020F0502020204030204" pitchFamily="34" charset="0"/>
            </a:endParaRPr>
          </a:p>
        </p:txBody>
      </p:sp>
      <p:sp>
        <p:nvSpPr>
          <p:cNvPr id="3" name="TextBox 2"/>
          <p:cNvSpPr txBox="1"/>
          <p:nvPr/>
        </p:nvSpPr>
        <p:spPr>
          <a:xfrm>
            <a:off x="533400" y="1143000"/>
            <a:ext cx="9982200" cy="5016758"/>
          </a:xfrm>
          <a:prstGeom prst="rect">
            <a:avLst/>
          </a:prstGeom>
          <a:noFill/>
        </p:spPr>
        <p:txBody>
          <a:bodyPr wrap="square" rtlCol="0">
            <a:spAutoFit/>
          </a:bodyPr>
          <a:lstStyle/>
          <a:p>
            <a:pPr marL="517525" lvl="2" indent="-457200">
              <a:buFont typeface="Wingdings" panose="05000000000000000000" pitchFamily="2" charset="2"/>
              <a:buChar char="ü"/>
            </a:pPr>
            <a:r>
              <a:rPr lang="en-US" sz="3200" dirty="0" smtClean="0"/>
              <a:t>Less conflicts</a:t>
            </a:r>
          </a:p>
          <a:p>
            <a:pPr marL="517525" lvl="2" indent="-457200">
              <a:buFont typeface="Wingdings" panose="05000000000000000000" pitchFamily="2" charset="2"/>
              <a:buChar char="ü"/>
            </a:pPr>
            <a:endParaRPr lang="en-US" sz="3200" dirty="0"/>
          </a:p>
          <a:p>
            <a:pPr marL="517525" lvl="2" indent="-457200">
              <a:buFont typeface="Wingdings" panose="05000000000000000000" pitchFamily="2" charset="2"/>
              <a:buChar char="ü"/>
            </a:pPr>
            <a:r>
              <a:rPr lang="en-US" sz="3200" dirty="0" smtClean="0"/>
              <a:t>Need </a:t>
            </a:r>
            <a:r>
              <a:rPr lang="en-US" sz="3200" dirty="0" smtClean="0"/>
              <a:t>to bridge the gap between administrators and academic staff</a:t>
            </a:r>
          </a:p>
          <a:p>
            <a:pPr marL="517525" lvl="2" indent="-457200">
              <a:buFont typeface="Wingdings" panose="05000000000000000000" pitchFamily="2" charset="2"/>
              <a:buChar char="ü"/>
            </a:pPr>
            <a:endParaRPr lang="en-US" sz="3200" dirty="0" smtClean="0"/>
          </a:p>
          <a:p>
            <a:pPr marL="517525" lvl="2" indent="-457200">
              <a:buFont typeface="Wingdings" panose="05000000000000000000" pitchFamily="2" charset="2"/>
              <a:buChar char="ü"/>
            </a:pPr>
            <a:r>
              <a:rPr lang="en-US" sz="3200" dirty="0" smtClean="0"/>
              <a:t>Communicate and collaborate effectively with both parties</a:t>
            </a:r>
          </a:p>
          <a:p>
            <a:pPr marL="517525" lvl="2" indent="-457200">
              <a:buFont typeface="Wingdings" panose="05000000000000000000" pitchFamily="2" charset="2"/>
              <a:buChar char="ü"/>
            </a:pPr>
            <a:endParaRPr lang="en-US" sz="3200" dirty="0" smtClean="0"/>
          </a:p>
          <a:p>
            <a:pPr marL="517525" lvl="2" indent="-457200">
              <a:buFont typeface="Wingdings" panose="05000000000000000000" pitchFamily="2" charset="2"/>
              <a:buChar char="ü"/>
            </a:pPr>
            <a:r>
              <a:rPr lang="en-US" sz="3200" dirty="0" smtClean="0"/>
              <a:t>Translate </a:t>
            </a:r>
            <a:r>
              <a:rPr lang="en-US" sz="3200" dirty="0" smtClean="0"/>
              <a:t>by sharing your thoughts via HE platforms such as dialogues, seminars and paper </a:t>
            </a:r>
            <a:r>
              <a:rPr lang="en-US" sz="3200" dirty="0" smtClean="0"/>
              <a:t>publications</a:t>
            </a:r>
            <a:endParaRPr lang="en-US" sz="32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6313" y="3886200"/>
            <a:ext cx="1795579" cy="256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4229" y="1143000"/>
            <a:ext cx="17907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8472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543799" y="1268822"/>
            <a:ext cx="2813661" cy="1587323"/>
            <a:chOff x="7239000" y="1190625"/>
            <a:chExt cx="2813661" cy="1587323"/>
          </a:xfrm>
        </p:grpSpPr>
        <p:sp>
          <p:nvSpPr>
            <p:cNvPr id="6" name="Rectangle 5"/>
            <p:cNvSpPr/>
            <p:nvPr/>
          </p:nvSpPr>
          <p:spPr>
            <a:xfrm>
              <a:off x="7239000" y="2131617"/>
              <a:ext cx="2813661" cy="646331"/>
            </a:xfrm>
            <a:prstGeom prst="rect">
              <a:avLst/>
            </a:prstGeom>
          </p:spPr>
          <p:txBody>
            <a:bodyPr wrap="square">
              <a:spAutoFit/>
            </a:bodyPr>
            <a:lstStyle/>
            <a:p>
              <a:pPr algn="ctr"/>
              <a:r>
                <a:rPr lang="en-MY" dirty="0"/>
                <a:t>Association of University Administrators</a:t>
              </a:r>
            </a:p>
          </p:txBody>
        </p:sp>
        <p:pic>
          <p:nvPicPr>
            <p:cNvPr id="4102" name="Picture 6" descr="AU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140" y="1190625"/>
              <a:ext cx="2032610" cy="894955"/>
            </a:xfrm>
            <a:prstGeom prst="rect">
              <a:avLst/>
            </a:prstGeom>
            <a:noFill/>
            <a:extLst>
              <a:ext uri="{909E8E84-426E-40DD-AFC4-6F175D3DCCD1}">
                <a14:hiddenFill xmlns:a14="http://schemas.microsoft.com/office/drawing/2010/main">
                  <a:solidFill>
                    <a:srgbClr val="FFFFFF"/>
                  </a:solidFill>
                </a14:hiddenFill>
              </a:ext>
            </a:extLst>
          </p:spPr>
        </p:pic>
      </p:grpSp>
      <p:pic>
        <p:nvPicPr>
          <p:cNvPr id="4104" name="Picture 8" descr="AAUA Official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86794"/>
            <a:ext cx="3838575" cy="857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47800" y="324436"/>
            <a:ext cx="6561412" cy="584775"/>
          </a:xfrm>
          <a:prstGeom prst="rect">
            <a:avLst/>
          </a:prstGeom>
          <a:noFill/>
        </p:spPr>
        <p:txBody>
          <a:bodyPr wrap="none" rtlCol="0">
            <a:spAutoFit/>
          </a:bodyPr>
          <a:lstStyle/>
          <a:p>
            <a:r>
              <a:rPr lang="en-MY" sz="3200" b="1" dirty="0" smtClean="0">
                <a:solidFill>
                  <a:srgbClr val="C00000"/>
                </a:solidFill>
              </a:rPr>
              <a:t>4. Affiliation with Professional Bodies</a:t>
            </a:r>
            <a:endParaRPr lang="en-MY" sz="3200" b="1" dirty="0">
              <a:solidFill>
                <a:srgbClr val="C00000"/>
              </a:solidFill>
            </a:endParaRPr>
          </a:p>
        </p:txBody>
      </p:sp>
      <p:pic>
        <p:nvPicPr>
          <p:cNvPr id="9" name="Picture 2" descr="https://acupa.site-ym.com/graphic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1690" y="3372416"/>
            <a:ext cx="6400800" cy="63068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19086" y="3004135"/>
            <a:ext cx="4876801" cy="1402640"/>
            <a:chOff x="533400" y="1400812"/>
            <a:chExt cx="4876801" cy="1402640"/>
          </a:xfrm>
        </p:grpSpPr>
        <p:pic>
          <p:nvPicPr>
            <p:cNvPr id="12" name="Picture 4" descr="ATEM In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1400812"/>
              <a:ext cx="1390935" cy="14026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TEM Inc."/>
            <p:cNvPicPr>
              <a:picLocks noChangeAspect="1" noChangeArrowheads="1"/>
            </p:cNvPicPr>
            <p:nvPr/>
          </p:nvPicPr>
          <p:blipFill rotWithShape="1">
            <a:blip r:embed="rId6">
              <a:extLst>
                <a:ext uri="{28A0092B-C50C-407E-A947-70E740481C1C}">
                  <a14:useLocalDpi xmlns:a14="http://schemas.microsoft.com/office/drawing/2010/main" val="0"/>
                </a:ext>
              </a:extLst>
            </a:blip>
            <a:srcRect l="-822" t="2436" r="822" b="32028"/>
            <a:stretch/>
          </p:blipFill>
          <p:spPr bwMode="auto">
            <a:xfrm>
              <a:off x="1752601" y="1600201"/>
              <a:ext cx="3657600" cy="1003862"/>
            </a:xfrm>
            <a:prstGeom prst="rect">
              <a:avLst/>
            </a:prstGeom>
            <a:noFill/>
            <a:extLst>
              <a:ext uri="{909E8E84-426E-40DD-AFC4-6F175D3DCCD1}">
                <a14:hiddenFill xmlns:a14="http://schemas.microsoft.com/office/drawing/2010/main">
                  <a:solidFill>
                    <a:srgbClr val="FFFFFF"/>
                  </a:solidFill>
                </a14:hiddenFill>
              </a:ext>
            </a:extLst>
          </p:spPr>
        </p:pic>
      </p:grpSp>
      <p:pic>
        <p:nvPicPr>
          <p:cNvPr id="4099"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t="25164" b="21465"/>
          <a:stretch/>
        </p:blipFill>
        <p:spPr bwMode="auto">
          <a:xfrm>
            <a:off x="2528887" y="4762501"/>
            <a:ext cx="2667000" cy="1138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800" y="4312720"/>
            <a:ext cx="2547856" cy="2038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9687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6117" y="1622967"/>
            <a:ext cx="1449917" cy="1449917"/>
          </a:xfrm>
          <a:prstGeom prst="rect">
            <a:avLst/>
          </a:prstGeom>
        </p:spPr>
      </p:pic>
      <p:sp>
        <p:nvSpPr>
          <p:cNvPr id="6" name="Rectangle 5"/>
          <p:cNvSpPr/>
          <p:nvPr/>
        </p:nvSpPr>
        <p:spPr>
          <a:xfrm>
            <a:off x="933451" y="3034784"/>
            <a:ext cx="3181350" cy="707886"/>
          </a:xfrm>
          <a:prstGeom prst="rect">
            <a:avLst/>
          </a:prstGeom>
        </p:spPr>
        <p:txBody>
          <a:bodyPr wrap="square">
            <a:spAutoFit/>
          </a:bodyPr>
          <a:lstStyle/>
          <a:p>
            <a:r>
              <a:rPr lang="it-IT" sz="2000" dirty="0" smtClean="0"/>
              <a:t>Majlis </a:t>
            </a:r>
            <a:r>
              <a:rPr lang="it-IT" sz="2000" dirty="0"/>
              <a:t>Persatuan Pentadbir </a:t>
            </a:r>
            <a:endParaRPr lang="it-IT" sz="2000" dirty="0" smtClean="0"/>
          </a:p>
          <a:p>
            <a:r>
              <a:rPr lang="it-IT" sz="2000" dirty="0" smtClean="0"/>
              <a:t>Universiti </a:t>
            </a:r>
            <a:r>
              <a:rPr lang="it-IT" sz="2000" dirty="0"/>
              <a:t>Awam Malaysia</a:t>
            </a:r>
            <a:endParaRPr lang="en-US" sz="2000" dirty="0"/>
          </a:p>
        </p:txBody>
      </p:sp>
      <p:sp>
        <p:nvSpPr>
          <p:cNvPr id="7" name="TextBox 6"/>
          <p:cNvSpPr txBox="1"/>
          <p:nvPr/>
        </p:nvSpPr>
        <p:spPr>
          <a:xfrm>
            <a:off x="4267200" y="1603623"/>
            <a:ext cx="6324600" cy="3785652"/>
          </a:xfrm>
          <a:prstGeom prst="rect">
            <a:avLst/>
          </a:prstGeom>
          <a:noFill/>
        </p:spPr>
        <p:txBody>
          <a:bodyPr wrap="square" rtlCol="0">
            <a:spAutoFit/>
          </a:bodyPr>
          <a:lstStyle/>
          <a:p>
            <a:pPr marL="285750" indent="-285750">
              <a:buFont typeface="Wingdings" panose="05000000000000000000" pitchFamily="2" charset="2"/>
              <a:buChar char="§"/>
            </a:pPr>
            <a:r>
              <a:rPr lang="en-US" sz="2000" dirty="0" smtClean="0"/>
              <a:t>27 Feb 2001</a:t>
            </a:r>
          </a:p>
          <a:p>
            <a:pPr marL="285750" indent="-285750">
              <a:buFont typeface="Wingdings" panose="05000000000000000000" pitchFamily="2" charset="2"/>
              <a:buChar char="§"/>
            </a:pPr>
            <a:r>
              <a:rPr lang="en-US" sz="2000" dirty="0" smtClean="0"/>
              <a:t>Comprises of all 20 IPTA associations of administrators such as UTM – PERTISAS, USIM -PRAGMATIS, UMT -PERENTAS, UM - PEKERTI, </a:t>
            </a:r>
            <a:r>
              <a:rPr lang="en-US" sz="2000" dirty="0" err="1" smtClean="0"/>
              <a:t>UiTM</a:t>
            </a:r>
            <a:r>
              <a:rPr lang="en-US" sz="2000" dirty="0" smtClean="0"/>
              <a:t> – </a:t>
            </a:r>
            <a:r>
              <a:rPr lang="en-US" sz="2000" dirty="0" err="1" smtClean="0"/>
              <a:t>PPUiTM</a:t>
            </a:r>
            <a:r>
              <a:rPr lang="en-US" sz="2000" dirty="0" smtClean="0"/>
              <a:t>, PRESTASI – UPSI, PERTADI – UKM, PPUMS - UMS, PMA – UIAM, PRAKTIS – UTEM, PPTI – UMP, PENGEMUDI – UNISZA, PERPATI – UUM, POTENSI – UNIMAP&lt; PENTAS – UTHM, PERTISA – UMK, GPUSM – USM, PPUPM – UPM </a:t>
            </a:r>
            <a:r>
              <a:rPr lang="en-US" sz="2000" dirty="0" err="1" smtClean="0"/>
              <a:t>etc</a:t>
            </a:r>
            <a:endParaRPr lang="en-US" sz="2000" dirty="0" smtClean="0"/>
          </a:p>
          <a:p>
            <a:pPr marL="285750" indent="-285750">
              <a:buFont typeface="Wingdings" panose="05000000000000000000" pitchFamily="2" charset="2"/>
              <a:buChar char="§"/>
            </a:pPr>
            <a:r>
              <a:rPr lang="en-US" sz="2000" dirty="0" smtClean="0"/>
              <a:t>20 August – Hari </a:t>
            </a:r>
            <a:r>
              <a:rPr lang="en-US" sz="2000" dirty="0" err="1" smtClean="0"/>
              <a:t>Pentadbir</a:t>
            </a:r>
            <a:r>
              <a:rPr lang="en-US" sz="2000" dirty="0" smtClean="0"/>
              <a:t> </a:t>
            </a:r>
            <a:r>
              <a:rPr lang="en-US" sz="2000" dirty="0" err="1" smtClean="0"/>
              <a:t>Universiti</a:t>
            </a:r>
            <a:endParaRPr lang="en-US" sz="2000" dirty="0" smtClean="0"/>
          </a:p>
          <a:p>
            <a:pPr marL="285750" indent="-285750">
              <a:buFont typeface="Wingdings" panose="05000000000000000000" pitchFamily="2" charset="2"/>
              <a:buChar char="§"/>
            </a:pPr>
            <a:r>
              <a:rPr lang="en-US" sz="2000" dirty="0" smtClean="0"/>
              <a:t>Foster collaboration with all administrators</a:t>
            </a:r>
          </a:p>
          <a:p>
            <a:pPr marL="285750" indent="-285750">
              <a:buFont typeface="Wingdings" panose="05000000000000000000" pitchFamily="2" charset="2"/>
              <a:buChar char="§"/>
            </a:pPr>
            <a:endParaRPr lang="en-US" sz="2000" dirty="0" smtClean="0"/>
          </a:p>
          <a:p>
            <a:endParaRPr lang="en-US" sz="2000" dirty="0"/>
          </a:p>
        </p:txBody>
      </p:sp>
    </p:spTree>
    <p:extLst>
      <p:ext uri="{BB962C8B-B14F-4D97-AF65-F5344CB8AC3E}">
        <p14:creationId xmlns:p14="http://schemas.microsoft.com/office/powerpoint/2010/main" val="3852348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752475"/>
            <a:ext cx="11979275" cy="535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371344544"/>
              </p:ext>
            </p:extLst>
          </p:nvPr>
        </p:nvGraphicFramePr>
        <p:xfrm>
          <a:off x="1295400" y="1143000"/>
          <a:ext cx="8128000" cy="5228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19116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9895416" cy="576262"/>
          </a:xfrm>
        </p:spPr>
        <p:txBody>
          <a:bodyPr/>
          <a:lstStyle/>
          <a:p>
            <a:r>
              <a:rPr lang="en-US" b="1" dirty="0" smtClean="0">
                <a:solidFill>
                  <a:srgbClr val="C00000"/>
                </a:solidFill>
              </a:rPr>
              <a:t>Conclusion</a:t>
            </a:r>
            <a:endParaRPr lang="en-US" b="1" dirty="0">
              <a:solidFill>
                <a:srgbClr val="C00000"/>
              </a:solidFill>
            </a:endParaRPr>
          </a:p>
        </p:txBody>
      </p:sp>
      <p:pic>
        <p:nvPicPr>
          <p:cNvPr id="6" name="Picture 5"/>
          <p:cNvPicPr>
            <a:picLocks noChangeAspect="1"/>
          </p:cNvPicPr>
          <p:nvPr/>
        </p:nvPicPr>
        <p:blipFill>
          <a:blip r:embed="rId2"/>
          <a:stretch>
            <a:fillRect/>
          </a:stretch>
        </p:blipFill>
        <p:spPr>
          <a:xfrm>
            <a:off x="990600" y="1223211"/>
            <a:ext cx="6785436" cy="5017443"/>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3886200"/>
            <a:ext cx="3657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4896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286000"/>
            <a:ext cx="6856192" cy="3406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6622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srcRect t="6086"/>
          <a:stretch/>
        </p:blipFill>
        <p:spPr bwMode="auto">
          <a:xfrm>
            <a:off x="1905000" y="1066800"/>
            <a:ext cx="6629401" cy="5422389"/>
          </a:xfrm>
          <a:prstGeom prst="rect">
            <a:avLst/>
          </a:prstGeom>
          <a:noFill/>
          <a:ln w="9525">
            <a:noFill/>
            <a:miter lim="800000"/>
            <a:headEnd/>
            <a:tailEnd/>
          </a:ln>
          <a:effectLst/>
        </p:spPr>
      </p:pic>
      <p:sp>
        <p:nvSpPr>
          <p:cNvPr id="2" name="Title 1"/>
          <p:cNvSpPr>
            <a:spLocks noGrp="1"/>
          </p:cNvSpPr>
          <p:nvPr>
            <p:ph type="title"/>
          </p:nvPr>
        </p:nvSpPr>
        <p:spPr>
          <a:xfrm>
            <a:off x="1295400" y="304800"/>
            <a:ext cx="9916767" cy="596653"/>
          </a:xfrm>
        </p:spPr>
        <p:txBody>
          <a:bodyPr>
            <a:noAutofit/>
          </a:bodyPr>
          <a:lstStyle/>
          <a:p>
            <a:r>
              <a:rPr lang="en-US" sz="3200" b="1" dirty="0" smtClean="0"/>
              <a:t>10 Shifts of </a:t>
            </a:r>
            <a:r>
              <a:rPr lang="en-US" sz="3200" b="1" dirty="0" smtClean="0"/>
              <a:t>Malaysia Education Blue Print</a:t>
            </a:r>
            <a:endParaRPr lang="en-US" sz="3200" b="1" dirty="0"/>
          </a:p>
        </p:txBody>
      </p:sp>
      <p:sp>
        <p:nvSpPr>
          <p:cNvPr id="4" name="Rectangle 3"/>
          <p:cNvSpPr/>
          <p:nvPr/>
        </p:nvSpPr>
        <p:spPr bwMode="auto">
          <a:xfrm>
            <a:off x="3962400" y="1066800"/>
            <a:ext cx="1676400" cy="1219200"/>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MY"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endParaRPr>
          </a:p>
        </p:txBody>
      </p:sp>
    </p:spTree>
    <p:extLst>
      <p:ext uri="{BB962C8B-B14F-4D97-AF65-F5344CB8AC3E}">
        <p14:creationId xmlns:p14="http://schemas.microsoft.com/office/powerpoint/2010/main" val="3544241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0" y="228600"/>
            <a:ext cx="10439400" cy="6629400"/>
            <a:chOff x="756085" y="857250"/>
            <a:chExt cx="9911915" cy="5467350"/>
          </a:xfrm>
        </p:grpSpPr>
        <p:grpSp>
          <p:nvGrpSpPr>
            <p:cNvPr id="33793" name="Group 2"/>
            <p:cNvGrpSpPr>
              <a:grpSpLocks/>
            </p:cNvGrpSpPr>
            <p:nvPr/>
          </p:nvGrpSpPr>
          <p:grpSpPr bwMode="auto">
            <a:xfrm>
              <a:off x="838200" y="2959100"/>
              <a:ext cx="9753600" cy="3365500"/>
              <a:chOff x="69850" y="2101850"/>
              <a:chExt cx="8997950" cy="2990181"/>
            </a:xfrm>
          </p:grpSpPr>
          <p:sp>
            <p:nvSpPr>
              <p:cNvPr id="298" name="Rectangle 297"/>
              <p:cNvSpPr>
                <a:spLocks noChangeArrowheads="1"/>
              </p:cNvSpPr>
              <p:nvPr/>
            </p:nvSpPr>
            <p:spPr bwMode="auto">
              <a:xfrm>
                <a:off x="6300788" y="3619161"/>
                <a:ext cx="2736850" cy="1417321"/>
              </a:xfrm>
              <a:prstGeom prst="rect">
                <a:avLst/>
              </a:prstGeom>
              <a:solidFill>
                <a:srgbClr val="25406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endParaRPr>
              </a:p>
            </p:txBody>
          </p:sp>
          <p:sp>
            <p:nvSpPr>
              <p:cNvPr id="156" name="Rectangle 155"/>
              <p:cNvSpPr>
                <a:spLocks noChangeArrowheads="1"/>
              </p:cNvSpPr>
              <p:nvPr/>
            </p:nvSpPr>
            <p:spPr bwMode="auto">
              <a:xfrm>
                <a:off x="3503613" y="3620748"/>
                <a:ext cx="2736850" cy="1417320"/>
              </a:xfrm>
              <a:prstGeom prst="rect">
                <a:avLst/>
              </a:prstGeom>
              <a:solidFill>
                <a:srgbClr val="25406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endParaRPr>
              </a:p>
            </p:txBody>
          </p:sp>
          <p:sp>
            <p:nvSpPr>
              <p:cNvPr id="136" name="Rectangle 135"/>
              <p:cNvSpPr>
                <a:spLocks noChangeArrowheads="1"/>
              </p:cNvSpPr>
              <p:nvPr/>
            </p:nvSpPr>
            <p:spPr bwMode="auto">
              <a:xfrm>
                <a:off x="695325" y="2135181"/>
                <a:ext cx="2736850" cy="1417320"/>
              </a:xfrm>
              <a:prstGeom prst="rect">
                <a:avLst/>
              </a:prstGeom>
              <a:solidFill>
                <a:schemeClr val="accent1">
                  <a:lumMod val="50000"/>
                </a:scheme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endParaRPr>
              </a:p>
            </p:txBody>
          </p:sp>
          <p:sp>
            <p:nvSpPr>
              <p:cNvPr id="33815" name="TextBox 6"/>
              <p:cNvSpPr txBox="1">
                <a:spLocks noChangeArrowheads="1"/>
              </p:cNvSpPr>
              <p:nvPr/>
            </p:nvSpPr>
            <p:spPr bwMode="auto">
              <a:xfrm>
                <a:off x="611188" y="2701925"/>
                <a:ext cx="2860675" cy="89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sz="1500" b="1">
                    <a:solidFill>
                      <a:srgbClr val="FFFFFF"/>
                    </a:solidFill>
                    <a:latin typeface="Avenir Heavy" charset="0"/>
                    <a:ea typeface="ＭＳ Ｐゴシック" charset="-128"/>
                  </a:rPr>
                  <a:t>Widened and </a:t>
                </a:r>
              </a:p>
              <a:p>
                <a:pPr algn="ctr"/>
                <a:r>
                  <a:rPr lang="en-US" altLang="en-US" sz="1500" b="1">
                    <a:solidFill>
                      <a:srgbClr val="FFFFFF"/>
                    </a:solidFill>
                    <a:latin typeface="Avenir Heavy" charset="0"/>
                    <a:ea typeface="ＭＳ Ｐゴシック" charset="-128"/>
                  </a:rPr>
                  <a:t>Democratised Access </a:t>
                </a:r>
              </a:p>
              <a:p>
                <a:pPr algn="ctr"/>
                <a:r>
                  <a:rPr lang="en-US" altLang="en-US" sz="1100">
                    <a:solidFill>
                      <a:srgbClr val="FFFFFF"/>
                    </a:solidFill>
                    <a:latin typeface="Avenir Book" charset="0"/>
                    <a:ea typeface="ＭＳ Ｐゴシック" charset="-128"/>
                  </a:rPr>
                  <a:t>Intensified TNE, flexible education, </a:t>
                </a:r>
              </a:p>
              <a:p>
                <a:pPr algn="ctr"/>
                <a:r>
                  <a:rPr lang="en-US" altLang="en-US" sz="1100">
                    <a:solidFill>
                      <a:srgbClr val="FFFFFF"/>
                    </a:solidFill>
                    <a:latin typeface="Avenir Book" charset="0"/>
                    <a:ea typeface="ＭＳ Ｐゴシック" charset="-128"/>
                  </a:rPr>
                  <a:t>increased and diversified financial support</a:t>
                </a:r>
              </a:p>
            </p:txBody>
          </p:sp>
          <p:sp>
            <p:nvSpPr>
              <p:cNvPr id="146" name="Rectangle 145"/>
              <p:cNvSpPr>
                <a:spLocks noChangeArrowheads="1"/>
              </p:cNvSpPr>
              <p:nvPr/>
            </p:nvSpPr>
            <p:spPr bwMode="auto">
              <a:xfrm>
                <a:off x="3503613" y="2135181"/>
                <a:ext cx="2736850" cy="1417320"/>
              </a:xfrm>
              <a:prstGeom prst="rect">
                <a:avLst/>
              </a:prstGeom>
              <a:solidFill>
                <a:srgbClr val="25406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endParaRPr>
              </a:p>
            </p:txBody>
          </p:sp>
          <p:sp>
            <p:nvSpPr>
              <p:cNvPr id="147" name="Rectangle 146"/>
              <p:cNvSpPr>
                <a:spLocks noChangeArrowheads="1"/>
              </p:cNvSpPr>
              <p:nvPr/>
            </p:nvSpPr>
            <p:spPr bwMode="auto">
              <a:xfrm>
                <a:off x="6302375" y="2135181"/>
                <a:ext cx="2735263" cy="1417320"/>
              </a:xfrm>
              <a:prstGeom prst="rect">
                <a:avLst/>
              </a:prstGeom>
              <a:solidFill>
                <a:srgbClr val="25406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endParaRPr>
              </a:p>
            </p:txBody>
          </p:sp>
          <p:sp>
            <p:nvSpPr>
              <p:cNvPr id="150" name="Rectangle 149"/>
              <p:cNvSpPr>
                <a:spLocks noChangeArrowheads="1"/>
              </p:cNvSpPr>
              <p:nvPr/>
            </p:nvSpPr>
            <p:spPr bwMode="auto">
              <a:xfrm>
                <a:off x="700088" y="3615986"/>
                <a:ext cx="2736850" cy="1418908"/>
              </a:xfrm>
              <a:prstGeom prst="rect">
                <a:avLst/>
              </a:prstGeom>
              <a:solidFill>
                <a:srgbClr val="25406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endParaRPr>
              </a:p>
            </p:txBody>
          </p:sp>
          <p:sp>
            <p:nvSpPr>
              <p:cNvPr id="33819" name="TextBox 12"/>
              <p:cNvSpPr txBox="1">
                <a:spLocks noChangeArrowheads="1"/>
              </p:cNvSpPr>
              <p:nvPr/>
            </p:nvSpPr>
            <p:spPr bwMode="auto">
              <a:xfrm>
                <a:off x="690563" y="4248150"/>
                <a:ext cx="2730500" cy="72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sz="1500" b="1">
                    <a:solidFill>
                      <a:srgbClr val="FFFFFF"/>
                    </a:solidFill>
                    <a:latin typeface="Avenir Heavy" charset="0"/>
                    <a:ea typeface="ＭＳ Ｐゴシック" charset="-128"/>
                  </a:rPr>
                  <a:t>Translational </a:t>
                </a:r>
              </a:p>
              <a:p>
                <a:pPr algn="ctr"/>
                <a:r>
                  <a:rPr lang="en-US" altLang="en-US" sz="1500" b="1">
                    <a:solidFill>
                      <a:srgbClr val="FFFFFF"/>
                    </a:solidFill>
                    <a:latin typeface="Avenir Heavy" charset="0"/>
                    <a:ea typeface="ＭＳ Ｐゴシック" charset="-128"/>
                  </a:rPr>
                  <a:t>Research University </a:t>
                </a:r>
              </a:p>
              <a:p>
                <a:pPr algn="ctr"/>
                <a:r>
                  <a:rPr lang="en-US" altLang="en-US" sz="1100">
                    <a:solidFill>
                      <a:srgbClr val="FFFFFF"/>
                    </a:solidFill>
                    <a:latin typeface="Avenir Book" charset="0"/>
                    <a:ea typeface="ＭＳ Ｐゴシック" charset="-128"/>
                  </a:rPr>
                  <a:t>6 star rating in MyRA</a:t>
                </a:r>
              </a:p>
            </p:txBody>
          </p:sp>
          <p:sp>
            <p:nvSpPr>
              <p:cNvPr id="33820" name="TextBox 14"/>
              <p:cNvSpPr txBox="1">
                <a:spLocks noChangeArrowheads="1"/>
              </p:cNvSpPr>
              <p:nvPr/>
            </p:nvSpPr>
            <p:spPr bwMode="auto">
              <a:xfrm>
                <a:off x="3503613" y="2711450"/>
                <a:ext cx="2736850" cy="89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sz="1500" b="1">
                    <a:solidFill>
                      <a:srgbClr val="FFFFFF"/>
                    </a:solidFill>
                    <a:latin typeface="Avenir Heavy" charset="0"/>
                    <a:ea typeface="ＭＳ Ｐゴシック" charset="-128"/>
                  </a:rPr>
                  <a:t>Holistic, Entrepreneurial and Balanced Graduates</a:t>
                </a:r>
              </a:p>
              <a:p>
                <a:pPr algn="ctr"/>
                <a:r>
                  <a:rPr lang="en-US" altLang="en-US" sz="1100">
                    <a:solidFill>
                      <a:srgbClr val="FFFFFF"/>
                    </a:solidFill>
                    <a:latin typeface="Avenir Book" charset="0"/>
                    <a:ea typeface="ＭＳ Ｐゴシック" charset="-128"/>
                  </a:rPr>
                  <a:t>95% graduates being employed or become entrepreneurs </a:t>
                </a:r>
              </a:p>
            </p:txBody>
          </p:sp>
          <p:sp>
            <p:nvSpPr>
              <p:cNvPr id="33821" name="TextBox 15"/>
              <p:cNvSpPr txBox="1">
                <a:spLocks noChangeArrowheads="1"/>
              </p:cNvSpPr>
              <p:nvPr/>
            </p:nvSpPr>
            <p:spPr bwMode="auto">
              <a:xfrm>
                <a:off x="3503613" y="4168775"/>
                <a:ext cx="2736850" cy="83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sz="1500" b="1">
                    <a:solidFill>
                      <a:srgbClr val="FFFFFF"/>
                    </a:solidFill>
                    <a:latin typeface="Avenir Heavy" charset="0"/>
                    <a:ea typeface="ＭＳ Ｐゴシック" charset="-128"/>
                  </a:rPr>
                  <a:t>University 4.0</a:t>
                </a:r>
              </a:p>
              <a:p>
                <a:pPr algn="ctr"/>
                <a:r>
                  <a:rPr lang="en-US" altLang="en-US" sz="1100">
                    <a:solidFill>
                      <a:srgbClr val="FFFFFF"/>
                    </a:solidFill>
                    <a:latin typeface="Avenir Book" charset="0"/>
                    <a:ea typeface="ＭＳ Ｐゴシック" charset="-128"/>
                  </a:rPr>
                  <a:t>Humanising 4IR using 21st century curriculum to empower people</a:t>
                </a:r>
              </a:p>
              <a:p>
                <a:pPr algn="ctr"/>
                <a:r>
                  <a:rPr lang="en-US" altLang="en-US" sz="1100">
                    <a:solidFill>
                      <a:srgbClr val="FFFFFF"/>
                    </a:solidFill>
                    <a:latin typeface="Avenir Book" charset="0"/>
                    <a:ea typeface="ＭＳ Ｐゴシック" charset="-128"/>
                  </a:rPr>
                  <a:t>via digital economy</a:t>
                </a:r>
              </a:p>
            </p:txBody>
          </p:sp>
          <p:sp>
            <p:nvSpPr>
              <p:cNvPr id="33822" name="TextBox 17"/>
              <p:cNvSpPr txBox="1">
                <a:spLocks noChangeArrowheads="1"/>
              </p:cNvSpPr>
              <p:nvPr/>
            </p:nvSpPr>
            <p:spPr bwMode="auto">
              <a:xfrm>
                <a:off x="6323013" y="2693988"/>
                <a:ext cx="2709862" cy="89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sz="1500" b="1">
                    <a:solidFill>
                      <a:srgbClr val="FFFFFF"/>
                    </a:solidFill>
                    <a:latin typeface="Avenir Heavy" charset="0"/>
                    <a:ea typeface="ＭＳ Ｐゴシック" charset="-128"/>
                  </a:rPr>
                  <a:t>Driving Industry and Community</a:t>
                </a:r>
              </a:p>
              <a:p>
                <a:pPr algn="ctr" eaLnBrk="1" hangingPunct="1"/>
                <a:r>
                  <a:rPr lang="en-US" altLang="en-US" sz="1100">
                    <a:solidFill>
                      <a:srgbClr val="FFFFFF"/>
                    </a:solidFill>
                    <a:latin typeface="Avenir Book" charset="0"/>
                  </a:rPr>
                  <a:t>Well-being and prosperity via teaching and learning, research and services</a:t>
                </a:r>
                <a:endParaRPr lang="en-US" altLang="en-US" sz="1100">
                  <a:solidFill>
                    <a:srgbClr val="FFFFFF"/>
                  </a:solidFill>
                </a:endParaRPr>
              </a:p>
            </p:txBody>
          </p:sp>
          <p:sp>
            <p:nvSpPr>
              <p:cNvPr id="33823" name="TextBox 18"/>
              <p:cNvSpPr txBox="1">
                <a:spLocks noChangeArrowheads="1"/>
              </p:cNvSpPr>
              <p:nvPr/>
            </p:nvSpPr>
            <p:spPr bwMode="auto">
              <a:xfrm>
                <a:off x="6294438" y="4214813"/>
                <a:ext cx="2732087" cy="66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sz="1500" b="1">
                    <a:solidFill>
                      <a:srgbClr val="FFFFFF"/>
                    </a:solidFill>
                    <a:latin typeface="Avenir Heavy" charset="0"/>
                    <a:ea typeface="ＭＳ Ｐゴシック" charset="-128"/>
                  </a:rPr>
                  <a:t>Institutional Sustainability</a:t>
                </a:r>
              </a:p>
              <a:p>
                <a:pPr algn="ctr" eaLnBrk="1" hangingPunct="1"/>
                <a:r>
                  <a:rPr lang="en-US" altLang="en-US" sz="1100">
                    <a:solidFill>
                      <a:srgbClr val="FFFFFF"/>
                    </a:solidFill>
                    <a:latin typeface="Avenir Book" charset="0"/>
                  </a:rPr>
                  <a:t>People, governance, financial and reputation</a:t>
                </a:r>
              </a:p>
            </p:txBody>
          </p:sp>
          <p:grpSp>
            <p:nvGrpSpPr>
              <p:cNvPr id="118" name="Gruppieren 38"/>
              <p:cNvGrpSpPr/>
              <p:nvPr/>
            </p:nvGrpSpPr>
            <p:grpSpPr bwMode="auto">
              <a:xfrm>
                <a:off x="7400184" y="2221981"/>
                <a:ext cx="634775" cy="459878"/>
                <a:chOff x="728663" y="3459163"/>
                <a:chExt cx="539750" cy="409575"/>
              </a:xfrm>
              <a:solidFill>
                <a:schemeClr val="bg1"/>
              </a:solidFill>
            </p:grpSpPr>
            <p:sp>
              <p:nvSpPr>
                <p:cNvPr id="119" name="Freeform 31"/>
                <p:cNvSpPr>
                  <a:spLocks/>
                </p:cNvSpPr>
                <p:nvPr/>
              </p:nvSpPr>
              <p:spPr bwMode="auto">
                <a:xfrm>
                  <a:off x="728663" y="3459163"/>
                  <a:ext cx="438150" cy="404813"/>
                </a:xfrm>
                <a:custGeom>
                  <a:avLst/>
                  <a:gdLst>
                    <a:gd name="T0" fmla="*/ 24 w 369"/>
                    <a:gd name="T1" fmla="*/ 201 h 341"/>
                    <a:gd name="T2" fmla="*/ 3 w 369"/>
                    <a:gd name="T3" fmla="*/ 193 h 341"/>
                    <a:gd name="T4" fmla="*/ 0 w 369"/>
                    <a:gd name="T5" fmla="*/ 188 h 341"/>
                    <a:gd name="T6" fmla="*/ 0 w 369"/>
                    <a:gd name="T7" fmla="*/ 29 h 341"/>
                    <a:gd name="T8" fmla="*/ 42 w 369"/>
                    <a:gd name="T9" fmla="*/ 44 h 341"/>
                    <a:gd name="T10" fmla="*/ 94 w 369"/>
                    <a:gd name="T11" fmla="*/ 39 h 341"/>
                    <a:gd name="T12" fmla="*/ 157 w 369"/>
                    <a:gd name="T13" fmla="*/ 8 h 341"/>
                    <a:gd name="T14" fmla="*/ 212 w 369"/>
                    <a:gd name="T15" fmla="*/ 21 h 341"/>
                    <a:gd name="T16" fmla="*/ 180 w 369"/>
                    <a:gd name="T17" fmla="*/ 40 h 341"/>
                    <a:gd name="T18" fmla="*/ 147 w 369"/>
                    <a:gd name="T19" fmla="*/ 62 h 341"/>
                    <a:gd name="T20" fmla="*/ 133 w 369"/>
                    <a:gd name="T21" fmla="*/ 111 h 341"/>
                    <a:gd name="T22" fmla="*/ 171 w 369"/>
                    <a:gd name="T23" fmla="*/ 143 h 341"/>
                    <a:gd name="T24" fmla="*/ 196 w 369"/>
                    <a:gd name="T25" fmla="*/ 138 h 341"/>
                    <a:gd name="T26" fmla="*/ 238 w 369"/>
                    <a:gd name="T27" fmla="*/ 119 h 341"/>
                    <a:gd name="T28" fmla="*/ 276 w 369"/>
                    <a:gd name="T29" fmla="*/ 125 h 341"/>
                    <a:gd name="T30" fmla="*/ 358 w 369"/>
                    <a:gd name="T31" fmla="*/ 211 h 341"/>
                    <a:gd name="T32" fmla="*/ 358 w 369"/>
                    <a:gd name="T33" fmla="*/ 244 h 341"/>
                    <a:gd name="T34" fmla="*/ 332 w 369"/>
                    <a:gd name="T35" fmla="*/ 242 h 341"/>
                    <a:gd name="T36" fmla="*/ 306 w 369"/>
                    <a:gd name="T37" fmla="*/ 216 h 341"/>
                    <a:gd name="T38" fmla="*/ 298 w 369"/>
                    <a:gd name="T39" fmla="*/ 210 h 341"/>
                    <a:gd name="T40" fmla="*/ 297 w 369"/>
                    <a:gd name="T41" fmla="*/ 211 h 341"/>
                    <a:gd name="T42" fmla="*/ 302 w 369"/>
                    <a:gd name="T43" fmla="*/ 220 h 341"/>
                    <a:gd name="T44" fmla="*/ 324 w 369"/>
                    <a:gd name="T45" fmla="*/ 244 h 341"/>
                    <a:gd name="T46" fmla="*/ 332 w 369"/>
                    <a:gd name="T47" fmla="*/ 258 h 341"/>
                    <a:gd name="T48" fmla="*/ 323 w 369"/>
                    <a:gd name="T49" fmla="*/ 280 h 341"/>
                    <a:gd name="T50" fmla="*/ 297 w 369"/>
                    <a:gd name="T51" fmla="*/ 276 h 341"/>
                    <a:gd name="T52" fmla="*/ 272 w 369"/>
                    <a:gd name="T53" fmla="*/ 250 h 341"/>
                    <a:gd name="T54" fmla="*/ 259 w 369"/>
                    <a:gd name="T55" fmla="*/ 238 h 341"/>
                    <a:gd name="T56" fmla="*/ 257 w 369"/>
                    <a:gd name="T57" fmla="*/ 240 h 341"/>
                    <a:gd name="T58" fmla="*/ 264 w 369"/>
                    <a:gd name="T59" fmla="*/ 249 h 341"/>
                    <a:gd name="T60" fmla="*/ 289 w 369"/>
                    <a:gd name="T61" fmla="*/ 278 h 341"/>
                    <a:gd name="T62" fmla="*/ 290 w 369"/>
                    <a:gd name="T63" fmla="*/ 302 h 341"/>
                    <a:gd name="T64" fmla="*/ 269 w 369"/>
                    <a:gd name="T65" fmla="*/ 310 h 341"/>
                    <a:gd name="T66" fmla="*/ 258 w 369"/>
                    <a:gd name="T67" fmla="*/ 303 h 341"/>
                    <a:gd name="T68" fmla="*/ 232 w 369"/>
                    <a:gd name="T69" fmla="*/ 276 h 341"/>
                    <a:gd name="T70" fmla="*/ 223 w 369"/>
                    <a:gd name="T71" fmla="*/ 268 h 341"/>
                    <a:gd name="T72" fmla="*/ 221 w 369"/>
                    <a:gd name="T73" fmla="*/ 270 h 341"/>
                    <a:gd name="T74" fmla="*/ 225 w 369"/>
                    <a:gd name="T75" fmla="*/ 277 h 341"/>
                    <a:gd name="T76" fmla="*/ 246 w 369"/>
                    <a:gd name="T77" fmla="*/ 300 h 341"/>
                    <a:gd name="T78" fmla="*/ 252 w 369"/>
                    <a:gd name="T79" fmla="*/ 323 h 341"/>
                    <a:gd name="T80" fmla="*/ 222 w 369"/>
                    <a:gd name="T81" fmla="*/ 332 h 341"/>
                    <a:gd name="T82" fmla="*/ 208 w 369"/>
                    <a:gd name="T83" fmla="*/ 309 h 341"/>
                    <a:gd name="T84" fmla="*/ 183 w 369"/>
                    <a:gd name="T85" fmla="*/ 268 h 341"/>
                    <a:gd name="T86" fmla="*/ 174 w 369"/>
                    <a:gd name="T87" fmla="*/ 259 h 341"/>
                    <a:gd name="T88" fmla="*/ 152 w 369"/>
                    <a:gd name="T89" fmla="*/ 234 h 341"/>
                    <a:gd name="T90" fmla="*/ 144 w 369"/>
                    <a:gd name="T91" fmla="*/ 226 h 341"/>
                    <a:gd name="T92" fmla="*/ 122 w 369"/>
                    <a:gd name="T93" fmla="*/ 202 h 341"/>
                    <a:gd name="T94" fmla="*/ 115 w 369"/>
                    <a:gd name="T95" fmla="*/ 195 h 341"/>
                    <a:gd name="T96" fmla="*/ 74 w 369"/>
                    <a:gd name="T97" fmla="*/ 166 h 341"/>
                    <a:gd name="T98" fmla="*/ 28 w 369"/>
                    <a:gd name="T99" fmla="*/ 194 h 341"/>
                    <a:gd name="T100" fmla="*/ 24 w 369"/>
                    <a:gd name="T101" fmla="*/ 20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9" h="341">
                      <a:moveTo>
                        <a:pt x="24" y="201"/>
                      </a:moveTo>
                      <a:cubicBezTo>
                        <a:pt x="17" y="199"/>
                        <a:pt x="10" y="196"/>
                        <a:pt x="3" y="193"/>
                      </a:cubicBezTo>
                      <a:cubicBezTo>
                        <a:pt x="2" y="193"/>
                        <a:pt x="0" y="190"/>
                        <a:pt x="0" y="188"/>
                      </a:cubicBezTo>
                      <a:cubicBezTo>
                        <a:pt x="0" y="136"/>
                        <a:pt x="0" y="83"/>
                        <a:pt x="0" y="29"/>
                      </a:cubicBezTo>
                      <a:cubicBezTo>
                        <a:pt x="14" y="34"/>
                        <a:pt x="28" y="39"/>
                        <a:pt x="42" y="44"/>
                      </a:cubicBezTo>
                      <a:cubicBezTo>
                        <a:pt x="60" y="52"/>
                        <a:pt x="77" y="50"/>
                        <a:pt x="94" y="39"/>
                      </a:cubicBezTo>
                      <a:cubicBezTo>
                        <a:pt x="114" y="27"/>
                        <a:pt x="135" y="16"/>
                        <a:pt x="157" y="8"/>
                      </a:cubicBezTo>
                      <a:cubicBezTo>
                        <a:pt x="177" y="0"/>
                        <a:pt x="195" y="6"/>
                        <a:pt x="212" y="21"/>
                      </a:cubicBezTo>
                      <a:cubicBezTo>
                        <a:pt x="201" y="28"/>
                        <a:pt x="190" y="34"/>
                        <a:pt x="180" y="40"/>
                      </a:cubicBezTo>
                      <a:cubicBezTo>
                        <a:pt x="169" y="47"/>
                        <a:pt x="157" y="54"/>
                        <a:pt x="147" y="62"/>
                      </a:cubicBezTo>
                      <a:cubicBezTo>
                        <a:pt x="132" y="75"/>
                        <a:pt x="128" y="92"/>
                        <a:pt x="133" y="111"/>
                      </a:cubicBezTo>
                      <a:cubicBezTo>
                        <a:pt x="138" y="130"/>
                        <a:pt x="151" y="142"/>
                        <a:pt x="171" y="143"/>
                      </a:cubicBezTo>
                      <a:cubicBezTo>
                        <a:pt x="179" y="144"/>
                        <a:pt x="188" y="141"/>
                        <a:pt x="196" y="138"/>
                      </a:cubicBezTo>
                      <a:cubicBezTo>
                        <a:pt x="210" y="132"/>
                        <a:pt x="224" y="125"/>
                        <a:pt x="238" y="119"/>
                      </a:cubicBezTo>
                      <a:cubicBezTo>
                        <a:pt x="254" y="111"/>
                        <a:pt x="264" y="113"/>
                        <a:pt x="276" y="125"/>
                      </a:cubicBezTo>
                      <a:cubicBezTo>
                        <a:pt x="304" y="154"/>
                        <a:pt x="331" y="182"/>
                        <a:pt x="358" y="211"/>
                      </a:cubicBezTo>
                      <a:cubicBezTo>
                        <a:pt x="369" y="222"/>
                        <a:pt x="369" y="236"/>
                        <a:pt x="358" y="244"/>
                      </a:cubicBezTo>
                      <a:cubicBezTo>
                        <a:pt x="350" y="250"/>
                        <a:pt x="341" y="250"/>
                        <a:pt x="332" y="242"/>
                      </a:cubicBezTo>
                      <a:cubicBezTo>
                        <a:pt x="323" y="233"/>
                        <a:pt x="315" y="224"/>
                        <a:pt x="306" y="216"/>
                      </a:cubicBezTo>
                      <a:cubicBezTo>
                        <a:pt x="304" y="214"/>
                        <a:pt x="301" y="212"/>
                        <a:pt x="298" y="210"/>
                      </a:cubicBezTo>
                      <a:cubicBezTo>
                        <a:pt x="298" y="210"/>
                        <a:pt x="297" y="211"/>
                        <a:pt x="297" y="211"/>
                      </a:cubicBezTo>
                      <a:cubicBezTo>
                        <a:pt x="298" y="214"/>
                        <a:pt x="300" y="217"/>
                        <a:pt x="302" y="220"/>
                      </a:cubicBezTo>
                      <a:cubicBezTo>
                        <a:pt x="309" y="228"/>
                        <a:pt x="317" y="236"/>
                        <a:pt x="324" y="244"/>
                      </a:cubicBezTo>
                      <a:cubicBezTo>
                        <a:pt x="327" y="248"/>
                        <a:pt x="330" y="253"/>
                        <a:pt x="332" y="258"/>
                      </a:cubicBezTo>
                      <a:cubicBezTo>
                        <a:pt x="334" y="266"/>
                        <a:pt x="330" y="275"/>
                        <a:pt x="323" y="280"/>
                      </a:cubicBezTo>
                      <a:cubicBezTo>
                        <a:pt x="315" y="285"/>
                        <a:pt x="305" y="283"/>
                        <a:pt x="297" y="276"/>
                      </a:cubicBezTo>
                      <a:cubicBezTo>
                        <a:pt x="289" y="267"/>
                        <a:pt x="281" y="258"/>
                        <a:pt x="272" y="250"/>
                      </a:cubicBezTo>
                      <a:cubicBezTo>
                        <a:pt x="268" y="246"/>
                        <a:pt x="264" y="242"/>
                        <a:pt x="259" y="238"/>
                      </a:cubicBezTo>
                      <a:cubicBezTo>
                        <a:pt x="259" y="238"/>
                        <a:pt x="258" y="239"/>
                        <a:pt x="257" y="240"/>
                      </a:cubicBezTo>
                      <a:cubicBezTo>
                        <a:pt x="259" y="243"/>
                        <a:pt x="261" y="246"/>
                        <a:pt x="264" y="249"/>
                      </a:cubicBezTo>
                      <a:cubicBezTo>
                        <a:pt x="272" y="259"/>
                        <a:pt x="281" y="268"/>
                        <a:pt x="289" y="278"/>
                      </a:cubicBezTo>
                      <a:cubicBezTo>
                        <a:pt x="295" y="286"/>
                        <a:pt x="295" y="295"/>
                        <a:pt x="290" y="302"/>
                      </a:cubicBezTo>
                      <a:cubicBezTo>
                        <a:pt x="284" y="310"/>
                        <a:pt x="277" y="312"/>
                        <a:pt x="269" y="310"/>
                      </a:cubicBezTo>
                      <a:cubicBezTo>
                        <a:pt x="265" y="309"/>
                        <a:pt x="261" y="306"/>
                        <a:pt x="258" y="303"/>
                      </a:cubicBezTo>
                      <a:cubicBezTo>
                        <a:pt x="249" y="294"/>
                        <a:pt x="241" y="285"/>
                        <a:pt x="232" y="276"/>
                      </a:cubicBezTo>
                      <a:cubicBezTo>
                        <a:pt x="229" y="273"/>
                        <a:pt x="226" y="271"/>
                        <a:pt x="223" y="268"/>
                      </a:cubicBezTo>
                      <a:cubicBezTo>
                        <a:pt x="222" y="269"/>
                        <a:pt x="221" y="269"/>
                        <a:pt x="221" y="270"/>
                      </a:cubicBezTo>
                      <a:cubicBezTo>
                        <a:pt x="222" y="272"/>
                        <a:pt x="223" y="275"/>
                        <a:pt x="225" y="277"/>
                      </a:cubicBezTo>
                      <a:cubicBezTo>
                        <a:pt x="232" y="285"/>
                        <a:pt x="239" y="292"/>
                        <a:pt x="246" y="300"/>
                      </a:cubicBezTo>
                      <a:cubicBezTo>
                        <a:pt x="252" y="306"/>
                        <a:pt x="254" y="314"/>
                        <a:pt x="252" y="323"/>
                      </a:cubicBezTo>
                      <a:cubicBezTo>
                        <a:pt x="248" y="336"/>
                        <a:pt x="232" y="341"/>
                        <a:pt x="222" y="332"/>
                      </a:cubicBezTo>
                      <a:cubicBezTo>
                        <a:pt x="214" y="327"/>
                        <a:pt x="208" y="320"/>
                        <a:pt x="208" y="309"/>
                      </a:cubicBezTo>
                      <a:cubicBezTo>
                        <a:pt x="209" y="290"/>
                        <a:pt x="199" y="277"/>
                        <a:pt x="183" y="268"/>
                      </a:cubicBezTo>
                      <a:cubicBezTo>
                        <a:pt x="179" y="266"/>
                        <a:pt x="176" y="262"/>
                        <a:pt x="174" y="259"/>
                      </a:cubicBezTo>
                      <a:cubicBezTo>
                        <a:pt x="170" y="248"/>
                        <a:pt x="163" y="240"/>
                        <a:pt x="152" y="234"/>
                      </a:cubicBezTo>
                      <a:cubicBezTo>
                        <a:pt x="149" y="232"/>
                        <a:pt x="146" y="229"/>
                        <a:pt x="144" y="226"/>
                      </a:cubicBezTo>
                      <a:cubicBezTo>
                        <a:pt x="140" y="215"/>
                        <a:pt x="133" y="208"/>
                        <a:pt x="122" y="202"/>
                      </a:cubicBezTo>
                      <a:cubicBezTo>
                        <a:pt x="120" y="201"/>
                        <a:pt x="117" y="198"/>
                        <a:pt x="115" y="195"/>
                      </a:cubicBezTo>
                      <a:cubicBezTo>
                        <a:pt x="108" y="177"/>
                        <a:pt x="94" y="167"/>
                        <a:pt x="74" y="166"/>
                      </a:cubicBezTo>
                      <a:cubicBezTo>
                        <a:pt x="54" y="166"/>
                        <a:pt x="38" y="175"/>
                        <a:pt x="28" y="194"/>
                      </a:cubicBezTo>
                      <a:cubicBezTo>
                        <a:pt x="27" y="196"/>
                        <a:pt x="26" y="198"/>
                        <a:pt x="2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120" name="Freeform 32"/>
                <p:cNvSpPr>
                  <a:spLocks/>
                </p:cNvSpPr>
                <p:nvPr/>
              </p:nvSpPr>
              <p:spPr bwMode="auto">
                <a:xfrm>
                  <a:off x="901700" y="3459163"/>
                  <a:ext cx="366713" cy="234950"/>
                </a:xfrm>
                <a:custGeom>
                  <a:avLst/>
                  <a:gdLst>
                    <a:gd name="T0" fmla="*/ 310 w 310"/>
                    <a:gd name="T1" fmla="*/ 45 h 198"/>
                    <a:gd name="T2" fmla="*/ 310 w 310"/>
                    <a:gd name="T3" fmla="*/ 68 h 198"/>
                    <a:gd name="T4" fmla="*/ 310 w 310"/>
                    <a:gd name="T5" fmla="*/ 180 h 198"/>
                    <a:gd name="T6" fmla="*/ 302 w 310"/>
                    <a:gd name="T7" fmla="*/ 190 h 198"/>
                    <a:gd name="T8" fmla="*/ 263 w 310"/>
                    <a:gd name="T9" fmla="*/ 196 h 198"/>
                    <a:gd name="T10" fmla="*/ 232 w 310"/>
                    <a:gd name="T11" fmla="*/ 185 h 198"/>
                    <a:gd name="T12" fmla="*/ 144 w 310"/>
                    <a:gd name="T13" fmla="*/ 94 h 198"/>
                    <a:gd name="T14" fmla="*/ 104 w 310"/>
                    <a:gd name="T15" fmla="*/ 88 h 198"/>
                    <a:gd name="T16" fmla="*/ 45 w 310"/>
                    <a:gd name="T17" fmla="*/ 119 h 198"/>
                    <a:gd name="T18" fmla="*/ 8 w 310"/>
                    <a:gd name="T19" fmla="*/ 110 h 198"/>
                    <a:gd name="T20" fmla="*/ 20 w 310"/>
                    <a:gd name="T21" fmla="*/ 72 h 198"/>
                    <a:gd name="T22" fmla="*/ 123 w 310"/>
                    <a:gd name="T23" fmla="*/ 11 h 198"/>
                    <a:gd name="T24" fmla="*/ 171 w 310"/>
                    <a:gd name="T25" fmla="*/ 14 h 198"/>
                    <a:gd name="T26" fmla="*/ 214 w 310"/>
                    <a:gd name="T27" fmla="*/ 52 h 198"/>
                    <a:gd name="T28" fmla="*/ 244 w 310"/>
                    <a:gd name="T29" fmla="*/ 60 h 198"/>
                    <a:gd name="T30" fmla="*/ 310 w 310"/>
                    <a:gd name="T31" fmla="*/ 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198">
                      <a:moveTo>
                        <a:pt x="310" y="45"/>
                      </a:moveTo>
                      <a:cubicBezTo>
                        <a:pt x="310" y="53"/>
                        <a:pt x="310" y="60"/>
                        <a:pt x="310" y="68"/>
                      </a:cubicBezTo>
                      <a:cubicBezTo>
                        <a:pt x="310" y="105"/>
                        <a:pt x="310" y="142"/>
                        <a:pt x="310" y="180"/>
                      </a:cubicBezTo>
                      <a:cubicBezTo>
                        <a:pt x="310" y="186"/>
                        <a:pt x="309" y="189"/>
                        <a:pt x="302" y="190"/>
                      </a:cubicBezTo>
                      <a:cubicBezTo>
                        <a:pt x="289" y="191"/>
                        <a:pt x="276" y="194"/>
                        <a:pt x="263" y="196"/>
                      </a:cubicBezTo>
                      <a:cubicBezTo>
                        <a:pt x="251" y="198"/>
                        <a:pt x="241" y="194"/>
                        <a:pt x="232" y="185"/>
                      </a:cubicBezTo>
                      <a:cubicBezTo>
                        <a:pt x="203" y="154"/>
                        <a:pt x="173" y="124"/>
                        <a:pt x="144" y="94"/>
                      </a:cubicBezTo>
                      <a:cubicBezTo>
                        <a:pt x="131" y="81"/>
                        <a:pt x="121" y="79"/>
                        <a:pt x="104" y="88"/>
                      </a:cubicBezTo>
                      <a:cubicBezTo>
                        <a:pt x="84" y="98"/>
                        <a:pt x="65" y="109"/>
                        <a:pt x="45" y="119"/>
                      </a:cubicBezTo>
                      <a:cubicBezTo>
                        <a:pt x="30" y="127"/>
                        <a:pt x="15" y="124"/>
                        <a:pt x="8" y="110"/>
                      </a:cubicBezTo>
                      <a:cubicBezTo>
                        <a:pt x="0" y="96"/>
                        <a:pt x="5" y="81"/>
                        <a:pt x="20" y="72"/>
                      </a:cubicBezTo>
                      <a:cubicBezTo>
                        <a:pt x="54" y="52"/>
                        <a:pt x="89" y="32"/>
                        <a:pt x="123" y="11"/>
                      </a:cubicBezTo>
                      <a:cubicBezTo>
                        <a:pt x="140" y="1"/>
                        <a:pt x="155" y="0"/>
                        <a:pt x="171" y="14"/>
                      </a:cubicBezTo>
                      <a:cubicBezTo>
                        <a:pt x="185" y="27"/>
                        <a:pt x="200" y="39"/>
                        <a:pt x="214" y="52"/>
                      </a:cubicBezTo>
                      <a:cubicBezTo>
                        <a:pt x="223" y="60"/>
                        <a:pt x="232" y="63"/>
                        <a:pt x="244" y="60"/>
                      </a:cubicBezTo>
                      <a:cubicBezTo>
                        <a:pt x="265" y="55"/>
                        <a:pt x="287" y="50"/>
                        <a:pt x="31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121" name="Freeform 33"/>
                <p:cNvSpPr>
                  <a:spLocks/>
                </p:cNvSpPr>
                <p:nvPr/>
              </p:nvSpPr>
              <p:spPr bwMode="auto">
                <a:xfrm>
                  <a:off x="774700" y="3676650"/>
                  <a:ext cx="179388" cy="192088"/>
                </a:xfrm>
                <a:custGeom>
                  <a:avLst/>
                  <a:gdLst>
                    <a:gd name="T0" fmla="*/ 36 w 152"/>
                    <a:gd name="T1" fmla="*/ 60 h 162"/>
                    <a:gd name="T2" fmla="*/ 25 w 152"/>
                    <a:gd name="T3" fmla="*/ 63 h 162"/>
                    <a:gd name="T4" fmla="*/ 1 w 152"/>
                    <a:gd name="T5" fmla="*/ 45 h 162"/>
                    <a:gd name="T6" fmla="*/ 24 w 152"/>
                    <a:gd name="T7" fmla="*/ 7 h 162"/>
                    <a:gd name="T8" fmla="*/ 59 w 152"/>
                    <a:gd name="T9" fmla="*/ 34 h 162"/>
                    <a:gd name="T10" fmla="*/ 82 w 152"/>
                    <a:gd name="T11" fmla="*/ 45 h 162"/>
                    <a:gd name="T12" fmla="*/ 91 w 152"/>
                    <a:gd name="T13" fmla="*/ 68 h 162"/>
                    <a:gd name="T14" fmla="*/ 117 w 152"/>
                    <a:gd name="T15" fmla="*/ 102 h 162"/>
                    <a:gd name="T16" fmla="*/ 119 w 152"/>
                    <a:gd name="T17" fmla="*/ 103 h 162"/>
                    <a:gd name="T18" fmla="*/ 147 w 152"/>
                    <a:gd name="T19" fmla="*/ 115 h 162"/>
                    <a:gd name="T20" fmla="*/ 142 w 152"/>
                    <a:gd name="T21" fmla="*/ 148 h 162"/>
                    <a:gd name="T22" fmla="*/ 115 w 152"/>
                    <a:gd name="T23" fmla="*/ 161 h 162"/>
                    <a:gd name="T24" fmla="*/ 93 w 152"/>
                    <a:gd name="T25" fmla="*/ 133 h 162"/>
                    <a:gd name="T26" fmla="*/ 96 w 152"/>
                    <a:gd name="T27" fmla="*/ 124 h 162"/>
                    <a:gd name="T28" fmla="*/ 66 w 152"/>
                    <a:gd name="T29" fmla="*/ 122 h 162"/>
                    <a:gd name="T30" fmla="*/ 65 w 152"/>
                    <a:gd name="T31" fmla="*/ 92 h 162"/>
                    <a:gd name="T32" fmla="*/ 36 w 152"/>
                    <a:gd name="T33" fmla="*/ 90 h 162"/>
                    <a:gd name="T34" fmla="*/ 36 w 152"/>
                    <a:gd name="T35"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62">
                      <a:moveTo>
                        <a:pt x="36" y="60"/>
                      </a:moveTo>
                      <a:cubicBezTo>
                        <a:pt x="31" y="61"/>
                        <a:pt x="28" y="62"/>
                        <a:pt x="25" y="63"/>
                      </a:cubicBezTo>
                      <a:cubicBezTo>
                        <a:pt x="12" y="65"/>
                        <a:pt x="2" y="58"/>
                        <a:pt x="1" y="45"/>
                      </a:cubicBezTo>
                      <a:cubicBezTo>
                        <a:pt x="0" y="31"/>
                        <a:pt x="11" y="13"/>
                        <a:pt x="24" y="7"/>
                      </a:cubicBezTo>
                      <a:cubicBezTo>
                        <a:pt x="39" y="0"/>
                        <a:pt x="62" y="9"/>
                        <a:pt x="59" y="34"/>
                      </a:cubicBezTo>
                      <a:cubicBezTo>
                        <a:pt x="67" y="38"/>
                        <a:pt x="76" y="39"/>
                        <a:pt x="82" y="45"/>
                      </a:cubicBezTo>
                      <a:cubicBezTo>
                        <a:pt x="87" y="50"/>
                        <a:pt x="88" y="60"/>
                        <a:pt x="91" y="68"/>
                      </a:cubicBezTo>
                      <a:cubicBezTo>
                        <a:pt x="113" y="71"/>
                        <a:pt x="121" y="80"/>
                        <a:pt x="117" y="102"/>
                      </a:cubicBezTo>
                      <a:cubicBezTo>
                        <a:pt x="118" y="103"/>
                        <a:pt x="118" y="103"/>
                        <a:pt x="119" y="103"/>
                      </a:cubicBezTo>
                      <a:cubicBezTo>
                        <a:pt x="132" y="102"/>
                        <a:pt x="141" y="106"/>
                        <a:pt x="147" y="115"/>
                      </a:cubicBezTo>
                      <a:cubicBezTo>
                        <a:pt x="152" y="125"/>
                        <a:pt x="150" y="139"/>
                        <a:pt x="142" y="148"/>
                      </a:cubicBezTo>
                      <a:cubicBezTo>
                        <a:pt x="135" y="156"/>
                        <a:pt x="125" y="160"/>
                        <a:pt x="115" y="161"/>
                      </a:cubicBezTo>
                      <a:cubicBezTo>
                        <a:pt x="97" y="162"/>
                        <a:pt x="87" y="149"/>
                        <a:pt x="93" y="133"/>
                      </a:cubicBezTo>
                      <a:cubicBezTo>
                        <a:pt x="94" y="130"/>
                        <a:pt x="95" y="127"/>
                        <a:pt x="96" y="124"/>
                      </a:cubicBezTo>
                      <a:cubicBezTo>
                        <a:pt x="85" y="125"/>
                        <a:pt x="75" y="131"/>
                        <a:pt x="66" y="122"/>
                      </a:cubicBezTo>
                      <a:cubicBezTo>
                        <a:pt x="57" y="113"/>
                        <a:pt x="62" y="103"/>
                        <a:pt x="65" y="92"/>
                      </a:cubicBezTo>
                      <a:cubicBezTo>
                        <a:pt x="55" y="94"/>
                        <a:pt x="45" y="99"/>
                        <a:pt x="36" y="90"/>
                      </a:cubicBezTo>
                      <a:cubicBezTo>
                        <a:pt x="28" y="80"/>
                        <a:pt x="32" y="71"/>
                        <a:pt x="3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grpSp>
          <p:sp>
            <p:nvSpPr>
              <p:cNvPr id="158" name="Rectangle 157"/>
              <p:cNvSpPr/>
              <p:nvPr/>
            </p:nvSpPr>
            <p:spPr bwMode="auto">
              <a:xfrm>
                <a:off x="671513" y="2101850"/>
                <a:ext cx="8396287" cy="2972723"/>
              </a:xfrm>
              <a:prstGeom prst="rect">
                <a:avLst/>
              </a:prstGeom>
              <a:noFill/>
              <a:ln w="19050" cmpd="sng">
                <a:solidFill>
                  <a:schemeClr val="accent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lIns="91418" tIns="45709" rIns="91418" bIns="45709" anchor="ctr"/>
              <a:lstStyle/>
              <a:p>
                <a:pPr algn="ctr">
                  <a:defRPr/>
                </a:pPr>
                <a:endParaRPr lang="en-US">
                  <a:latin typeface="Avenir Book"/>
                  <a:cs typeface="Avenir Book"/>
                </a:endParaRPr>
              </a:p>
            </p:txBody>
          </p:sp>
          <p:sp>
            <p:nvSpPr>
              <p:cNvPr id="162" name="TextBox 161"/>
              <p:cNvSpPr txBox="1"/>
              <p:nvPr/>
            </p:nvSpPr>
            <p:spPr bwMode="auto">
              <a:xfrm>
                <a:off x="69850" y="2101851"/>
                <a:ext cx="569342" cy="2990180"/>
              </a:xfrm>
              <a:prstGeom prst="rect">
                <a:avLst/>
              </a:prstGeom>
              <a:solidFill>
                <a:schemeClr val="accent1">
                  <a:lumMod val="20000"/>
                  <a:lumOff val="80000"/>
                </a:schemeClr>
              </a:solidFill>
            </p:spPr>
            <p:txBody>
              <a:bodyPr vert="vert270" lIns="91418" tIns="45709" rIns="91418" bIns="45709">
                <a:spAutoFit/>
              </a:bodyPr>
              <a:lstStyle/>
              <a:p>
                <a:pPr algn="ctr">
                  <a:defRPr/>
                </a:pPr>
                <a:r>
                  <a:rPr lang="en-US" sz="1250" i="1" dirty="0">
                    <a:solidFill>
                      <a:schemeClr val="accent4">
                        <a:lumMod val="50000"/>
                      </a:schemeClr>
                    </a:solidFill>
                    <a:latin typeface="Avenir Black"/>
                    <a:ea typeface="MS PGothic" charset="0"/>
                    <a:cs typeface="Avenir Black"/>
                  </a:rPr>
                  <a:t>Total Unified Effort toward</a:t>
                </a:r>
              </a:p>
              <a:p>
                <a:pPr algn="ctr">
                  <a:defRPr/>
                </a:pPr>
                <a:r>
                  <a:rPr lang="en-US" sz="1250" i="1" dirty="0">
                    <a:solidFill>
                      <a:schemeClr val="accent4">
                        <a:lumMod val="50000"/>
                      </a:schemeClr>
                    </a:solidFill>
                    <a:latin typeface="Avenir Black"/>
                    <a:ea typeface="MS PGothic" charset="0"/>
                    <a:cs typeface="Avenir Black"/>
                  </a:rPr>
                  <a:t>Universal Prosperity and Well-Being</a:t>
                </a:r>
              </a:p>
            </p:txBody>
          </p:sp>
          <p:grpSp>
            <p:nvGrpSpPr>
              <p:cNvPr id="164" name="Gruppieren 13"/>
              <p:cNvGrpSpPr/>
              <p:nvPr/>
            </p:nvGrpSpPr>
            <p:grpSpPr>
              <a:xfrm>
                <a:off x="1831990" y="3677527"/>
                <a:ext cx="445914" cy="605859"/>
                <a:chOff x="373063" y="1062038"/>
                <a:chExt cx="274638" cy="411162"/>
              </a:xfrm>
              <a:solidFill>
                <a:srgbClr val="FFFFFF"/>
              </a:solidFill>
            </p:grpSpPr>
            <p:sp>
              <p:nvSpPr>
                <p:cNvPr id="165" name="Freeform 845"/>
                <p:cNvSpPr>
                  <a:spLocks noEditPoints="1"/>
                </p:cNvSpPr>
                <p:nvPr/>
              </p:nvSpPr>
              <p:spPr bwMode="auto">
                <a:xfrm>
                  <a:off x="387350" y="1062038"/>
                  <a:ext cx="244475" cy="242888"/>
                </a:xfrm>
                <a:custGeom>
                  <a:avLst/>
                  <a:gdLst>
                    <a:gd name="T0" fmla="*/ 151 w 215"/>
                    <a:gd name="T1" fmla="*/ 196 h 214"/>
                    <a:gd name="T2" fmla="*/ 126 w 215"/>
                    <a:gd name="T3" fmla="*/ 205 h 214"/>
                    <a:gd name="T4" fmla="*/ 118 w 215"/>
                    <a:gd name="T5" fmla="*/ 210 h 214"/>
                    <a:gd name="T6" fmla="*/ 94 w 215"/>
                    <a:gd name="T7" fmla="*/ 208 h 214"/>
                    <a:gd name="T8" fmla="*/ 74 w 215"/>
                    <a:gd name="T9" fmla="*/ 197 h 214"/>
                    <a:gd name="T10" fmla="*/ 58 w 215"/>
                    <a:gd name="T11" fmla="*/ 196 h 214"/>
                    <a:gd name="T12" fmla="*/ 35 w 215"/>
                    <a:gd name="T13" fmla="*/ 180 h 214"/>
                    <a:gd name="T14" fmla="*/ 34 w 215"/>
                    <a:gd name="T15" fmla="*/ 177 h 214"/>
                    <a:gd name="T16" fmla="*/ 16 w 215"/>
                    <a:gd name="T17" fmla="*/ 153 h 214"/>
                    <a:gd name="T18" fmla="*/ 3 w 215"/>
                    <a:gd name="T19" fmla="*/ 135 h 214"/>
                    <a:gd name="T20" fmla="*/ 4 w 215"/>
                    <a:gd name="T21" fmla="*/ 124 h 214"/>
                    <a:gd name="T22" fmla="*/ 5 w 215"/>
                    <a:gd name="T23" fmla="*/ 90 h 214"/>
                    <a:gd name="T24" fmla="*/ 14 w 215"/>
                    <a:gd name="T25" fmla="*/ 62 h 214"/>
                    <a:gd name="T26" fmla="*/ 20 w 215"/>
                    <a:gd name="T27" fmla="*/ 58 h 214"/>
                    <a:gd name="T28" fmla="*/ 32 w 215"/>
                    <a:gd name="T29" fmla="*/ 41 h 214"/>
                    <a:gd name="T30" fmla="*/ 35 w 215"/>
                    <a:gd name="T31" fmla="*/ 33 h 214"/>
                    <a:gd name="T32" fmla="*/ 57 w 215"/>
                    <a:gd name="T33" fmla="*/ 17 h 214"/>
                    <a:gd name="T34" fmla="*/ 68 w 215"/>
                    <a:gd name="T35" fmla="*/ 17 h 214"/>
                    <a:gd name="T36" fmla="*/ 86 w 215"/>
                    <a:gd name="T37" fmla="*/ 11 h 214"/>
                    <a:gd name="T38" fmla="*/ 95 w 215"/>
                    <a:gd name="T39" fmla="*/ 5 h 214"/>
                    <a:gd name="T40" fmla="*/ 121 w 215"/>
                    <a:gd name="T41" fmla="*/ 5 h 214"/>
                    <a:gd name="T42" fmla="*/ 123 w 215"/>
                    <a:gd name="T43" fmla="*/ 6 h 214"/>
                    <a:gd name="T44" fmla="*/ 157 w 215"/>
                    <a:gd name="T45" fmla="*/ 17 h 214"/>
                    <a:gd name="T46" fmla="*/ 181 w 215"/>
                    <a:gd name="T47" fmla="*/ 35 h 214"/>
                    <a:gd name="T48" fmla="*/ 183 w 215"/>
                    <a:gd name="T49" fmla="*/ 41 h 214"/>
                    <a:gd name="T50" fmla="*/ 196 w 215"/>
                    <a:gd name="T51" fmla="*/ 58 h 214"/>
                    <a:gd name="T52" fmla="*/ 207 w 215"/>
                    <a:gd name="T53" fmla="*/ 66 h 214"/>
                    <a:gd name="T54" fmla="*/ 213 w 215"/>
                    <a:gd name="T55" fmla="*/ 86 h 214"/>
                    <a:gd name="T56" fmla="*/ 209 w 215"/>
                    <a:gd name="T57" fmla="*/ 98 h 214"/>
                    <a:gd name="T58" fmla="*/ 209 w 215"/>
                    <a:gd name="T59" fmla="*/ 116 h 214"/>
                    <a:gd name="T60" fmla="*/ 213 w 215"/>
                    <a:gd name="T61" fmla="*/ 127 h 214"/>
                    <a:gd name="T62" fmla="*/ 207 w 215"/>
                    <a:gd name="T63" fmla="*/ 148 h 214"/>
                    <a:gd name="T64" fmla="*/ 200 w 215"/>
                    <a:gd name="T65" fmla="*/ 153 h 214"/>
                    <a:gd name="T66" fmla="*/ 182 w 215"/>
                    <a:gd name="T67" fmla="*/ 177 h 214"/>
                    <a:gd name="T68" fmla="*/ 151 w 215"/>
                    <a:gd name="T69" fmla="*/ 196 h 214"/>
                    <a:gd name="T70" fmla="*/ 33 w 215"/>
                    <a:gd name="T71" fmla="*/ 107 h 214"/>
                    <a:gd name="T72" fmla="*/ 107 w 215"/>
                    <a:gd name="T73" fmla="*/ 182 h 214"/>
                    <a:gd name="T74" fmla="*/ 183 w 215"/>
                    <a:gd name="T75" fmla="*/ 108 h 214"/>
                    <a:gd name="T76" fmla="*/ 108 w 215"/>
                    <a:gd name="T77" fmla="*/ 31 h 214"/>
                    <a:gd name="T78" fmla="*/ 33 w 215"/>
                    <a:gd name="T7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5" h="214">
                      <a:moveTo>
                        <a:pt x="151" y="196"/>
                      </a:moveTo>
                      <a:cubicBezTo>
                        <a:pt x="143" y="195"/>
                        <a:pt x="134" y="198"/>
                        <a:pt x="126" y="205"/>
                      </a:cubicBezTo>
                      <a:cubicBezTo>
                        <a:pt x="124" y="207"/>
                        <a:pt x="121" y="209"/>
                        <a:pt x="118" y="210"/>
                      </a:cubicBezTo>
                      <a:cubicBezTo>
                        <a:pt x="110" y="214"/>
                        <a:pt x="102" y="213"/>
                        <a:pt x="94" y="208"/>
                      </a:cubicBezTo>
                      <a:cubicBezTo>
                        <a:pt x="88" y="204"/>
                        <a:pt x="81" y="200"/>
                        <a:pt x="74" y="197"/>
                      </a:cubicBezTo>
                      <a:cubicBezTo>
                        <a:pt x="69" y="195"/>
                        <a:pt x="63" y="197"/>
                        <a:pt x="58" y="196"/>
                      </a:cubicBezTo>
                      <a:cubicBezTo>
                        <a:pt x="46" y="196"/>
                        <a:pt x="39" y="191"/>
                        <a:pt x="35" y="180"/>
                      </a:cubicBezTo>
                      <a:cubicBezTo>
                        <a:pt x="34" y="179"/>
                        <a:pt x="34" y="178"/>
                        <a:pt x="34" y="177"/>
                      </a:cubicBezTo>
                      <a:cubicBezTo>
                        <a:pt x="31" y="166"/>
                        <a:pt x="25" y="159"/>
                        <a:pt x="16" y="153"/>
                      </a:cubicBezTo>
                      <a:cubicBezTo>
                        <a:pt x="9" y="149"/>
                        <a:pt x="3" y="144"/>
                        <a:pt x="3" y="135"/>
                      </a:cubicBezTo>
                      <a:cubicBezTo>
                        <a:pt x="2" y="131"/>
                        <a:pt x="3" y="127"/>
                        <a:pt x="4" y="124"/>
                      </a:cubicBezTo>
                      <a:cubicBezTo>
                        <a:pt x="10" y="113"/>
                        <a:pt x="9" y="102"/>
                        <a:pt x="5" y="90"/>
                      </a:cubicBezTo>
                      <a:cubicBezTo>
                        <a:pt x="0" y="78"/>
                        <a:pt x="3" y="70"/>
                        <a:pt x="14" y="62"/>
                      </a:cubicBezTo>
                      <a:cubicBezTo>
                        <a:pt x="16" y="61"/>
                        <a:pt x="18" y="59"/>
                        <a:pt x="20" y="58"/>
                      </a:cubicBezTo>
                      <a:cubicBezTo>
                        <a:pt x="26" y="54"/>
                        <a:pt x="30" y="48"/>
                        <a:pt x="32" y="41"/>
                      </a:cubicBezTo>
                      <a:cubicBezTo>
                        <a:pt x="33" y="38"/>
                        <a:pt x="34" y="36"/>
                        <a:pt x="35" y="33"/>
                      </a:cubicBezTo>
                      <a:cubicBezTo>
                        <a:pt x="39" y="23"/>
                        <a:pt x="46" y="18"/>
                        <a:pt x="57" y="17"/>
                      </a:cubicBezTo>
                      <a:cubicBezTo>
                        <a:pt x="61" y="17"/>
                        <a:pt x="64" y="17"/>
                        <a:pt x="68" y="17"/>
                      </a:cubicBezTo>
                      <a:cubicBezTo>
                        <a:pt x="75" y="18"/>
                        <a:pt x="81" y="16"/>
                        <a:pt x="86" y="11"/>
                      </a:cubicBezTo>
                      <a:cubicBezTo>
                        <a:pt x="89" y="9"/>
                        <a:pt x="92" y="7"/>
                        <a:pt x="95" y="5"/>
                      </a:cubicBezTo>
                      <a:cubicBezTo>
                        <a:pt x="103" y="0"/>
                        <a:pt x="112" y="0"/>
                        <a:pt x="121" y="5"/>
                      </a:cubicBezTo>
                      <a:cubicBezTo>
                        <a:pt x="121" y="5"/>
                        <a:pt x="122" y="6"/>
                        <a:pt x="123" y="6"/>
                      </a:cubicBezTo>
                      <a:cubicBezTo>
                        <a:pt x="132" y="15"/>
                        <a:pt x="144" y="18"/>
                        <a:pt x="157" y="17"/>
                      </a:cubicBezTo>
                      <a:cubicBezTo>
                        <a:pt x="170" y="17"/>
                        <a:pt x="177" y="22"/>
                        <a:pt x="181" y="35"/>
                      </a:cubicBezTo>
                      <a:cubicBezTo>
                        <a:pt x="182" y="37"/>
                        <a:pt x="183" y="39"/>
                        <a:pt x="183" y="41"/>
                      </a:cubicBezTo>
                      <a:cubicBezTo>
                        <a:pt x="185" y="48"/>
                        <a:pt x="190" y="54"/>
                        <a:pt x="196" y="58"/>
                      </a:cubicBezTo>
                      <a:cubicBezTo>
                        <a:pt x="200" y="60"/>
                        <a:pt x="204" y="63"/>
                        <a:pt x="207" y="66"/>
                      </a:cubicBezTo>
                      <a:cubicBezTo>
                        <a:pt x="213" y="71"/>
                        <a:pt x="215" y="78"/>
                        <a:pt x="213" y="86"/>
                      </a:cubicBezTo>
                      <a:cubicBezTo>
                        <a:pt x="212" y="90"/>
                        <a:pt x="210" y="94"/>
                        <a:pt x="209" y="98"/>
                      </a:cubicBezTo>
                      <a:cubicBezTo>
                        <a:pt x="206" y="104"/>
                        <a:pt x="207" y="110"/>
                        <a:pt x="209" y="116"/>
                      </a:cubicBezTo>
                      <a:cubicBezTo>
                        <a:pt x="210" y="120"/>
                        <a:pt x="212" y="124"/>
                        <a:pt x="213" y="127"/>
                      </a:cubicBezTo>
                      <a:cubicBezTo>
                        <a:pt x="215" y="135"/>
                        <a:pt x="213" y="142"/>
                        <a:pt x="207" y="148"/>
                      </a:cubicBezTo>
                      <a:cubicBezTo>
                        <a:pt x="205" y="150"/>
                        <a:pt x="202" y="152"/>
                        <a:pt x="200" y="153"/>
                      </a:cubicBezTo>
                      <a:cubicBezTo>
                        <a:pt x="190" y="159"/>
                        <a:pt x="185" y="166"/>
                        <a:pt x="182" y="177"/>
                      </a:cubicBezTo>
                      <a:cubicBezTo>
                        <a:pt x="179" y="189"/>
                        <a:pt x="173" y="198"/>
                        <a:pt x="151" y="196"/>
                      </a:cubicBezTo>
                      <a:close/>
                      <a:moveTo>
                        <a:pt x="33" y="107"/>
                      </a:moveTo>
                      <a:cubicBezTo>
                        <a:pt x="32" y="147"/>
                        <a:pt x="65" y="182"/>
                        <a:pt x="107" y="182"/>
                      </a:cubicBezTo>
                      <a:cubicBezTo>
                        <a:pt x="148" y="183"/>
                        <a:pt x="183" y="150"/>
                        <a:pt x="183" y="108"/>
                      </a:cubicBezTo>
                      <a:cubicBezTo>
                        <a:pt x="184" y="66"/>
                        <a:pt x="151" y="32"/>
                        <a:pt x="108" y="31"/>
                      </a:cubicBezTo>
                      <a:cubicBezTo>
                        <a:pt x="66" y="31"/>
                        <a:pt x="33" y="65"/>
                        <a:pt x="33"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166" name="Freeform 846"/>
                <p:cNvSpPr>
                  <a:spLocks/>
                </p:cNvSpPr>
                <p:nvPr/>
              </p:nvSpPr>
              <p:spPr bwMode="auto">
                <a:xfrm>
                  <a:off x="522288" y="1317625"/>
                  <a:ext cx="125413" cy="155575"/>
                </a:xfrm>
                <a:custGeom>
                  <a:avLst/>
                  <a:gdLst>
                    <a:gd name="T0" fmla="*/ 56 w 111"/>
                    <a:gd name="T1" fmla="*/ 138 h 138"/>
                    <a:gd name="T2" fmla="*/ 0 w 111"/>
                    <a:gd name="T3" fmla="*/ 17 h 138"/>
                    <a:gd name="T4" fmla="*/ 28 w 111"/>
                    <a:gd name="T5" fmla="*/ 3 h 138"/>
                    <a:gd name="T6" fmla="*/ 32 w 111"/>
                    <a:gd name="T7" fmla="*/ 2 h 138"/>
                    <a:gd name="T8" fmla="*/ 58 w 111"/>
                    <a:gd name="T9" fmla="*/ 0 h 138"/>
                    <a:gd name="T10" fmla="*/ 111 w 111"/>
                    <a:gd name="T11" fmla="*/ 113 h 138"/>
                    <a:gd name="T12" fmla="*/ 71 w 111"/>
                    <a:gd name="T13" fmla="*/ 98 h 138"/>
                    <a:gd name="T14" fmla="*/ 56 w 111"/>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38">
                      <a:moveTo>
                        <a:pt x="56" y="138"/>
                      </a:moveTo>
                      <a:cubicBezTo>
                        <a:pt x="37" y="97"/>
                        <a:pt x="19" y="57"/>
                        <a:pt x="0" y="17"/>
                      </a:cubicBezTo>
                      <a:cubicBezTo>
                        <a:pt x="11" y="15"/>
                        <a:pt x="20" y="9"/>
                        <a:pt x="28" y="3"/>
                      </a:cubicBezTo>
                      <a:cubicBezTo>
                        <a:pt x="29" y="2"/>
                        <a:pt x="30" y="2"/>
                        <a:pt x="32" y="2"/>
                      </a:cubicBezTo>
                      <a:cubicBezTo>
                        <a:pt x="40" y="1"/>
                        <a:pt x="49" y="1"/>
                        <a:pt x="58" y="0"/>
                      </a:cubicBezTo>
                      <a:cubicBezTo>
                        <a:pt x="75" y="37"/>
                        <a:pt x="93" y="74"/>
                        <a:pt x="111" y="113"/>
                      </a:cubicBezTo>
                      <a:cubicBezTo>
                        <a:pt x="97" y="108"/>
                        <a:pt x="84" y="103"/>
                        <a:pt x="71" y="98"/>
                      </a:cubicBezTo>
                      <a:cubicBezTo>
                        <a:pt x="66" y="112"/>
                        <a:pt x="61" y="125"/>
                        <a:pt x="56"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167" name="Freeform 847"/>
                <p:cNvSpPr>
                  <a:spLocks/>
                </p:cNvSpPr>
                <p:nvPr/>
              </p:nvSpPr>
              <p:spPr bwMode="auto">
                <a:xfrm>
                  <a:off x="373063" y="1317625"/>
                  <a:ext cx="127000" cy="155575"/>
                </a:xfrm>
                <a:custGeom>
                  <a:avLst/>
                  <a:gdLst>
                    <a:gd name="T0" fmla="*/ 112 w 112"/>
                    <a:gd name="T1" fmla="*/ 17 h 138"/>
                    <a:gd name="T2" fmla="*/ 55 w 112"/>
                    <a:gd name="T3" fmla="*/ 138 h 138"/>
                    <a:gd name="T4" fmla="*/ 40 w 112"/>
                    <a:gd name="T5" fmla="*/ 98 h 138"/>
                    <a:gd name="T6" fmla="*/ 0 w 112"/>
                    <a:gd name="T7" fmla="*/ 113 h 138"/>
                    <a:gd name="T8" fmla="*/ 2 w 112"/>
                    <a:gd name="T9" fmla="*/ 108 h 138"/>
                    <a:gd name="T10" fmla="*/ 52 w 112"/>
                    <a:gd name="T11" fmla="*/ 3 h 138"/>
                    <a:gd name="T12" fmla="*/ 57 w 112"/>
                    <a:gd name="T13" fmla="*/ 0 h 138"/>
                    <a:gd name="T14" fmla="*/ 77 w 112"/>
                    <a:gd name="T15" fmla="*/ 2 h 138"/>
                    <a:gd name="T16" fmla="*/ 84 w 112"/>
                    <a:gd name="T17" fmla="*/ 4 h 138"/>
                    <a:gd name="T18" fmla="*/ 112 w 112"/>
                    <a:gd name="T19" fmla="*/ 1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38">
                      <a:moveTo>
                        <a:pt x="112" y="17"/>
                      </a:moveTo>
                      <a:cubicBezTo>
                        <a:pt x="93" y="57"/>
                        <a:pt x="74" y="98"/>
                        <a:pt x="55" y="138"/>
                      </a:cubicBezTo>
                      <a:cubicBezTo>
                        <a:pt x="50" y="125"/>
                        <a:pt x="45" y="112"/>
                        <a:pt x="40" y="98"/>
                      </a:cubicBezTo>
                      <a:cubicBezTo>
                        <a:pt x="27" y="103"/>
                        <a:pt x="14" y="108"/>
                        <a:pt x="0" y="113"/>
                      </a:cubicBezTo>
                      <a:cubicBezTo>
                        <a:pt x="1" y="111"/>
                        <a:pt x="2" y="109"/>
                        <a:pt x="2" y="108"/>
                      </a:cubicBezTo>
                      <a:cubicBezTo>
                        <a:pt x="19" y="73"/>
                        <a:pt x="35" y="38"/>
                        <a:pt x="52" y="3"/>
                      </a:cubicBezTo>
                      <a:cubicBezTo>
                        <a:pt x="53" y="0"/>
                        <a:pt x="54" y="0"/>
                        <a:pt x="57" y="0"/>
                      </a:cubicBezTo>
                      <a:cubicBezTo>
                        <a:pt x="63" y="1"/>
                        <a:pt x="70" y="1"/>
                        <a:pt x="77" y="2"/>
                      </a:cubicBezTo>
                      <a:cubicBezTo>
                        <a:pt x="79" y="2"/>
                        <a:pt x="82" y="2"/>
                        <a:pt x="84" y="4"/>
                      </a:cubicBezTo>
                      <a:cubicBezTo>
                        <a:pt x="92" y="9"/>
                        <a:pt x="101" y="15"/>
                        <a:pt x="11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168" name="Freeform 849"/>
                <p:cNvSpPr>
                  <a:spLocks/>
                </p:cNvSpPr>
                <p:nvPr/>
              </p:nvSpPr>
              <p:spPr bwMode="auto">
                <a:xfrm>
                  <a:off x="442913" y="1114425"/>
                  <a:ext cx="134938" cy="138113"/>
                </a:xfrm>
                <a:custGeom>
                  <a:avLst/>
                  <a:gdLst>
                    <a:gd name="T0" fmla="*/ 0 w 120"/>
                    <a:gd name="T1" fmla="*/ 61 h 122"/>
                    <a:gd name="T2" fmla="*/ 60 w 120"/>
                    <a:gd name="T3" fmla="*/ 1 h 122"/>
                    <a:gd name="T4" fmla="*/ 120 w 120"/>
                    <a:gd name="T5" fmla="*/ 61 h 122"/>
                    <a:gd name="T6" fmla="*/ 60 w 120"/>
                    <a:gd name="T7" fmla="*/ 121 h 122"/>
                    <a:gd name="T8" fmla="*/ 0 w 120"/>
                    <a:gd name="T9" fmla="*/ 61 h 122"/>
                  </a:gdLst>
                  <a:ahLst/>
                  <a:cxnLst>
                    <a:cxn ang="0">
                      <a:pos x="T0" y="T1"/>
                    </a:cxn>
                    <a:cxn ang="0">
                      <a:pos x="T2" y="T3"/>
                    </a:cxn>
                    <a:cxn ang="0">
                      <a:pos x="T4" y="T5"/>
                    </a:cxn>
                    <a:cxn ang="0">
                      <a:pos x="T6" y="T7"/>
                    </a:cxn>
                    <a:cxn ang="0">
                      <a:pos x="T8" y="T9"/>
                    </a:cxn>
                  </a:cxnLst>
                  <a:rect l="0" t="0" r="r" b="b"/>
                  <a:pathLst>
                    <a:path w="120" h="122">
                      <a:moveTo>
                        <a:pt x="0" y="61"/>
                      </a:moveTo>
                      <a:cubicBezTo>
                        <a:pt x="0" y="27"/>
                        <a:pt x="26" y="1"/>
                        <a:pt x="60" y="1"/>
                      </a:cubicBezTo>
                      <a:cubicBezTo>
                        <a:pt x="93" y="0"/>
                        <a:pt x="120" y="28"/>
                        <a:pt x="120" y="61"/>
                      </a:cubicBezTo>
                      <a:cubicBezTo>
                        <a:pt x="120" y="94"/>
                        <a:pt x="93" y="122"/>
                        <a:pt x="60" y="121"/>
                      </a:cubicBezTo>
                      <a:cubicBezTo>
                        <a:pt x="26" y="121"/>
                        <a:pt x="0" y="94"/>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grpSp>
          <p:grpSp>
            <p:nvGrpSpPr>
              <p:cNvPr id="173" name="Gruppieren 179"/>
              <p:cNvGrpSpPr/>
              <p:nvPr/>
            </p:nvGrpSpPr>
            <p:grpSpPr>
              <a:xfrm>
                <a:off x="4533936" y="2255152"/>
                <a:ext cx="686136" cy="460614"/>
                <a:chOff x="4129088" y="-950913"/>
                <a:chExt cx="5646737" cy="3014663"/>
              </a:xfrm>
              <a:solidFill>
                <a:srgbClr val="FFFFFF"/>
              </a:solidFill>
            </p:grpSpPr>
            <p:sp>
              <p:nvSpPr>
                <p:cNvPr id="174" name="Freeform 5"/>
                <p:cNvSpPr>
                  <a:spLocks noEditPoints="1"/>
                </p:cNvSpPr>
                <p:nvPr/>
              </p:nvSpPr>
              <p:spPr bwMode="auto">
                <a:xfrm>
                  <a:off x="4129088" y="-950913"/>
                  <a:ext cx="5646737" cy="3014663"/>
                </a:xfrm>
                <a:custGeom>
                  <a:avLst/>
                  <a:gdLst>
                    <a:gd name="T0" fmla="*/ 0 w 1503"/>
                    <a:gd name="T1" fmla="*/ 175 h 801"/>
                    <a:gd name="T2" fmla="*/ 150 w 1503"/>
                    <a:gd name="T3" fmla="*/ 138 h 801"/>
                    <a:gd name="T4" fmla="*/ 367 w 1503"/>
                    <a:gd name="T5" fmla="*/ 89 h 801"/>
                    <a:gd name="T6" fmla="*/ 716 w 1503"/>
                    <a:gd name="T7" fmla="*/ 10 h 801"/>
                    <a:gd name="T8" fmla="*/ 831 w 1503"/>
                    <a:gd name="T9" fmla="*/ 19 h 801"/>
                    <a:gd name="T10" fmla="*/ 1361 w 1503"/>
                    <a:gd name="T11" fmla="*/ 188 h 801"/>
                    <a:gd name="T12" fmla="*/ 1503 w 1503"/>
                    <a:gd name="T13" fmla="*/ 240 h 801"/>
                    <a:gd name="T14" fmla="*/ 1228 w 1503"/>
                    <a:gd name="T15" fmla="*/ 334 h 801"/>
                    <a:gd name="T16" fmla="*/ 782 w 1503"/>
                    <a:gd name="T17" fmla="*/ 491 h 801"/>
                    <a:gd name="T18" fmla="*/ 733 w 1503"/>
                    <a:gd name="T19" fmla="*/ 491 h 801"/>
                    <a:gd name="T20" fmla="*/ 394 w 1503"/>
                    <a:gd name="T21" fmla="*/ 354 h 801"/>
                    <a:gd name="T22" fmla="*/ 280 w 1503"/>
                    <a:gd name="T23" fmla="*/ 308 h 801"/>
                    <a:gd name="T24" fmla="*/ 281 w 1503"/>
                    <a:gd name="T25" fmla="*/ 560 h 801"/>
                    <a:gd name="T26" fmla="*/ 291 w 1503"/>
                    <a:gd name="T27" fmla="*/ 694 h 801"/>
                    <a:gd name="T28" fmla="*/ 252 w 1503"/>
                    <a:gd name="T29" fmla="*/ 801 h 801"/>
                    <a:gd name="T30" fmla="*/ 208 w 1503"/>
                    <a:gd name="T31" fmla="*/ 715 h 801"/>
                    <a:gd name="T32" fmla="*/ 211 w 1503"/>
                    <a:gd name="T33" fmla="*/ 595 h 801"/>
                    <a:gd name="T34" fmla="*/ 212 w 1503"/>
                    <a:gd name="T35" fmla="*/ 585 h 801"/>
                    <a:gd name="T36" fmla="*/ 218 w 1503"/>
                    <a:gd name="T37" fmla="*/ 295 h 801"/>
                    <a:gd name="T38" fmla="*/ 200 w 1503"/>
                    <a:gd name="T39" fmla="*/ 275 h 801"/>
                    <a:gd name="T40" fmla="*/ 13 w 1503"/>
                    <a:gd name="T41" fmla="*/ 184 h 801"/>
                    <a:gd name="T42" fmla="*/ 0 w 1503"/>
                    <a:gd name="T43" fmla="*/ 175 h 801"/>
                    <a:gd name="T44" fmla="*/ 693 w 1503"/>
                    <a:gd name="T45" fmla="*/ 209 h 801"/>
                    <a:gd name="T46" fmla="*/ 666 w 1503"/>
                    <a:gd name="T47" fmla="*/ 185 h 801"/>
                    <a:gd name="T48" fmla="*/ 566 w 1503"/>
                    <a:gd name="T49" fmla="*/ 204 h 801"/>
                    <a:gd name="T50" fmla="*/ 336 w 1503"/>
                    <a:gd name="T51" fmla="*/ 242 h 801"/>
                    <a:gd name="T52" fmla="*/ 257 w 1503"/>
                    <a:gd name="T53" fmla="*/ 257 h 801"/>
                    <a:gd name="T54" fmla="*/ 257 w 1503"/>
                    <a:gd name="T55" fmla="*/ 267 h 801"/>
                    <a:gd name="T56" fmla="*/ 316 w 1503"/>
                    <a:gd name="T57" fmla="*/ 277 h 801"/>
                    <a:gd name="T58" fmla="*/ 693 w 1503"/>
                    <a:gd name="T59" fmla="*/ 209 h 801"/>
                    <a:gd name="T60" fmla="*/ 763 w 1503"/>
                    <a:gd name="T61" fmla="*/ 205 h 801"/>
                    <a:gd name="T62" fmla="*/ 799 w 1503"/>
                    <a:gd name="T63" fmla="*/ 183 h 801"/>
                    <a:gd name="T64" fmla="*/ 764 w 1503"/>
                    <a:gd name="T65" fmla="*/ 154 h 801"/>
                    <a:gd name="T66" fmla="*/ 727 w 1503"/>
                    <a:gd name="T67" fmla="*/ 180 h 801"/>
                    <a:gd name="T68" fmla="*/ 763 w 1503"/>
                    <a:gd name="T69" fmla="*/ 205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3" h="801">
                      <a:moveTo>
                        <a:pt x="0" y="175"/>
                      </a:moveTo>
                      <a:cubicBezTo>
                        <a:pt x="53" y="162"/>
                        <a:pt x="102" y="149"/>
                        <a:pt x="150" y="138"/>
                      </a:cubicBezTo>
                      <a:cubicBezTo>
                        <a:pt x="223" y="121"/>
                        <a:pt x="295" y="105"/>
                        <a:pt x="367" y="89"/>
                      </a:cubicBezTo>
                      <a:cubicBezTo>
                        <a:pt x="484" y="63"/>
                        <a:pt x="601" y="40"/>
                        <a:pt x="716" y="10"/>
                      </a:cubicBezTo>
                      <a:cubicBezTo>
                        <a:pt x="758" y="0"/>
                        <a:pt x="793" y="7"/>
                        <a:pt x="831" y="19"/>
                      </a:cubicBezTo>
                      <a:cubicBezTo>
                        <a:pt x="1007" y="76"/>
                        <a:pt x="1184" y="132"/>
                        <a:pt x="1361" y="188"/>
                      </a:cubicBezTo>
                      <a:cubicBezTo>
                        <a:pt x="1409" y="203"/>
                        <a:pt x="1456" y="219"/>
                        <a:pt x="1503" y="240"/>
                      </a:cubicBezTo>
                      <a:cubicBezTo>
                        <a:pt x="1412" y="271"/>
                        <a:pt x="1319" y="302"/>
                        <a:pt x="1228" y="334"/>
                      </a:cubicBezTo>
                      <a:cubicBezTo>
                        <a:pt x="1079" y="386"/>
                        <a:pt x="931" y="439"/>
                        <a:pt x="782" y="491"/>
                      </a:cubicBezTo>
                      <a:cubicBezTo>
                        <a:pt x="767" y="496"/>
                        <a:pt x="747" y="497"/>
                        <a:pt x="733" y="491"/>
                      </a:cubicBezTo>
                      <a:cubicBezTo>
                        <a:pt x="620" y="447"/>
                        <a:pt x="507" y="400"/>
                        <a:pt x="394" y="354"/>
                      </a:cubicBezTo>
                      <a:cubicBezTo>
                        <a:pt x="359" y="339"/>
                        <a:pt x="323" y="325"/>
                        <a:pt x="280" y="308"/>
                      </a:cubicBezTo>
                      <a:cubicBezTo>
                        <a:pt x="280" y="395"/>
                        <a:pt x="279" y="478"/>
                        <a:pt x="281" y="560"/>
                      </a:cubicBezTo>
                      <a:cubicBezTo>
                        <a:pt x="281" y="605"/>
                        <a:pt x="285" y="650"/>
                        <a:pt x="291" y="694"/>
                      </a:cubicBezTo>
                      <a:cubicBezTo>
                        <a:pt x="297" y="737"/>
                        <a:pt x="271" y="767"/>
                        <a:pt x="252" y="801"/>
                      </a:cubicBezTo>
                      <a:cubicBezTo>
                        <a:pt x="224" y="779"/>
                        <a:pt x="212" y="746"/>
                        <a:pt x="208" y="715"/>
                      </a:cubicBezTo>
                      <a:cubicBezTo>
                        <a:pt x="204" y="675"/>
                        <a:pt x="210" y="635"/>
                        <a:pt x="211" y="595"/>
                      </a:cubicBezTo>
                      <a:cubicBezTo>
                        <a:pt x="211" y="591"/>
                        <a:pt x="212" y="588"/>
                        <a:pt x="212" y="585"/>
                      </a:cubicBezTo>
                      <a:cubicBezTo>
                        <a:pt x="215" y="488"/>
                        <a:pt x="217" y="392"/>
                        <a:pt x="218" y="295"/>
                      </a:cubicBezTo>
                      <a:cubicBezTo>
                        <a:pt x="218" y="289"/>
                        <a:pt x="208" y="279"/>
                        <a:pt x="200" y="275"/>
                      </a:cubicBezTo>
                      <a:cubicBezTo>
                        <a:pt x="138" y="244"/>
                        <a:pt x="76" y="215"/>
                        <a:pt x="13" y="184"/>
                      </a:cubicBezTo>
                      <a:cubicBezTo>
                        <a:pt x="10" y="183"/>
                        <a:pt x="8" y="181"/>
                        <a:pt x="0" y="175"/>
                      </a:cubicBezTo>
                      <a:close/>
                      <a:moveTo>
                        <a:pt x="693" y="209"/>
                      </a:moveTo>
                      <a:cubicBezTo>
                        <a:pt x="695" y="188"/>
                        <a:pt x="684" y="181"/>
                        <a:pt x="666" y="185"/>
                      </a:cubicBezTo>
                      <a:cubicBezTo>
                        <a:pt x="633" y="190"/>
                        <a:pt x="600" y="198"/>
                        <a:pt x="566" y="204"/>
                      </a:cubicBezTo>
                      <a:cubicBezTo>
                        <a:pt x="490" y="217"/>
                        <a:pt x="413" y="229"/>
                        <a:pt x="336" y="242"/>
                      </a:cubicBezTo>
                      <a:cubicBezTo>
                        <a:pt x="310" y="246"/>
                        <a:pt x="284" y="252"/>
                        <a:pt x="257" y="257"/>
                      </a:cubicBezTo>
                      <a:cubicBezTo>
                        <a:pt x="257" y="260"/>
                        <a:pt x="257" y="264"/>
                        <a:pt x="257" y="267"/>
                      </a:cubicBezTo>
                      <a:cubicBezTo>
                        <a:pt x="277" y="271"/>
                        <a:pt x="298" y="281"/>
                        <a:pt x="316" y="277"/>
                      </a:cubicBezTo>
                      <a:cubicBezTo>
                        <a:pt x="442" y="256"/>
                        <a:pt x="567" y="232"/>
                        <a:pt x="693" y="209"/>
                      </a:cubicBezTo>
                      <a:close/>
                      <a:moveTo>
                        <a:pt x="763" y="205"/>
                      </a:moveTo>
                      <a:cubicBezTo>
                        <a:pt x="781" y="206"/>
                        <a:pt x="798" y="207"/>
                        <a:pt x="799" y="183"/>
                      </a:cubicBezTo>
                      <a:cubicBezTo>
                        <a:pt x="799" y="160"/>
                        <a:pt x="781" y="154"/>
                        <a:pt x="764" y="154"/>
                      </a:cubicBezTo>
                      <a:cubicBezTo>
                        <a:pt x="747" y="153"/>
                        <a:pt x="727" y="161"/>
                        <a:pt x="727" y="180"/>
                      </a:cubicBezTo>
                      <a:cubicBezTo>
                        <a:pt x="727" y="200"/>
                        <a:pt x="744" y="208"/>
                        <a:pt x="763"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175" name="Freeform 6"/>
                <p:cNvSpPr>
                  <a:spLocks/>
                </p:cNvSpPr>
                <p:nvPr/>
              </p:nvSpPr>
              <p:spPr bwMode="auto">
                <a:xfrm>
                  <a:off x="5568950" y="482600"/>
                  <a:ext cx="2817812" cy="1531938"/>
                </a:xfrm>
                <a:custGeom>
                  <a:avLst/>
                  <a:gdLst>
                    <a:gd name="T0" fmla="*/ 0 w 750"/>
                    <a:gd name="T1" fmla="*/ 0 h 407"/>
                    <a:gd name="T2" fmla="*/ 182 w 750"/>
                    <a:gd name="T3" fmla="*/ 85 h 407"/>
                    <a:gd name="T4" fmla="*/ 363 w 750"/>
                    <a:gd name="T5" fmla="*/ 170 h 407"/>
                    <a:gd name="T6" fmla="*/ 384 w 750"/>
                    <a:gd name="T7" fmla="*/ 170 h 407"/>
                    <a:gd name="T8" fmla="*/ 734 w 750"/>
                    <a:gd name="T9" fmla="*/ 27 h 407"/>
                    <a:gd name="T10" fmla="*/ 750 w 750"/>
                    <a:gd name="T11" fmla="*/ 23 h 407"/>
                    <a:gd name="T12" fmla="*/ 750 w 750"/>
                    <a:gd name="T13" fmla="*/ 285 h 407"/>
                    <a:gd name="T14" fmla="*/ 432 w 750"/>
                    <a:gd name="T15" fmla="*/ 396 h 407"/>
                    <a:gd name="T16" fmla="*/ 237 w 750"/>
                    <a:gd name="T17" fmla="*/ 365 h 407"/>
                    <a:gd name="T18" fmla="*/ 47 w 750"/>
                    <a:gd name="T19" fmla="*/ 276 h 407"/>
                    <a:gd name="T20" fmla="*/ 13 w 750"/>
                    <a:gd name="T21" fmla="*/ 212 h 407"/>
                    <a:gd name="T22" fmla="*/ 7 w 750"/>
                    <a:gd name="T23" fmla="*/ 61 h 407"/>
                    <a:gd name="T24" fmla="*/ 0 w 750"/>
                    <a:gd name="T25"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0" h="407">
                      <a:moveTo>
                        <a:pt x="0" y="0"/>
                      </a:moveTo>
                      <a:cubicBezTo>
                        <a:pt x="65" y="30"/>
                        <a:pt x="123" y="58"/>
                        <a:pt x="182" y="85"/>
                      </a:cubicBezTo>
                      <a:cubicBezTo>
                        <a:pt x="242" y="113"/>
                        <a:pt x="303" y="142"/>
                        <a:pt x="363" y="170"/>
                      </a:cubicBezTo>
                      <a:cubicBezTo>
                        <a:pt x="369" y="172"/>
                        <a:pt x="378" y="172"/>
                        <a:pt x="384" y="170"/>
                      </a:cubicBezTo>
                      <a:cubicBezTo>
                        <a:pt x="501" y="123"/>
                        <a:pt x="617" y="75"/>
                        <a:pt x="734" y="27"/>
                      </a:cubicBezTo>
                      <a:cubicBezTo>
                        <a:pt x="739" y="25"/>
                        <a:pt x="744" y="25"/>
                        <a:pt x="750" y="23"/>
                      </a:cubicBezTo>
                      <a:cubicBezTo>
                        <a:pt x="750" y="110"/>
                        <a:pt x="750" y="196"/>
                        <a:pt x="750" y="285"/>
                      </a:cubicBezTo>
                      <a:cubicBezTo>
                        <a:pt x="646" y="325"/>
                        <a:pt x="546" y="378"/>
                        <a:pt x="432" y="396"/>
                      </a:cubicBezTo>
                      <a:cubicBezTo>
                        <a:pt x="363" y="407"/>
                        <a:pt x="299" y="392"/>
                        <a:pt x="237" y="365"/>
                      </a:cubicBezTo>
                      <a:cubicBezTo>
                        <a:pt x="173" y="337"/>
                        <a:pt x="111" y="304"/>
                        <a:pt x="47" y="276"/>
                      </a:cubicBezTo>
                      <a:cubicBezTo>
                        <a:pt x="15" y="263"/>
                        <a:pt x="15" y="237"/>
                        <a:pt x="13" y="212"/>
                      </a:cubicBezTo>
                      <a:cubicBezTo>
                        <a:pt x="10" y="161"/>
                        <a:pt x="9" y="111"/>
                        <a:pt x="7" y="61"/>
                      </a:cubicBezTo>
                      <a:cubicBezTo>
                        <a:pt x="6" y="42"/>
                        <a:pt x="3" y="2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grpSp>
          <p:grpSp>
            <p:nvGrpSpPr>
              <p:cNvPr id="257" name="Gruppieren 203"/>
              <p:cNvGrpSpPr/>
              <p:nvPr/>
            </p:nvGrpSpPr>
            <p:grpSpPr>
              <a:xfrm>
                <a:off x="1797445" y="2224953"/>
                <a:ext cx="508469" cy="505581"/>
                <a:chOff x="10155238" y="1941513"/>
                <a:chExt cx="279400" cy="277813"/>
              </a:xfrm>
              <a:solidFill>
                <a:srgbClr val="FFFFFF"/>
              </a:solidFill>
            </p:grpSpPr>
            <p:sp>
              <p:nvSpPr>
                <p:cNvPr id="258" name="Freeform 186"/>
                <p:cNvSpPr>
                  <a:spLocks noEditPoints="1"/>
                </p:cNvSpPr>
                <p:nvPr/>
              </p:nvSpPr>
              <p:spPr bwMode="auto">
                <a:xfrm>
                  <a:off x="10260013" y="1941513"/>
                  <a:ext cx="174625" cy="277813"/>
                </a:xfrm>
                <a:custGeom>
                  <a:avLst/>
                  <a:gdLst>
                    <a:gd name="T0" fmla="*/ 18 w 69"/>
                    <a:gd name="T1" fmla="*/ 0 h 110"/>
                    <a:gd name="T2" fmla="*/ 16 w 69"/>
                    <a:gd name="T3" fmla="*/ 0 h 110"/>
                    <a:gd name="T4" fmla="*/ 16 w 69"/>
                    <a:gd name="T5" fmla="*/ 0 h 110"/>
                    <a:gd name="T6" fmla="*/ 16 w 69"/>
                    <a:gd name="T7" fmla="*/ 0 h 110"/>
                    <a:gd name="T8" fmla="*/ 16 w 69"/>
                    <a:gd name="T9" fmla="*/ 0 h 110"/>
                    <a:gd name="T10" fmla="*/ 17 w 69"/>
                    <a:gd name="T11" fmla="*/ 109 h 110"/>
                    <a:gd name="T12" fmla="*/ 17 w 69"/>
                    <a:gd name="T13" fmla="*/ 110 h 110"/>
                    <a:gd name="T14" fmla="*/ 69 w 69"/>
                    <a:gd name="T15" fmla="*/ 55 h 110"/>
                    <a:gd name="T16" fmla="*/ 69 w 69"/>
                    <a:gd name="T17" fmla="*/ 54 h 110"/>
                    <a:gd name="T18" fmla="*/ 65 w 69"/>
                    <a:gd name="T19" fmla="*/ 55 h 110"/>
                    <a:gd name="T20" fmla="*/ 56 w 69"/>
                    <a:gd name="T21" fmla="*/ 55 h 110"/>
                    <a:gd name="T22" fmla="*/ 65 w 69"/>
                    <a:gd name="T23" fmla="*/ 55 h 110"/>
                    <a:gd name="T24" fmla="*/ 55 w 69"/>
                    <a:gd name="T25" fmla="*/ 41 h 110"/>
                    <a:gd name="T26" fmla="*/ 63 w 69"/>
                    <a:gd name="T27" fmla="*/ 45 h 110"/>
                    <a:gd name="T28" fmla="*/ 59 w 69"/>
                    <a:gd name="T29" fmla="*/ 29 h 110"/>
                    <a:gd name="T30" fmla="*/ 41 w 69"/>
                    <a:gd name="T31" fmla="*/ 11 h 110"/>
                    <a:gd name="T32" fmla="*/ 34 w 69"/>
                    <a:gd name="T33" fmla="*/ 73 h 110"/>
                    <a:gd name="T34" fmla="*/ 45 w 69"/>
                    <a:gd name="T35" fmla="*/ 84 h 110"/>
                    <a:gd name="T36" fmla="*/ 34 w 69"/>
                    <a:gd name="T37" fmla="*/ 73 h 110"/>
                    <a:gd name="T38" fmla="*/ 45 w 69"/>
                    <a:gd name="T39" fmla="*/ 25 h 110"/>
                    <a:gd name="T40" fmla="*/ 34 w 69"/>
                    <a:gd name="T41" fmla="*/ 37 h 110"/>
                    <a:gd name="T42" fmla="*/ 35 w 69"/>
                    <a:gd name="T43" fmla="*/ 68 h 110"/>
                    <a:gd name="T44" fmla="*/ 35 w 69"/>
                    <a:gd name="T45" fmla="*/ 41 h 110"/>
                    <a:gd name="T46" fmla="*/ 52 w 69"/>
                    <a:gd name="T47" fmla="*/ 55 h 110"/>
                    <a:gd name="T48" fmla="*/ 35 w 69"/>
                    <a:gd name="T49" fmla="*/ 68 h 110"/>
                    <a:gd name="T50" fmla="*/ 30 w 69"/>
                    <a:gd name="T51" fmla="*/ 15 h 110"/>
                    <a:gd name="T52" fmla="*/ 41 w 69"/>
                    <a:gd name="T53" fmla="*/ 18 h 110"/>
                    <a:gd name="T54" fmla="*/ 25 w 69"/>
                    <a:gd name="T55" fmla="*/ 14 h 110"/>
                    <a:gd name="T56" fmla="*/ 10 w 69"/>
                    <a:gd name="T57" fmla="*/ 14 h 110"/>
                    <a:gd name="T58" fmla="*/ 8 w 69"/>
                    <a:gd name="T59" fmla="*/ 19 h 110"/>
                    <a:gd name="T60" fmla="*/ 27 w 69"/>
                    <a:gd name="T61" fmla="*/ 19 h 110"/>
                    <a:gd name="T62" fmla="*/ 18 w 69"/>
                    <a:gd name="T63" fmla="*/ 36 h 110"/>
                    <a:gd name="T64" fmla="*/ 8 w 69"/>
                    <a:gd name="T65" fmla="*/ 19 h 110"/>
                    <a:gd name="T66" fmla="*/ 5 w 69"/>
                    <a:gd name="T67" fmla="*/ 41 h 110"/>
                    <a:gd name="T68" fmla="*/ 30 w 69"/>
                    <a:gd name="T69" fmla="*/ 41 h 110"/>
                    <a:gd name="T70" fmla="*/ 30 w 69"/>
                    <a:gd name="T71" fmla="*/ 68 h 110"/>
                    <a:gd name="T72" fmla="*/ 5 w 69"/>
                    <a:gd name="T73" fmla="*/ 68 h 110"/>
                    <a:gd name="T74" fmla="*/ 5 w 69"/>
                    <a:gd name="T75" fmla="*/ 73 h 110"/>
                    <a:gd name="T76" fmla="*/ 30 w 69"/>
                    <a:gd name="T77" fmla="*/ 73 h 110"/>
                    <a:gd name="T78" fmla="*/ 18 w 69"/>
                    <a:gd name="T79" fmla="*/ 91 h 110"/>
                    <a:gd name="T80" fmla="*/ 5 w 69"/>
                    <a:gd name="T81" fmla="*/ 73 h 110"/>
                    <a:gd name="T82" fmla="*/ 10 w 69"/>
                    <a:gd name="T83" fmla="*/ 95 h 110"/>
                    <a:gd name="T84" fmla="*/ 25 w 69"/>
                    <a:gd name="T85" fmla="*/ 95 h 110"/>
                    <a:gd name="T86" fmla="*/ 26 w 69"/>
                    <a:gd name="T87" fmla="*/ 103 h 110"/>
                    <a:gd name="T88" fmla="*/ 41 w 69"/>
                    <a:gd name="T89" fmla="*/ 91 h 110"/>
                    <a:gd name="T90" fmla="*/ 41 w 69"/>
                    <a:gd name="T91" fmla="*/ 98 h 110"/>
                    <a:gd name="T92" fmla="*/ 58 w 69"/>
                    <a:gd name="T93" fmla="*/ 80 h 110"/>
                    <a:gd name="T94" fmla="*/ 52 w 69"/>
                    <a:gd name="T95" fmla="*/ 79 h 110"/>
                    <a:gd name="T96" fmla="*/ 63 w 69"/>
                    <a:gd name="T97" fmla="*/ 6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 h="110">
                      <a:moveTo>
                        <a:pt x="69" y="54"/>
                      </a:moveTo>
                      <a:cubicBezTo>
                        <a:pt x="69" y="24"/>
                        <a:pt x="46" y="0"/>
                        <a:pt x="18" y="0"/>
                      </a:cubicBezTo>
                      <a:cubicBezTo>
                        <a:pt x="17" y="0"/>
                        <a:pt x="17" y="0"/>
                        <a:pt x="16" y="0"/>
                      </a:cubicBezTo>
                      <a:cubicBezTo>
                        <a:pt x="16" y="0"/>
                        <a:pt x="16" y="0"/>
                        <a:pt x="16" y="0"/>
                      </a:cubicBezTo>
                      <a:cubicBezTo>
                        <a:pt x="16" y="0"/>
                        <a:pt x="16" y="0"/>
                        <a:pt x="16" y="0"/>
                      </a:cubicBezTo>
                      <a:cubicBezTo>
                        <a:pt x="16" y="0"/>
                        <a:pt x="16" y="0"/>
                        <a:pt x="16" y="0"/>
                      </a:cubicBezTo>
                      <a:cubicBezTo>
                        <a:pt x="16" y="0"/>
                        <a:pt x="16" y="0"/>
                        <a:pt x="16" y="0"/>
                      </a:cubicBezTo>
                      <a:cubicBezTo>
                        <a:pt x="16" y="0"/>
                        <a:pt x="16" y="0"/>
                        <a:pt x="16" y="0"/>
                      </a:cubicBezTo>
                      <a:cubicBezTo>
                        <a:pt x="16" y="0"/>
                        <a:pt x="16" y="0"/>
                        <a:pt x="16" y="0"/>
                      </a:cubicBezTo>
                      <a:cubicBezTo>
                        <a:pt x="16" y="0"/>
                        <a:pt x="16" y="0"/>
                        <a:pt x="16" y="0"/>
                      </a:cubicBezTo>
                      <a:cubicBezTo>
                        <a:pt x="6" y="2"/>
                        <a:pt x="0" y="29"/>
                        <a:pt x="0" y="55"/>
                      </a:cubicBezTo>
                      <a:cubicBezTo>
                        <a:pt x="0" y="81"/>
                        <a:pt x="6" y="108"/>
                        <a:pt x="17" y="109"/>
                      </a:cubicBezTo>
                      <a:cubicBezTo>
                        <a:pt x="17" y="110"/>
                        <a:pt x="17" y="110"/>
                        <a:pt x="17" y="110"/>
                      </a:cubicBezTo>
                      <a:cubicBezTo>
                        <a:pt x="17" y="110"/>
                        <a:pt x="17" y="110"/>
                        <a:pt x="17" y="110"/>
                      </a:cubicBezTo>
                      <a:cubicBezTo>
                        <a:pt x="17" y="110"/>
                        <a:pt x="17" y="110"/>
                        <a:pt x="18" y="110"/>
                      </a:cubicBezTo>
                      <a:cubicBezTo>
                        <a:pt x="46" y="110"/>
                        <a:pt x="69" y="85"/>
                        <a:pt x="69" y="55"/>
                      </a:cubicBezTo>
                      <a:cubicBezTo>
                        <a:pt x="69" y="55"/>
                        <a:pt x="69" y="55"/>
                        <a:pt x="69" y="55"/>
                      </a:cubicBezTo>
                      <a:cubicBezTo>
                        <a:pt x="69" y="55"/>
                        <a:pt x="69" y="55"/>
                        <a:pt x="69" y="54"/>
                      </a:cubicBezTo>
                      <a:close/>
                      <a:moveTo>
                        <a:pt x="65" y="55"/>
                      </a:moveTo>
                      <a:cubicBezTo>
                        <a:pt x="65" y="55"/>
                        <a:pt x="65" y="55"/>
                        <a:pt x="65" y="55"/>
                      </a:cubicBezTo>
                      <a:cubicBezTo>
                        <a:pt x="65" y="57"/>
                        <a:pt x="62" y="60"/>
                        <a:pt x="56" y="63"/>
                      </a:cubicBezTo>
                      <a:cubicBezTo>
                        <a:pt x="56" y="60"/>
                        <a:pt x="56" y="57"/>
                        <a:pt x="56" y="55"/>
                      </a:cubicBezTo>
                      <a:cubicBezTo>
                        <a:pt x="56" y="52"/>
                        <a:pt x="56" y="49"/>
                        <a:pt x="56" y="47"/>
                      </a:cubicBezTo>
                      <a:cubicBezTo>
                        <a:pt x="62" y="49"/>
                        <a:pt x="65" y="52"/>
                        <a:pt x="65" y="55"/>
                      </a:cubicBezTo>
                      <a:cubicBezTo>
                        <a:pt x="65" y="55"/>
                        <a:pt x="65" y="55"/>
                        <a:pt x="65" y="55"/>
                      </a:cubicBezTo>
                      <a:close/>
                      <a:moveTo>
                        <a:pt x="55" y="41"/>
                      </a:moveTo>
                      <a:cubicBezTo>
                        <a:pt x="54" y="37"/>
                        <a:pt x="53" y="33"/>
                        <a:pt x="52" y="30"/>
                      </a:cubicBezTo>
                      <a:cubicBezTo>
                        <a:pt x="57" y="34"/>
                        <a:pt x="61" y="39"/>
                        <a:pt x="63" y="45"/>
                      </a:cubicBezTo>
                      <a:cubicBezTo>
                        <a:pt x="61" y="44"/>
                        <a:pt x="58" y="42"/>
                        <a:pt x="55" y="41"/>
                      </a:cubicBezTo>
                      <a:close/>
                      <a:moveTo>
                        <a:pt x="59" y="29"/>
                      </a:moveTo>
                      <a:cubicBezTo>
                        <a:pt x="56" y="27"/>
                        <a:pt x="52" y="24"/>
                        <a:pt x="49" y="22"/>
                      </a:cubicBezTo>
                      <a:cubicBezTo>
                        <a:pt x="46" y="18"/>
                        <a:pt x="44" y="14"/>
                        <a:pt x="41" y="11"/>
                      </a:cubicBezTo>
                      <a:cubicBezTo>
                        <a:pt x="48" y="16"/>
                        <a:pt x="54" y="22"/>
                        <a:pt x="59" y="29"/>
                      </a:cubicBezTo>
                      <a:close/>
                      <a:moveTo>
                        <a:pt x="34" y="73"/>
                      </a:moveTo>
                      <a:cubicBezTo>
                        <a:pt x="40" y="72"/>
                        <a:pt x="45" y="71"/>
                        <a:pt x="50" y="70"/>
                      </a:cubicBezTo>
                      <a:cubicBezTo>
                        <a:pt x="49" y="75"/>
                        <a:pt x="47" y="80"/>
                        <a:pt x="45" y="84"/>
                      </a:cubicBezTo>
                      <a:cubicBezTo>
                        <a:pt x="41" y="86"/>
                        <a:pt x="37" y="88"/>
                        <a:pt x="32" y="89"/>
                      </a:cubicBezTo>
                      <a:cubicBezTo>
                        <a:pt x="33" y="84"/>
                        <a:pt x="34" y="79"/>
                        <a:pt x="34" y="73"/>
                      </a:cubicBezTo>
                      <a:close/>
                      <a:moveTo>
                        <a:pt x="32" y="20"/>
                      </a:moveTo>
                      <a:cubicBezTo>
                        <a:pt x="37" y="21"/>
                        <a:pt x="41" y="23"/>
                        <a:pt x="45" y="25"/>
                      </a:cubicBezTo>
                      <a:cubicBezTo>
                        <a:pt x="47" y="30"/>
                        <a:pt x="49" y="34"/>
                        <a:pt x="50" y="40"/>
                      </a:cubicBezTo>
                      <a:cubicBezTo>
                        <a:pt x="45" y="38"/>
                        <a:pt x="40" y="37"/>
                        <a:pt x="34" y="37"/>
                      </a:cubicBezTo>
                      <a:cubicBezTo>
                        <a:pt x="34" y="31"/>
                        <a:pt x="33" y="25"/>
                        <a:pt x="32" y="20"/>
                      </a:cubicBezTo>
                      <a:close/>
                      <a:moveTo>
                        <a:pt x="35" y="68"/>
                      </a:moveTo>
                      <a:cubicBezTo>
                        <a:pt x="35" y="63"/>
                        <a:pt x="35" y="59"/>
                        <a:pt x="35" y="55"/>
                      </a:cubicBezTo>
                      <a:cubicBezTo>
                        <a:pt x="35" y="50"/>
                        <a:pt x="35" y="46"/>
                        <a:pt x="35" y="41"/>
                      </a:cubicBezTo>
                      <a:cubicBezTo>
                        <a:pt x="41" y="42"/>
                        <a:pt x="47" y="44"/>
                        <a:pt x="51" y="45"/>
                      </a:cubicBezTo>
                      <a:cubicBezTo>
                        <a:pt x="52" y="48"/>
                        <a:pt x="52" y="51"/>
                        <a:pt x="52" y="55"/>
                      </a:cubicBezTo>
                      <a:cubicBezTo>
                        <a:pt x="52" y="58"/>
                        <a:pt x="52" y="61"/>
                        <a:pt x="51" y="64"/>
                      </a:cubicBezTo>
                      <a:cubicBezTo>
                        <a:pt x="47" y="66"/>
                        <a:pt x="41" y="67"/>
                        <a:pt x="35" y="68"/>
                      </a:cubicBezTo>
                      <a:close/>
                      <a:moveTo>
                        <a:pt x="41" y="18"/>
                      </a:moveTo>
                      <a:cubicBezTo>
                        <a:pt x="38" y="17"/>
                        <a:pt x="34" y="16"/>
                        <a:pt x="30" y="15"/>
                      </a:cubicBezTo>
                      <a:cubicBezTo>
                        <a:pt x="29" y="11"/>
                        <a:pt x="28" y="8"/>
                        <a:pt x="26" y="6"/>
                      </a:cubicBezTo>
                      <a:cubicBezTo>
                        <a:pt x="32" y="8"/>
                        <a:pt x="37" y="12"/>
                        <a:pt x="41" y="18"/>
                      </a:cubicBezTo>
                      <a:close/>
                      <a:moveTo>
                        <a:pt x="18" y="4"/>
                      </a:moveTo>
                      <a:cubicBezTo>
                        <a:pt x="20" y="4"/>
                        <a:pt x="23" y="8"/>
                        <a:pt x="25" y="14"/>
                      </a:cubicBezTo>
                      <a:cubicBezTo>
                        <a:pt x="23" y="14"/>
                        <a:pt x="20" y="14"/>
                        <a:pt x="18" y="14"/>
                      </a:cubicBezTo>
                      <a:cubicBezTo>
                        <a:pt x="15" y="14"/>
                        <a:pt x="13" y="14"/>
                        <a:pt x="10" y="14"/>
                      </a:cubicBezTo>
                      <a:cubicBezTo>
                        <a:pt x="13" y="8"/>
                        <a:pt x="15" y="4"/>
                        <a:pt x="18" y="4"/>
                      </a:cubicBezTo>
                      <a:close/>
                      <a:moveTo>
                        <a:pt x="8" y="19"/>
                      </a:moveTo>
                      <a:cubicBezTo>
                        <a:pt x="11" y="19"/>
                        <a:pt x="14" y="18"/>
                        <a:pt x="18" y="18"/>
                      </a:cubicBezTo>
                      <a:cubicBezTo>
                        <a:pt x="21" y="18"/>
                        <a:pt x="24" y="19"/>
                        <a:pt x="27" y="19"/>
                      </a:cubicBezTo>
                      <a:cubicBezTo>
                        <a:pt x="28" y="24"/>
                        <a:pt x="29" y="30"/>
                        <a:pt x="30" y="36"/>
                      </a:cubicBezTo>
                      <a:cubicBezTo>
                        <a:pt x="26" y="36"/>
                        <a:pt x="22" y="36"/>
                        <a:pt x="18" y="36"/>
                      </a:cubicBezTo>
                      <a:cubicBezTo>
                        <a:pt x="13" y="36"/>
                        <a:pt x="9" y="36"/>
                        <a:pt x="5" y="36"/>
                      </a:cubicBezTo>
                      <a:cubicBezTo>
                        <a:pt x="6" y="30"/>
                        <a:pt x="7" y="24"/>
                        <a:pt x="8" y="19"/>
                      </a:cubicBezTo>
                      <a:close/>
                      <a:moveTo>
                        <a:pt x="4" y="55"/>
                      </a:moveTo>
                      <a:cubicBezTo>
                        <a:pt x="4" y="50"/>
                        <a:pt x="4" y="45"/>
                        <a:pt x="5" y="41"/>
                      </a:cubicBezTo>
                      <a:cubicBezTo>
                        <a:pt x="9" y="41"/>
                        <a:pt x="13" y="40"/>
                        <a:pt x="18" y="40"/>
                      </a:cubicBezTo>
                      <a:cubicBezTo>
                        <a:pt x="22" y="40"/>
                        <a:pt x="26" y="41"/>
                        <a:pt x="30" y="41"/>
                      </a:cubicBezTo>
                      <a:cubicBezTo>
                        <a:pt x="31" y="45"/>
                        <a:pt x="31" y="50"/>
                        <a:pt x="31" y="55"/>
                      </a:cubicBezTo>
                      <a:cubicBezTo>
                        <a:pt x="31" y="59"/>
                        <a:pt x="31" y="64"/>
                        <a:pt x="30" y="68"/>
                      </a:cubicBezTo>
                      <a:cubicBezTo>
                        <a:pt x="26" y="69"/>
                        <a:pt x="22" y="69"/>
                        <a:pt x="18" y="69"/>
                      </a:cubicBezTo>
                      <a:cubicBezTo>
                        <a:pt x="13" y="69"/>
                        <a:pt x="9" y="69"/>
                        <a:pt x="5" y="68"/>
                      </a:cubicBezTo>
                      <a:cubicBezTo>
                        <a:pt x="4" y="64"/>
                        <a:pt x="4" y="59"/>
                        <a:pt x="4" y="55"/>
                      </a:cubicBezTo>
                      <a:close/>
                      <a:moveTo>
                        <a:pt x="5" y="73"/>
                      </a:moveTo>
                      <a:cubicBezTo>
                        <a:pt x="9" y="73"/>
                        <a:pt x="13" y="74"/>
                        <a:pt x="18" y="74"/>
                      </a:cubicBezTo>
                      <a:cubicBezTo>
                        <a:pt x="22" y="74"/>
                        <a:pt x="26" y="73"/>
                        <a:pt x="30" y="73"/>
                      </a:cubicBezTo>
                      <a:cubicBezTo>
                        <a:pt x="29" y="80"/>
                        <a:pt x="28" y="85"/>
                        <a:pt x="27" y="90"/>
                      </a:cubicBezTo>
                      <a:cubicBezTo>
                        <a:pt x="24" y="91"/>
                        <a:pt x="21" y="91"/>
                        <a:pt x="18" y="91"/>
                      </a:cubicBezTo>
                      <a:cubicBezTo>
                        <a:pt x="14" y="91"/>
                        <a:pt x="11" y="91"/>
                        <a:pt x="8" y="90"/>
                      </a:cubicBezTo>
                      <a:cubicBezTo>
                        <a:pt x="7" y="85"/>
                        <a:pt x="6" y="80"/>
                        <a:pt x="5" y="73"/>
                      </a:cubicBezTo>
                      <a:close/>
                      <a:moveTo>
                        <a:pt x="18" y="105"/>
                      </a:moveTo>
                      <a:cubicBezTo>
                        <a:pt x="15" y="105"/>
                        <a:pt x="13" y="101"/>
                        <a:pt x="10" y="95"/>
                      </a:cubicBezTo>
                      <a:cubicBezTo>
                        <a:pt x="13" y="95"/>
                        <a:pt x="15" y="96"/>
                        <a:pt x="18" y="96"/>
                      </a:cubicBezTo>
                      <a:cubicBezTo>
                        <a:pt x="20" y="96"/>
                        <a:pt x="23" y="95"/>
                        <a:pt x="25" y="95"/>
                      </a:cubicBezTo>
                      <a:cubicBezTo>
                        <a:pt x="23" y="101"/>
                        <a:pt x="20" y="105"/>
                        <a:pt x="18" y="105"/>
                      </a:cubicBezTo>
                      <a:close/>
                      <a:moveTo>
                        <a:pt x="26" y="103"/>
                      </a:moveTo>
                      <a:cubicBezTo>
                        <a:pt x="28" y="101"/>
                        <a:pt x="29" y="98"/>
                        <a:pt x="30" y="94"/>
                      </a:cubicBezTo>
                      <a:cubicBezTo>
                        <a:pt x="34" y="94"/>
                        <a:pt x="38" y="93"/>
                        <a:pt x="41" y="91"/>
                      </a:cubicBezTo>
                      <a:cubicBezTo>
                        <a:pt x="37" y="97"/>
                        <a:pt x="32" y="101"/>
                        <a:pt x="26" y="103"/>
                      </a:cubicBezTo>
                      <a:close/>
                      <a:moveTo>
                        <a:pt x="41" y="98"/>
                      </a:moveTo>
                      <a:cubicBezTo>
                        <a:pt x="44" y="95"/>
                        <a:pt x="46" y="91"/>
                        <a:pt x="49" y="87"/>
                      </a:cubicBezTo>
                      <a:cubicBezTo>
                        <a:pt x="52" y="85"/>
                        <a:pt x="56" y="83"/>
                        <a:pt x="58" y="80"/>
                      </a:cubicBezTo>
                      <a:cubicBezTo>
                        <a:pt x="54" y="87"/>
                        <a:pt x="48" y="94"/>
                        <a:pt x="41" y="98"/>
                      </a:cubicBezTo>
                      <a:close/>
                      <a:moveTo>
                        <a:pt x="52" y="79"/>
                      </a:moveTo>
                      <a:cubicBezTo>
                        <a:pt x="53" y="76"/>
                        <a:pt x="54" y="72"/>
                        <a:pt x="55" y="68"/>
                      </a:cubicBezTo>
                      <a:cubicBezTo>
                        <a:pt x="58" y="67"/>
                        <a:pt x="61" y="65"/>
                        <a:pt x="63" y="64"/>
                      </a:cubicBezTo>
                      <a:cubicBezTo>
                        <a:pt x="61" y="70"/>
                        <a:pt x="57" y="75"/>
                        <a:pt x="52"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259" name="Freeform 187"/>
                <p:cNvSpPr>
                  <a:spLocks noEditPoints="1"/>
                </p:cNvSpPr>
                <p:nvPr/>
              </p:nvSpPr>
              <p:spPr bwMode="auto">
                <a:xfrm>
                  <a:off x="10155238" y="1941513"/>
                  <a:ext cx="130175" cy="277813"/>
                </a:xfrm>
                <a:custGeom>
                  <a:avLst/>
                  <a:gdLst>
                    <a:gd name="T0" fmla="*/ 51 w 51"/>
                    <a:gd name="T1" fmla="*/ 110 h 110"/>
                    <a:gd name="T2" fmla="*/ 51 w 51"/>
                    <a:gd name="T3" fmla="*/ 110 h 110"/>
                    <a:gd name="T4" fmla="*/ 45 w 51"/>
                    <a:gd name="T5" fmla="*/ 104 h 110"/>
                    <a:gd name="T6" fmla="*/ 45 w 51"/>
                    <a:gd name="T7" fmla="*/ 104 h 110"/>
                    <a:gd name="T8" fmla="*/ 29 w 51"/>
                    <a:gd name="T9" fmla="*/ 91 h 110"/>
                    <a:gd name="T10" fmla="*/ 41 w 51"/>
                    <a:gd name="T11" fmla="*/ 95 h 110"/>
                    <a:gd name="T12" fmla="*/ 40 w 51"/>
                    <a:gd name="T13" fmla="*/ 90 h 110"/>
                    <a:gd name="T14" fmla="*/ 24 w 51"/>
                    <a:gd name="T15" fmla="*/ 84 h 110"/>
                    <a:gd name="T16" fmla="*/ 19 w 51"/>
                    <a:gd name="T17" fmla="*/ 70 h 110"/>
                    <a:gd name="T18" fmla="*/ 37 w 51"/>
                    <a:gd name="T19" fmla="*/ 73 h 110"/>
                    <a:gd name="T20" fmla="*/ 37 w 51"/>
                    <a:gd name="T21" fmla="*/ 68 h 110"/>
                    <a:gd name="T22" fmla="*/ 19 w 51"/>
                    <a:gd name="T23" fmla="*/ 64 h 110"/>
                    <a:gd name="T24" fmla="*/ 18 w 51"/>
                    <a:gd name="T25" fmla="*/ 55 h 110"/>
                    <a:gd name="T26" fmla="*/ 19 w 51"/>
                    <a:gd name="T27" fmla="*/ 45 h 110"/>
                    <a:gd name="T28" fmla="*/ 37 w 51"/>
                    <a:gd name="T29" fmla="*/ 41 h 110"/>
                    <a:gd name="T30" fmla="*/ 37 w 51"/>
                    <a:gd name="T31" fmla="*/ 37 h 110"/>
                    <a:gd name="T32" fmla="*/ 19 w 51"/>
                    <a:gd name="T33" fmla="*/ 40 h 110"/>
                    <a:gd name="T34" fmla="*/ 24 w 51"/>
                    <a:gd name="T35" fmla="*/ 25 h 110"/>
                    <a:gd name="T36" fmla="*/ 40 w 51"/>
                    <a:gd name="T37" fmla="*/ 20 h 110"/>
                    <a:gd name="T38" fmla="*/ 41 w 51"/>
                    <a:gd name="T39" fmla="*/ 15 h 110"/>
                    <a:gd name="T40" fmla="*/ 29 w 51"/>
                    <a:gd name="T41" fmla="*/ 18 h 110"/>
                    <a:gd name="T42" fmla="*/ 45 w 51"/>
                    <a:gd name="T43" fmla="*/ 6 h 110"/>
                    <a:gd name="T44" fmla="*/ 45 w 51"/>
                    <a:gd name="T45" fmla="*/ 5 h 110"/>
                    <a:gd name="T46" fmla="*/ 51 w 51"/>
                    <a:gd name="T47" fmla="*/ 0 h 110"/>
                    <a:gd name="T48" fmla="*/ 51 w 51"/>
                    <a:gd name="T49" fmla="*/ 0 h 110"/>
                    <a:gd name="T50" fmla="*/ 51 w 51"/>
                    <a:gd name="T51" fmla="*/ 0 h 110"/>
                    <a:gd name="T52" fmla="*/ 0 w 51"/>
                    <a:gd name="T53" fmla="*/ 55 h 110"/>
                    <a:gd name="T54" fmla="*/ 0 w 51"/>
                    <a:gd name="T55" fmla="*/ 55 h 110"/>
                    <a:gd name="T56" fmla="*/ 0 w 51"/>
                    <a:gd name="T57" fmla="*/ 55 h 110"/>
                    <a:gd name="T58" fmla="*/ 51 w 51"/>
                    <a:gd name="T59" fmla="*/ 110 h 110"/>
                    <a:gd name="T60" fmla="*/ 51 w 51"/>
                    <a:gd name="T61" fmla="*/ 110 h 110"/>
                    <a:gd name="T62" fmla="*/ 28 w 51"/>
                    <a:gd name="T63" fmla="*/ 11 h 110"/>
                    <a:gd name="T64" fmla="*/ 21 w 51"/>
                    <a:gd name="T65" fmla="*/ 22 h 110"/>
                    <a:gd name="T66" fmla="*/ 11 w 51"/>
                    <a:gd name="T67" fmla="*/ 30 h 110"/>
                    <a:gd name="T68" fmla="*/ 28 w 51"/>
                    <a:gd name="T69" fmla="*/ 11 h 110"/>
                    <a:gd name="T70" fmla="*/ 18 w 51"/>
                    <a:gd name="T71" fmla="*/ 30 h 110"/>
                    <a:gd name="T72" fmla="*/ 15 w 51"/>
                    <a:gd name="T73" fmla="*/ 41 h 110"/>
                    <a:gd name="T74" fmla="*/ 6 w 51"/>
                    <a:gd name="T75" fmla="*/ 45 h 110"/>
                    <a:gd name="T76" fmla="*/ 18 w 51"/>
                    <a:gd name="T77" fmla="*/ 30 h 110"/>
                    <a:gd name="T78" fmla="*/ 5 w 51"/>
                    <a:gd name="T79" fmla="*/ 55 h 110"/>
                    <a:gd name="T80" fmla="*/ 14 w 51"/>
                    <a:gd name="T81" fmla="*/ 47 h 110"/>
                    <a:gd name="T82" fmla="*/ 13 w 51"/>
                    <a:gd name="T83" fmla="*/ 55 h 110"/>
                    <a:gd name="T84" fmla="*/ 14 w 51"/>
                    <a:gd name="T85" fmla="*/ 63 h 110"/>
                    <a:gd name="T86" fmla="*/ 5 w 51"/>
                    <a:gd name="T87" fmla="*/ 55 h 110"/>
                    <a:gd name="T88" fmla="*/ 15 w 51"/>
                    <a:gd name="T89" fmla="*/ 68 h 110"/>
                    <a:gd name="T90" fmla="*/ 18 w 51"/>
                    <a:gd name="T91" fmla="*/ 80 h 110"/>
                    <a:gd name="T92" fmla="*/ 6 w 51"/>
                    <a:gd name="T93" fmla="*/ 64 h 110"/>
                    <a:gd name="T94" fmla="*/ 15 w 51"/>
                    <a:gd name="T95" fmla="*/ 68 h 110"/>
                    <a:gd name="T96" fmla="*/ 11 w 51"/>
                    <a:gd name="T97" fmla="*/ 80 h 110"/>
                    <a:gd name="T98" fmla="*/ 21 w 51"/>
                    <a:gd name="T99" fmla="*/ 88 h 110"/>
                    <a:gd name="T100" fmla="*/ 28 w 51"/>
                    <a:gd name="T101" fmla="*/ 98 h 110"/>
                    <a:gd name="T102" fmla="*/ 11 w 51"/>
                    <a:gd name="T103" fmla="*/ 8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 h="110">
                      <a:moveTo>
                        <a:pt x="51" y="110"/>
                      </a:moveTo>
                      <a:cubicBezTo>
                        <a:pt x="51" y="110"/>
                        <a:pt x="51" y="110"/>
                        <a:pt x="51" y="110"/>
                      </a:cubicBezTo>
                      <a:cubicBezTo>
                        <a:pt x="49" y="109"/>
                        <a:pt x="47" y="107"/>
                        <a:pt x="45" y="104"/>
                      </a:cubicBezTo>
                      <a:cubicBezTo>
                        <a:pt x="45" y="104"/>
                        <a:pt x="45" y="104"/>
                        <a:pt x="45" y="104"/>
                      </a:cubicBezTo>
                      <a:cubicBezTo>
                        <a:pt x="39" y="102"/>
                        <a:pt x="33" y="98"/>
                        <a:pt x="29" y="91"/>
                      </a:cubicBezTo>
                      <a:cubicBezTo>
                        <a:pt x="33" y="93"/>
                        <a:pt x="37" y="94"/>
                        <a:pt x="41" y="95"/>
                      </a:cubicBezTo>
                      <a:cubicBezTo>
                        <a:pt x="41" y="93"/>
                        <a:pt x="40" y="92"/>
                        <a:pt x="40" y="90"/>
                      </a:cubicBezTo>
                      <a:cubicBezTo>
                        <a:pt x="34" y="89"/>
                        <a:pt x="29" y="87"/>
                        <a:pt x="24" y="84"/>
                      </a:cubicBezTo>
                      <a:cubicBezTo>
                        <a:pt x="22" y="80"/>
                        <a:pt x="21" y="75"/>
                        <a:pt x="19" y="70"/>
                      </a:cubicBezTo>
                      <a:cubicBezTo>
                        <a:pt x="25" y="71"/>
                        <a:pt x="31" y="72"/>
                        <a:pt x="37" y="73"/>
                      </a:cubicBezTo>
                      <a:cubicBezTo>
                        <a:pt x="37" y="71"/>
                        <a:pt x="37" y="70"/>
                        <a:pt x="37" y="68"/>
                      </a:cubicBezTo>
                      <a:cubicBezTo>
                        <a:pt x="30" y="67"/>
                        <a:pt x="24" y="66"/>
                        <a:pt x="19" y="64"/>
                      </a:cubicBezTo>
                      <a:cubicBezTo>
                        <a:pt x="18" y="61"/>
                        <a:pt x="18" y="58"/>
                        <a:pt x="18" y="55"/>
                      </a:cubicBezTo>
                      <a:cubicBezTo>
                        <a:pt x="18" y="51"/>
                        <a:pt x="18" y="48"/>
                        <a:pt x="19" y="45"/>
                      </a:cubicBezTo>
                      <a:cubicBezTo>
                        <a:pt x="24" y="43"/>
                        <a:pt x="30" y="42"/>
                        <a:pt x="37" y="41"/>
                      </a:cubicBezTo>
                      <a:cubicBezTo>
                        <a:pt x="37" y="40"/>
                        <a:pt x="37" y="38"/>
                        <a:pt x="37" y="37"/>
                      </a:cubicBezTo>
                      <a:cubicBezTo>
                        <a:pt x="31" y="37"/>
                        <a:pt x="25" y="38"/>
                        <a:pt x="19" y="40"/>
                      </a:cubicBezTo>
                      <a:cubicBezTo>
                        <a:pt x="21" y="35"/>
                        <a:pt x="22" y="30"/>
                        <a:pt x="24" y="25"/>
                      </a:cubicBezTo>
                      <a:cubicBezTo>
                        <a:pt x="29" y="23"/>
                        <a:pt x="34" y="21"/>
                        <a:pt x="40" y="20"/>
                      </a:cubicBezTo>
                      <a:cubicBezTo>
                        <a:pt x="40" y="18"/>
                        <a:pt x="41" y="16"/>
                        <a:pt x="41" y="15"/>
                      </a:cubicBezTo>
                      <a:cubicBezTo>
                        <a:pt x="37" y="15"/>
                        <a:pt x="33" y="17"/>
                        <a:pt x="29" y="18"/>
                      </a:cubicBezTo>
                      <a:cubicBezTo>
                        <a:pt x="33" y="12"/>
                        <a:pt x="39" y="7"/>
                        <a:pt x="45" y="6"/>
                      </a:cubicBezTo>
                      <a:cubicBezTo>
                        <a:pt x="45" y="5"/>
                        <a:pt x="45" y="5"/>
                        <a:pt x="45" y="5"/>
                      </a:cubicBezTo>
                      <a:cubicBezTo>
                        <a:pt x="47" y="2"/>
                        <a:pt x="49" y="1"/>
                        <a:pt x="51" y="0"/>
                      </a:cubicBezTo>
                      <a:cubicBezTo>
                        <a:pt x="51" y="0"/>
                        <a:pt x="51" y="0"/>
                        <a:pt x="51" y="0"/>
                      </a:cubicBezTo>
                      <a:cubicBezTo>
                        <a:pt x="51" y="0"/>
                        <a:pt x="51" y="0"/>
                        <a:pt x="51" y="0"/>
                      </a:cubicBezTo>
                      <a:cubicBezTo>
                        <a:pt x="23" y="0"/>
                        <a:pt x="0" y="25"/>
                        <a:pt x="0" y="55"/>
                      </a:cubicBezTo>
                      <a:cubicBezTo>
                        <a:pt x="0" y="55"/>
                        <a:pt x="0" y="55"/>
                        <a:pt x="0" y="55"/>
                      </a:cubicBezTo>
                      <a:cubicBezTo>
                        <a:pt x="0" y="55"/>
                        <a:pt x="0" y="55"/>
                        <a:pt x="0" y="55"/>
                      </a:cubicBezTo>
                      <a:cubicBezTo>
                        <a:pt x="0" y="85"/>
                        <a:pt x="23" y="109"/>
                        <a:pt x="51" y="110"/>
                      </a:cubicBezTo>
                      <a:cubicBezTo>
                        <a:pt x="51" y="110"/>
                        <a:pt x="51" y="110"/>
                        <a:pt x="51" y="110"/>
                      </a:cubicBezTo>
                      <a:close/>
                      <a:moveTo>
                        <a:pt x="28" y="11"/>
                      </a:moveTo>
                      <a:cubicBezTo>
                        <a:pt x="26" y="14"/>
                        <a:pt x="23" y="18"/>
                        <a:pt x="21" y="22"/>
                      </a:cubicBezTo>
                      <a:cubicBezTo>
                        <a:pt x="17" y="24"/>
                        <a:pt x="14" y="27"/>
                        <a:pt x="11" y="30"/>
                      </a:cubicBezTo>
                      <a:cubicBezTo>
                        <a:pt x="15" y="22"/>
                        <a:pt x="21" y="16"/>
                        <a:pt x="28" y="11"/>
                      </a:cubicBezTo>
                      <a:close/>
                      <a:moveTo>
                        <a:pt x="18" y="30"/>
                      </a:moveTo>
                      <a:cubicBezTo>
                        <a:pt x="16" y="34"/>
                        <a:pt x="15" y="37"/>
                        <a:pt x="15" y="41"/>
                      </a:cubicBezTo>
                      <a:cubicBezTo>
                        <a:pt x="11" y="43"/>
                        <a:pt x="9" y="44"/>
                        <a:pt x="6" y="45"/>
                      </a:cubicBezTo>
                      <a:cubicBezTo>
                        <a:pt x="8" y="40"/>
                        <a:pt x="12" y="34"/>
                        <a:pt x="18" y="30"/>
                      </a:cubicBezTo>
                      <a:close/>
                      <a:moveTo>
                        <a:pt x="5" y="55"/>
                      </a:moveTo>
                      <a:cubicBezTo>
                        <a:pt x="5" y="52"/>
                        <a:pt x="8" y="49"/>
                        <a:pt x="14" y="47"/>
                      </a:cubicBezTo>
                      <a:cubicBezTo>
                        <a:pt x="14" y="49"/>
                        <a:pt x="13" y="52"/>
                        <a:pt x="13" y="55"/>
                      </a:cubicBezTo>
                      <a:cubicBezTo>
                        <a:pt x="13" y="57"/>
                        <a:pt x="14" y="60"/>
                        <a:pt x="14" y="63"/>
                      </a:cubicBezTo>
                      <a:cubicBezTo>
                        <a:pt x="8" y="60"/>
                        <a:pt x="5" y="57"/>
                        <a:pt x="5" y="55"/>
                      </a:cubicBezTo>
                      <a:close/>
                      <a:moveTo>
                        <a:pt x="15" y="68"/>
                      </a:moveTo>
                      <a:cubicBezTo>
                        <a:pt x="15" y="72"/>
                        <a:pt x="16" y="76"/>
                        <a:pt x="18" y="80"/>
                      </a:cubicBezTo>
                      <a:cubicBezTo>
                        <a:pt x="12" y="75"/>
                        <a:pt x="8" y="70"/>
                        <a:pt x="6" y="64"/>
                      </a:cubicBezTo>
                      <a:cubicBezTo>
                        <a:pt x="9" y="66"/>
                        <a:pt x="11" y="67"/>
                        <a:pt x="15" y="68"/>
                      </a:cubicBezTo>
                      <a:close/>
                      <a:moveTo>
                        <a:pt x="11" y="80"/>
                      </a:moveTo>
                      <a:cubicBezTo>
                        <a:pt x="14" y="83"/>
                        <a:pt x="17" y="85"/>
                        <a:pt x="21" y="88"/>
                      </a:cubicBezTo>
                      <a:cubicBezTo>
                        <a:pt x="23" y="92"/>
                        <a:pt x="26" y="95"/>
                        <a:pt x="28" y="98"/>
                      </a:cubicBezTo>
                      <a:cubicBezTo>
                        <a:pt x="21" y="94"/>
                        <a:pt x="15" y="87"/>
                        <a:pt x="11"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grpSp>
          <p:grpSp>
            <p:nvGrpSpPr>
              <p:cNvPr id="33830" name="Group 28"/>
              <p:cNvGrpSpPr>
                <a:grpSpLocks/>
              </p:cNvGrpSpPr>
              <p:nvPr/>
            </p:nvGrpSpPr>
            <p:grpSpPr bwMode="auto">
              <a:xfrm>
                <a:off x="7404100" y="3702050"/>
                <a:ext cx="488950" cy="515938"/>
                <a:chOff x="7404792" y="3819977"/>
                <a:chExt cx="488950" cy="515498"/>
              </a:xfrm>
            </p:grpSpPr>
            <p:grpSp>
              <p:nvGrpSpPr>
                <p:cNvPr id="262" name="Gruppieren 79"/>
                <p:cNvGrpSpPr/>
                <p:nvPr/>
              </p:nvGrpSpPr>
              <p:grpSpPr>
                <a:xfrm>
                  <a:off x="7404792" y="3835413"/>
                  <a:ext cx="488950" cy="500062"/>
                  <a:chOff x="-1179513" y="1973263"/>
                  <a:chExt cx="488950" cy="500062"/>
                </a:xfrm>
                <a:solidFill>
                  <a:srgbClr val="FFFFFF"/>
                </a:solidFill>
              </p:grpSpPr>
              <p:sp>
                <p:nvSpPr>
                  <p:cNvPr id="263" name="Freeform 45"/>
                  <p:cNvSpPr>
                    <a:spLocks/>
                  </p:cNvSpPr>
                  <p:nvPr/>
                </p:nvSpPr>
                <p:spPr bwMode="auto">
                  <a:xfrm>
                    <a:off x="-1177925" y="2032000"/>
                    <a:ext cx="117475" cy="230187"/>
                  </a:xfrm>
                  <a:custGeom>
                    <a:avLst/>
                    <a:gdLst>
                      <a:gd name="T0" fmla="*/ 21 w 57"/>
                      <a:gd name="T1" fmla="*/ 1 h 111"/>
                      <a:gd name="T2" fmla="*/ 21 w 57"/>
                      <a:gd name="T3" fmla="*/ 7 h 111"/>
                      <a:gd name="T4" fmla="*/ 23 w 57"/>
                      <a:gd name="T5" fmla="*/ 11 h 111"/>
                      <a:gd name="T6" fmla="*/ 23 w 57"/>
                      <a:gd name="T7" fmla="*/ 11 h 111"/>
                      <a:gd name="T8" fmla="*/ 20 w 57"/>
                      <a:gd name="T9" fmla="*/ 19 h 111"/>
                      <a:gd name="T10" fmla="*/ 2 w 57"/>
                      <a:gd name="T11" fmla="*/ 40 h 111"/>
                      <a:gd name="T12" fmla="*/ 0 w 57"/>
                      <a:gd name="T13" fmla="*/ 111 h 111"/>
                      <a:gd name="T14" fmla="*/ 18 w 57"/>
                      <a:gd name="T15" fmla="*/ 82 h 111"/>
                      <a:gd name="T16" fmla="*/ 40 w 57"/>
                      <a:gd name="T17" fmla="*/ 67 h 111"/>
                      <a:gd name="T18" fmla="*/ 40 w 57"/>
                      <a:gd name="T19" fmla="*/ 67 h 111"/>
                      <a:gd name="T20" fmla="*/ 40 w 57"/>
                      <a:gd name="T21" fmla="*/ 67 h 111"/>
                      <a:gd name="T22" fmla="*/ 46 w 57"/>
                      <a:gd name="T23" fmla="*/ 69 h 111"/>
                      <a:gd name="T24" fmla="*/ 49 w 57"/>
                      <a:gd name="T25" fmla="*/ 76 h 111"/>
                      <a:gd name="T26" fmla="*/ 49 w 57"/>
                      <a:gd name="T27" fmla="*/ 76 h 111"/>
                      <a:gd name="T28" fmla="*/ 52 w 57"/>
                      <a:gd name="T29" fmla="*/ 79 h 111"/>
                      <a:gd name="T30" fmla="*/ 55 w 57"/>
                      <a:gd name="T31" fmla="*/ 74 h 111"/>
                      <a:gd name="T32" fmla="*/ 57 w 57"/>
                      <a:gd name="T33" fmla="*/ 29 h 111"/>
                      <a:gd name="T34" fmla="*/ 25 w 57"/>
                      <a:gd name="T35" fmla="*/ 1 h 111"/>
                      <a:gd name="T36" fmla="*/ 21 w 57"/>
                      <a:gd name="T37" fmla="*/ 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111">
                        <a:moveTo>
                          <a:pt x="21" y="1"/>
                        </a:moveTo>
                        <a:cubicBezTo>
                          <a:pt x="20" y="3"/>
                          <a:pt x="21" y="6"/>
                          <a:pt x="21" y="7"/>
                        </a:cubicBezTo>
                        <a:cubicBezTo>
                          <a:pt x="23" y="11"/>
                          <a:pt x="23" y="11"/>
                          <a:pt x="23" y="11"/>
                        </a:cubicBezTo>
                        <a:cubicBezTo>
                          <a:pt x="23" y="11"/>
                          <a:pt x="23" y="11"/>
                          <a:pt x="23" y="11"/>
                        </a:cubicBezTo>
                        <a:cubicBezTo>
                          <a:pt x="24" y="17"/>
                          <a:pt x="20" y="19"/>
                          <a:pt x="20" y="19"/>
                        </a:cubicBezTo>
                        <a:cubicBezTo>
                          <a:pt x="15" y="22"/>
                          <a:pt x="6" y="29"/>
                          <a:pt x="2" y="40"/>
                        </a:cubicBezTo>
                        <a:cubicBezTo>
                          <a:pt x="0" y="111"/>
                          <a:pt x="0" y="111"/>
                          <a:pt x="0" y="111"/>
                        </a:cubicBezTo>
                        <a:cubicBezTo>
                          <a:pt x="0" y="111"/>
                          <a:pt x="5" y="91"/>
                          <a:pt x="18" y="82"/>
                        </a:cubicBezTo>
                        <a:cubicBezTo>
                          <a:pt x="26" y="76"/>
                          <a:pt x="35" y="70"/>
                          <a:pt x="40" y="67"/>
                        </a:cubicBezTo>
                        <a:cubicBezTo>
                          <a:pt x="40" y="67"/>
                          <a:pt x="40" y="67"/>
                          <a:pt x="40" y="67"/>
                        </a:cubicBezTo>
                        <a:cubicBezTo>
                          <a:pt x="40" y="67"/>
                          <a:pt x="40" y="67"/>
                          <a:pt x="40" y="67"/>
                        </a:cubicBezTo>
                        <a:cubicBezTo>
                          <a:pt x="41" y="66"/>
                          <a:pt x="44" y="65"/>
                          <a:pt x="46" y="69"/>
                        </a:cubicBezTo>
                        <a:cubicBezTo>
                          <a:pt x="49" y="76"/>
                          <a:pt x="49" y="76"/>
                          <a:pt x="49" y="76"/>
                        </a:cubicBezTo>
                        <a:cubicBezTo>
                          <a:pt x="49" y="76"/>
                          <a:pt x="49" y="76"/>
                          <a:pt x="49" y="76"/>
                        </a:cubicBezTo>
                        <a:cubicBezTo>
                          <a:pt x="49" y="77"/>
                          <a:pt x="50" y="79"/>
                          <a:pt x="52" y="79"/>
                        </a:cubicBezTo>
                        <a:cubicBezTo>
                          <a:pt x="54" y="78"/>
                          <a:pt x="55" y="76"/>
                          <a:pt x="55" y="74"/>
                        </a:cubicBezTo>
                        <a:cubicBezTo>
                          <a:pt x="57" y="29"/>
                          <a:pt x="57" y="29"/>
                          <a:pt x="57" y="29"/>
                        </a:cubicBezTo>
                        <a:cubicBezTo>
                          <a:pt x="25" y="1"/>
                          <a:pt x="25" y="1"/>
                          <a:pt x="25" y="1"/>
                        </a:cubicBezTo>
                        <a:cubicBezTo>
                          <a:pt x="24" y="0"/>
                          <a:pt x="22"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264" name="Freeform 46"/>
                  <p:cNvSpPr>
                    <a:spLocks/>
                  </p:cNvSpPr>
                  <p:nvPr/>
                </p:nvSpPr>
                <p:spPr bwMode="auto">
                  <a:xfrm>
                    <a:off x="-1179513" y="2228850"/>
                    <a:ext cx="115888" cy="188912"/>
                  </a:xfrm>
                  <a:custGeom>
                    <a:avLst/>
                    <a:gdLst>
                      <a:gd name="T0" fmla="*/ 47 w 56"/>
                      <a:gd name="T1" fmla="*/ 87 h 92"/>
                      <a:gd name="T2" fmla="*/ 55 w 56"/>
                      <a:gd name="T3" fmla="*/ 86 h 92"/>
                      <a:gd name="T4" fmla="*/ 56 w 56"/>
                      <a:gd name="T5" fmla="*/ 33 h 92"/>
                      <a:gd name="T6" fmla="*/ 54 w 56"/>
                      <a:gd name="T7" fmla="*/ 24 h 92"/>
                      <a:gd name="T8" fmla="*/ 23 w 56"/>
                      <a:gd name="T9" fmla="*/ 0 h 92"/>
                      <a:gd name="T10" fmla="*/ 9 w 56"/>
                      <a:gd name="T11" fmla="*/ 20 h 92"/>
                      <a:gd name="T12" fmla="*/ 16 w 56"/>
                      <a:gd name="T13" fmla="*/ 63 h 92"/>
                      <a:gd name="T14" fmla="*/ 47 w 56"/>
                      <a:gd name="T15" fmla="*/ 87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92">
                        <a:moveTo>
                          <a:pt x="47" y="87"/>
                        </a:moveTo>
                        <a:cubicBezTo>
                          <a:pt x="47" y="87"/>
                          <a:pt x="54" y="92"/>
                          <a:pt x="55" y="86"/>
                        </a:cubicBezTo>
                        <a:cubicBezTo>
                          <a:pt x="56" y="33"/>
                          <a:pt x="56" y="33"/>
                          <a:pt x="56" y="33"/>
                        </a:cubicBezTo>
                        <a:cubicBezTo>
                          <a:pt x="56" y="33"/>
                          <a:pt x="56" y="26"/>
                          <a:pt x="54" y="24"/>
                        </a:cubicBezTo>
                        <a:cubicBezTo>
                          <a:pt x="23" y="0"/>
                          <a:pt x="23" y="0"/>
                          <a:pt x="23" y="0"/>
                        </a:cubicBezTo>
                        <a:cubicBezTo>
                          <a:pt x="11" y="11"/>
                          <a:pt x="9" y="20"/>
                          <a:pt x="9" y="20"/>
                        </a:cubicBezTo>
                        <a:cubicBezTo>
                          <a:pt x="0" y="46"/>
                          <a:pt x="16" y="63"/>
                          <a:pt x="16" y="63"/>
                        </a:cubicBezTo>
                        <a:lnTo>
                          <a:pt x="47"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265" name="Freeform 47"/>
                  <p:cNvSpPr>
                    <a:spLocks/>
                  </p:cNvSpPr>
                  <p:nvPr/>
                </p:nvSpPr>
                <p:spPr bwMode="auto">
                  <a:xfrm>
                    <a:off x="-811213" y="2182813"/>
                    <a:ext cx="117475" cy="231775"/>
                  </a:xfrm>
                  <a:custGeom>
                    <a:avLst/>
                    <a:gdLst>
                      <a:gd name="T0" fmla="*/ 35 w 57"/>
                      <a:gd name="T1" fmla="*/ 110 h 112"/>
                      <a:gd name="T2" fmla="*/ 35 w 57"/>
                      <a:gd name="T3" fmla="*/ 105 h 112"/>
                      <a:gd name="T4" fmla="*/ 34 w 57"/>
                      <a:gd name="T5" fmla="*/ 100 h 112"/>
                      <a:gd name="T6" fmla="*/ 34 w 57"/>
                      <a:gd name="T7" fmla="*/ 100 h 112"/>
                      <a:gd name="T8" fmla="*/ 36 w 57"/>
                      <a:gd name="T9" fmla="*/ 93 h 112"/>
                      <a:gd name="T10" fmla="*/ 55 w 57"/>
                      <a:gd name="T11" fmla="*/ 71 h 112"/>
                      <a:gd name="T12" fmla="*/ 57 w 57"/>
                      <a:gd name="T13" fmla="*/ 0 h 112"/>
                      <a:gd name="T14" fmla="*/ 39 w 57"/>
                      <a:gd name="T15" fmla="*/ 29 h 112"/>
                      <a:gd name="T16" fmla="*/ 16 w 57"/>
                      <a:gd name="T17" fmla="*/ 45 h 112"/>
                      <a:gd name="T18" fmla="*/ 16 w 57"/>
                      <a:gd name="T19" fmla="*/ 45 h 112"/>
                      <a:gd name="T20" fmla="*/ 16 w 57"/>
                      <a:gd name="T21" fmla="*/ 45 h 112"/>
                      <a:gd name="T22" fmla="*/ 11 w 57"/>
                      <a:gd name="T23" fmla="*/ 43 h 112"/>
                      <a:gd name="T24" fmla="*/ 8 w 57"/>
                      <a:gd name="T25" fmla="*/ 36 h 112"/>
                      <a:gd name="T26" fmla="*/ 8 w 57"/>
                      <a:gd name="T27" fmla="*/ 35 h 112"/>
                      <a:gd name="T28" fmla="*/ 4 w 57"/>
                      <a:gd name="T29" fmla="*/ 33 h 112"/>
                      <a:gd name="T30" fmla="*/ 2 w 57"/>
                      <a:gd name="T31" fmla="*/ 38 h 112"/>
                      <a:gd name="T32" fmla="*/ 0 w 57"/>
                      <a:gd name="T33" fmla="*/ 82 h 112"/>
                      <a:gd name="T34" fmla="*/ 32 w 57"/>
                      <a:gd name="T35" fmla="*/ 110 h 112"/>
                      <a:gd name="T36" fmla="*/ 35 w 57"/>
                      <a:gd name="T37"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112">
                        <a:moveTo>
                          <a:pt x="35" y="110"/>
                        </a:moveTo>
                        <a:cubicBezTo>
                          <a:pt x="36" y="109"/>
                          <a:pt x="36" y="106"/>
                          <a:pt x="35" y="105"/>
                        </a:cubicBezTo>
                        <a:cubicBezTo>
                          <a:pt x="34" y="100"/>
                          <a:pt x="34" y="100"/>
                          <a:pt x="34" y="100"/>
                        </a:cubicBezTo>
                        <a:cubicBezTo>
                          <a:pt x="34" y="100"/>
                          <a:pt x="34" y="100"/>
                          <a:pt x="34" y="100"/>
                        </a:cubicBezTo>
                        <a:cubicBezTo>
                          <a:pt x="32" y="95"/>
                          <a:pt x="36" y="93"/>
                          <a:pt x="36" y="93"/>
                        </a:cubicBezTo>
                        <a:cubicBezTo>
                          <a:pt x="42" y="89"/>
                          <a:pt x="50" y="83"/>
                          <a:pt x="55" y="71"/>
                        </a:cubicBezTo>
                        <a:cubicBezTo>
                          <a:pt x="57" y="0"/>
                          <a:pt x="57" y="0"/>
                          <a:pt x="57" y="0"/>
                        </a:cubicBezTo>
                        <a:cubicBezTo>
                          <a:pt x="57" y="0"/>
                          <a:pt x="51" y="20"/>
                          <a:pt x="39" y="29"/>
                        </a:cubicBezTo>
                        <a:cubicBezTo>
                          <a:pt x="30" y="36"/>
                          <a:pt x="21" y="41"/>
                          <a:pt x="16" y="45"/>
                        </a:cubicBezTo>
                        <a:cubicBezTo>
                          <a:pt x="16" y="45"/>
                          <a:pt x="16" y="45"/>
                          <a:pt x="16" y="45"/>
                        </a:cubicBezTo>
                        <a:cubicBezTo>
                          <a:pt x="16" y="45"/>
                          <a:pt x="16" y="45"/>
                          <a:pt x="16" y="45"/>
                        </a:cubicBezTo>
                        <a:cubicBezTo>
                          <a:pt x="16" y="45"/>
                          <a:pt x="13" y="47"/>
                          <a:pt x="11" y="43"/>
                        </a:cubicBezTo>
                        <a:cubicBezTo>
                          <a:pt x="8" y="36"/>
                          <a:pt x="8" y="36"/>
                          <a:pt x="8" y="36"/>
                        </a:cubicBezTo>
                        <a:cubicBezTo>
                          <a:pt x="8" y="35"/>
                          <a:pt x="8" y="35"/>
                          <a:pt x="8" y="35"/>
                        </a:cubicBezTo>
                        <a:cubicBezTo>
                          <a:pt x="7" y="34"/>
                          <a:pt x="6" y="33"/>
                          <a:pt x="4" y="33"/>
                        </a:cubicBezTo>
                        <a:cubicBezTo>
                          <a:pt x="3" y="33"/>
                          <a:pt x="2" y="36"/>
                          <a:pt x="2" y="38"/>
                        </a:cubicBezTo>
                        <a:cubicBezTo>
                          <a:pt x="0" y="82"/>
                          <a:pt x="0" y="82"/>
                          <a:pt x="0" y="82"/>
                        </a:cubicBezTo>
                        <a:cubicBezTo>
                          <a:pt x="32" y="110"/>
                          <a:pt x="32" y="110"/>
                          <a:pt x="32" y="110"/>
                        </a:cubicBezTo>
                        <a:cubicBezTo>
                          <a:pt x="33" y="112"/>
                          <a:pt x="34" y="112"/>
                          <a:pt x="35"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266" name="Freeform 48"/>
                  <p:cNvSpPr>
                    <a:spLocks/>
                  </p:cNvSpPr>
                  <p:nvPr/>
                </p:nvSpPr>
                <p:spPr bwMode="auto">
                  <a:xfrm>
                    <a:off x="-808038" y="2027238"/>
                    <a:ext cx="117475" cy="190500"/>
                  </a:xfrm>
                  <a:custGeom>
                    <a:avLst/>
                    <a:gdLst>
                      <a:gd name="T0" fmla="*/ 10 w 57"/>
                      <a:gd name="T1" fmla="*/ 5 h 93"/>
                      <a:gd name="T2" fmla="*/ 2 w 57"/>
                      <a:gd name="T3" fmla="*/ 7 h 93"/>
                      <a:gd name="T4" fmla="*/ 1 w 57"/>
                      <a:gd name="T5" fmla="*/ 59 h 93"/>
                      <a:gd name="T6" fmla="*/ 3 w 57"/>
                      <a:gd name="T7" fmla="*/ 68 h 93"/>
                      <a:gd name="T8" fmla="*/ 33 w 57"/>
                      <a:gd name="T9" fmla="*/ 93 h 93"/>
                      <a:gd name="T10" fmla="*/ 47 w 57"/>
                      <a:gd name="T11" fmla="*/ 73 h 93"/>
                      <a:gd name="T12" fmla="*/ 41 w 57"/>
                      <a:gd name="T13" fmla="*/ 30 h 93"/>
                      <a:gd name="T14" fmla="*/ 10 w 57"/>
                      <a:gd name="T15" fmla="*/ 5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93">
                        <a:moveTo>
                          <a:pt x="10" y="5"/>
                        </a:moveTo>
                        <a:cubicBezTo>
                          <a:pt x="10" y="5"/>
                          <a:pt x="2" y="0"/>
                          <a:pt x="2" y="7"/>
                        </a:cubicBezTo>
                        <a:cubicBezTo>
                          <a:pt x="1" y="59"/>
                          <a:pt x="1" y="59"/>
                          <a:pt x="1" y="59"/>
                        </a:cubicBezTo>
                        <a:cubicBezTo>
                          <a:pt x="1" y="59"/>
                          <a:pt x="0" y="67"/>
                          <a:pt x="3" y="68"/>
                        </a:cubicBezTo>
                        <a:cubicBezTo>
                          <a:pt x="33" y="93"/>
                          <a:pt x="33" y="93"/>
                          <a:pt x="33" y="93"/>
                        </a:cubicBezTo>
                        <a:cubicBezTo>
                          <a:pt x="45" y="82"/>
                          <a:pt x="47" y="73"/>
                          <a:pt x="47" y="73"/>
                        </a:cubicBezTo>
                        <a:cubicBezTo>
                          <a:pt x="57" y="46"/>
                          <a:pt x="41" y="30"/>
                          <a:pt x="41" y="30"/>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267" name="Freeform 49"/>
                  <p:cNvSpPr>
                    <a:spLocks noEditPoints="1"/>
                  </p:cNvSpPr>
                  <p:nvPr/>
                </p:nvSpPr>
                <p:spPr bwMode="auto">
                  <a:xfrm>
                    <a:off x="-1038225" y="2270125"/>
                    <a:ext cx="204788" cy="203200"/>
                  </a:xfrm>
                  <a:custGeom>
                    <a:avLst/>
                    <a:gdLst>
                      <a:gd name="T0" fmla="*/ 49 w 99"/>
                      <a:gd name="T1" fmla="*/ 0 h 99"/>
                      <a:gd name="T2" fmla="*/ 0 w 99"/>
                      <a:gd name="T3" fmla="*/ 49 h 99"/>
                      <a:gd name="T4" fmla="*/ 49 w 99"/>
                      <a:gd name="T5" fmla="*/ 99 h 99"/>
                      <a:gd name="T6" fmla="*/ 99 w 99"/>
                      <a:gd name="T7" fmla="*/ 49 h 99"/>
                      <a:gd name="T8" fmla="*/ 49 w 99"/>
                      <a:gd name="T9" fmla="*/ 0 h 99"/>
                      <a:gd name="T10" fmla="*/ 49 w 99"/>
                      <a:gd name="T11" fmla="*/ 89 h 99"/>
                      <a:gd name="T12" fmla="*/ 10 w 99"/>
                      <a:gd name="T13" fmla="*/ 49 h 99"/>
                      <a:gd name="T14" fmla="*/ 49 w 99"/>
                      <a:gd name="T15" fmla="*/ 10 h 99"/>
                      <a:gd name="T16" fmla="*/ 89 w 99"/>
                      <a:gd name="T17" fmla="*/ 49 h 99"/>
                      <a:gd name="T18" fmla="*/ 49 w 99"/>
                      <a:gd name="T19" fmla="*/ 8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0"/>
                        </a:moveTo>
                        <a:cubicBezTo>
                          <a:pt x="22" y="0"/>
                          <a:pt x="0" y="22"/>
                          <a:pt x="0" y="49"/>
                        </a:cubicBezTo>
                        <a:cubicBezTo>
                          <a:pt x="0" y="77"/>
                          <a:pt x="22" y="99"/>
                          <a:pt x="49" y="99"/>
                        </a:cubicBezTo>
                        <a:cubicBezTo>
                          <a:pt x="77" y="99"/>
                          <a:pt x="99" y="77"/>
                          <a:pt x="99" y="49"/>
                        </a:cubicBezTo>
                        <a:cubicBezTo>
                          <a:pt x="99" y="22"/>
                          <a:pt x="77" y="0"/>
                          <a:pt x="49" y="0"/>
                        </a:cubicBezTo>
                        <a:close/>
                        <a:moveTo>
                          <a:pt x="49" y="89"/>
                        </a:moveTo>
                        <a:cubicBezTo>
                          <a:pt x="27" y="89"/>
                          <a:pt x="10" y="71"/>
                          <a:pt x="10" y="49"/>
                        </a:cubicBezTo>
                        <a:cubicBezTo>
                          <a:pt x="10" y="27"/>
                          <a:pt x="27" y="10"/>
                          <a:pt x="49" y="10"/>
                        </a:cubicBezTo>
                        <a:cubicBezTo>
                          <a:pt x="71" y="10"/>
                          <a:pt x="89" y="27"/>
                          <a:pt x="89" y="49"/>
                        </a:cubicBezTo>
                        <a:cubicBezTo>
                          <a:pt x="89" y="71"/>
                          <a:pt x="71" y="89"/>
                          <a:pt x="4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269" name="Freeform 51"/>
                  <p:cNvSpPr>
                    <a:spLocks noEditPoints="1"/>
                  </p:cNvSpPr>
                  <p:nvPr/>
                </p:nvSpPr>
                <p:spPr bwMode="auto">
                  <a:xfrm>
                    <a:off x="-1038225" y="1973263"/>
                    <a:ext cx="204788" cy="203200"/>
                  </a:xfrm>
                  <a:custGeom>
                    <a:avLst/>
                    <a:gdLst>
                      <a:gd name="T0" fmla="*/ 49 w 99"/>
                      <a:gd name="T1" fmla="*/ 0 h 99"/>
                      <a:gd name="T2" fmla="*/ 0 w 99"/>
                      <a:gd name="T3" fmla="*/ 49 h 99"/>
                      <a:gd name="T4" fmla="*/ 49 w 99"/>
                      <a:gd name="T5" fmla="*/ 99 h 99"/>
                      <a:gd name="T6" fmla="*/ 99 w 99"/>
                      <a:gd name="T7" fmla="*/ 49 h 99"/>
                      <a:gd name="T8" fmla="*/ 49 w 99"/>
                      <a:gd name="T9" fmla="*/ 0 h 99"/>
                      <a:gd name="T10" fmla="*/ 49 w 99"/>
                      <a:gd name="T11" fmla="*/ 89 h 99"/>
                      <a:gd name="T12" fmla="*/ 10 w 99"/>
                      <a:gd name="T13" fmla="*/ 49 h 99"/>
                      <a:gd name="T14" fmla="*/ 49 w 99"/>
                      <a:gd name="T15" fmla="*/ 10 h 99"/>
                      <a:gd name="T16" fmla="*/ 89 w 99"/>
                      <a:gd name="T17" fmla="*/ 49 h 99"/>
                      <a:gd name="T18" fmla="*/ 49 w 99"/>
                      <a:gd name="T19" fmla="*/ 8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0"/>
                        </a:moveTo>
                        <a:cubicBezTo>
                          <a:pt x="22" y="0"/>
                          <a:pt x="0" y="22"/>
                          <a:pt x="0" y="49"/>
                        </a:cubicBezTo>
                        <a:cubicBezTo>
                          <a:pt x="0" y="77"/>
                          <a:pt x="22" y="99"/>
                          <a:pt x="49" y="99"/>
                        </a:cubicBezTo>
                        <a:cubicBezTo>
                          <a:pt x="77" y="99"/>
                          <a:pt x="99" y="77"/>
                          <a:pt x="99" y="49"/>
                        </a:cubicBezTo>
                        <a:cubicBezTo>
                          <a:pt x="99" y="22"/>
                          <a:pt x="77" y="0"/>
                          <a:pt x="49" y="0"/>
                        </a:cubicBezTo>
                        <a:close/>
                        <a:moveTo>
                          <a:pt x="49" y="89"/>
                        </a:moveTo>
                        <a:cubicBezTo>
                          <a:pt x="27" y="89"/>
                          <a:pt x="10" y="71"/>
                          <a:pt x="10" y="49"/>
                        </a:cubicBezTo>
                        <a:cubicBezTo>
                          <a:pt x="10" y="27"/>
                          <a:pt x="27" y="10"/>
                          <a:pt x="49" y="10"/>
                        </a:cubicBezTo>
                        <a:cubicBezTo>
                          <a:pt x="71" y="10"/>
                          <a:pt x="89" y="27"/>
                          <a:pt x="89" y="49"/>
                        </a:cubicBezTo>
                        <a:cubicBezTo>
                          <a:pt x="89" y="71"/>
                          <a:pt x="71" y="89"/>
                          <a:pt x="4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grpSp>
            <p:sp>
              <p:nvSpPr>
                <p:cNvPr id="33833" name="TextBox 27"/>
                <p:cNvSpPr txBox="1">
                  <a:spLocks noChangeArrowheads="1"/>
                </p:cNvSpPr>
                <p:nvPr/>
              </p:nvSpPr>
              <p:spPr bwMode="auto">
                <a:xfrm>
                  <a:off x="7483872" y="3819977"/>
                  <a:ext cx="328085" cy="21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eaLnBrk="1" hangingPunct="1"/>
                  <a:r>
                    <a:rPr lang="en-US" altLang="en-US" sz="800">
                      <a:solidFill>
                        <a:srgbClr val="FFFFFF"/>
                      </a:solidFill>
                      <a:ea typeface="ＭＳ Ｐゴシック" charset="-128"/>
                    </a:rPr>
                    <a:t>RM</a:t>
                  </a:r>
                </a:p>
              </p:txBody>
            </p:sp>
            <p:sp>
              <p:nvSpPr>
                <p:cNvPr id="33834" name="TextBox 270"/>
                <p:cNvSpPr txBox="1">
                  <a:spLocks noChangeArrowheads="1"/>
                </p:cNvSpPr>
                <p:nvPr/>
              </p:nvSpPr>
              <p:spPr bwMode="auto">
                <a:xfrm>
                  <a:off x="7490934" y="4113589"/>
                  <a:ext cx="328085" cy="21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eaLnBrk="1" hangingPunct="1"/>
                  <a:r>
                    <a:rPr lang="en-US" altLang="en-US" sz="800">
                      <a:solidFill>
                        <a:srgbClr val="FFFFFF"/>
                      </a:solidFill>
                      <a:ea typeface="ＭＳ Ｐゴシック" charset="-128"/>
                    </a:rPr>
                    <a:t>RM</a:t>
                  </a:r>
                </a:p>
              </p:txBody>
            </p:sp>
          </p:grpSp>
          <p:grpSp>
            <p:nvGrpSpPr>
              <p:cNvPr id="274" name="Gruppieren 262"/>
              <p:cNvGrpSpPr/>
              <p:nvPr/>
            </p:nvGrpSpPr>
            <p:grpSpPr>
              <a:xfrm>
                <a:off x="4568012" y="3722596"/>
                <a:ext cx="569892" cy="450461"/>
                <a:chOff x="10618788" y="898526"/>
                <a:chExt cx="396875" cy="255588"/>
              </a:xfrm>
              <a:solidFill>
                <a:srgbClr val="FFFFFF"/>
              </a:solidFill>
            </p:grpSpPr>
            <p:sp>
              <p:nvSpPr>
                <p:cNvPr id="275" name="Freeform 355"/>
                <p:cNvSpPr>
                  <a:spLocks noEditPoints="1"/>
                </p:cNvSpPr>
                <p:nvPr/>
              </p:nvSpPr>
              <p:spPr bwMode="auto">
                <a:xfrm>
                  <a:off x="10618788" y="1123951"/>
                  <a:ext cx="396875" cy="30163"/>
                </a:xfrm>
                <a:custGeom>
                  <a:avLst/>
                  <a:gdLst>
                    <a:gd name="T0" fmla="*/ 150 w 157"/>
                    <a:gd name="T1" fmla="*/ 0 h 12"/>
                    <a:gd name="T2" fmla="*/ 6 w 157"/>
                    <a:gd name="T3" fmla="*/ 0 h 12"/>
                    <a:gd name="T4" fmla="*/ 0 w 157"/>
                    <a:gd name="T5" fmla="*/ 6 h 12"/>
                    <a:gd name="T6" fmla="*/ 6 w 157"/>
                    <a:gd name="T7" fmla="*/ 12 h 12"/>
                    <a:gd name="T8" fmla="*/ 150 w 157"/>
                    <a:gd name="T9" fmla="*/ 12 h 12"/>
                    <a:gd name="T10" fmla="*/ 157 w 157"/>
                    <a:gd name="T11" fmla="*/ 6 h 12"/>
                    <a:gd name="T12" fmla="*/ 150 w 157"/>
                    <a:gd name="T13" fmla="*/ 0 h 12"/>
                    <a:gd name="T14" fmla="*/ 88 w 157"/>
                    <a:gd name="T15" fmla="*/ 6 h 12"/>
                    <a:gd name="T16" fmla="*/ 69 w 157"/>
                    <a:gd name="T17" fmla="*/ 6 h 12"/>
                    <a:gd name="T18" fmla="*/ 67 w 157"/>
                    <a:gd name="T19" fmla="*/ 4 h 12"/>
                    <a:gd name="T20" fmla="*/ 69 w 157"/>
                    <a:gd name="T21" fmla="*/ 2 h 12"/>
                    <a:gd name="T22" fmla="*/ 88 w 157"/>
                    <a:gd name="T23" fmla="*/ 2 h 12"/>
                    <a:gd name="T24" fmla="*/ 89 w 157"/>
                    <a:gd name="T25" fmla="*/ 4 h 12"/>
                    <a:gd name="T26" fmla="*/ 88 w 157"/>
                    <a:gd name="T2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2">
                      <a:moveTo>
                        <a:pt x="150" y="0"/>
                      </a:moveTo>
                      <a:cubicBezTo>
                        <a:pt x="6" y="0"/>
                        <a:pt x="6" y="0"/>
                        <a:pt x="6" y="0"/>
                      </a:cubicBezTo>
                      <a:cubicBezTo>
                        <a:pt x="3" y="0"/>
                        <a:pt x="0" y="2"/>
                        <a:pt x="0" y="6"/>
                      </a:cubicBezTo>
                      <a:cubicBezTo>
                        <a:pt x="0" y="9"/>
                        <a:pt x="3" y="12"/>
                        <a:pt x="6" y="12"/>
                      </a:cubicBezTo>
                      <a:cubicBezTo>
                        <a:pt x="150" y="12"/>
                        <a:pt x="150" y="12"/>
                        <a:pt x="150" y="12"/>
                      </a:cubicBezTo>
                      <a:cubicBezTo>
                        <a:pt x="154" y="12"/>
                        <a:pt x="157" y="9"/>
                        <a:pt x="157" y="6"/>
                      </a:cubicBezTo>
                      <a:cubicBezTo>
                        <a:pt x="157" y="2"/>
                        <a:pt x="154" y="0"/>
                        <a:pt x="150" y="0"/>
                      </a:cubicBezTo>
                      <a:close/>
                      <a:moveTo>
                        <a:pt x="88" y="6"/>
                      </a:moveTo>
                      <a:cubicBezTo>
                        <a:pt x="69" y="6"/>
                        <a:pt x="69" y="6"/>
                        <a:pt x="69" y="6"/>
                      </a:cubicBezTo>
                      <a:cubicBezTo>
                        <a:pt x="68" y="6"/>
                        <a:pt x="67" y="5"/>
                        <a:pt x="67" y="4"/>
                      </a:cubicBezTo>
                      <a:cubicBezTo>
                        <a:pt x="67" y="3"/>
                        <a:pt x="68" y="2"/>
                        <a:pt x="69" y="2"/>
                      </a:cubicBezTo>
                      <a:cubicBezTo>
                        <a:pt x="88" y="2"/>
                        <a:pt x="88" y="2"/>
                        <a:pt x="88" y="2"/>
                      </a:cubicBezTo>
                      <a:cubicBezTo>
                        <a:pt x="89" y="2"/>
                        <a:pt x="89" y="3"/>
                        <a:pt x="89" y="4"/>
                      </a:cubicBezTo>
                      <a:cubicBezTo>
                        <a:pt x="89" y="5"/>
                        <a:pt x="89" y="6"/>
                        <a:pt x="8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276" name="Freeform 356"/>
                <p:cNvSpPr>
                  <a:spLocks noEditPoints="1"/>
                </p:cNvSpPr>
                <p:nvPr/>
              </p:nvSpPr>
              <p:spPr bwMode="auto">
                <a:xfrm>
                  <a:off x="10641013" y="898526"/>
                  <a:ext cx="350837" cy="215900"/>
                </a:xfrm>
                <a:custGeom>
                  <a:avLst/>
                  <a:gdLst>
                    <a:gd name="T0" fmla="*/ 130 w 139"/>
                    <a:gd name="T1" fmla="*/ 0 h 85"/>
                    <a:gd name="T2" fmla="*/ 9 w 139"/>
                    <a:gd name="T3" fmla="*/ 0 h 85"/>
                    <a:gd name="T4" fmla="*/ 0 w 139"/>
                    <a:gd name="T5" fmla="*/ 9 h 85"/>
                    <a:gd name="T6" fmla="*/ 0 w 139"/>
                    <a:gd name="T7" fmla="*/ 77 h 85"/>
                    <a:gd name="T8" fmla="*/ 9 w 139"/>
                    <a:gd name="T9" fmla="*/ 85 h 85"/>
                    <a:gd name="T10" fmla="*/ 130 w 139"/>
                    <a:gd name="T11" fmla="*/ 85 h 85"/>
                    <a:gd name="T12" fmla="*/ 139 w 139"/>
                    <a:gd name="T13" fmla="*/ 77 h 85"/>
                    <a:gd name="T14" fmla="*/ 139 w 139"/>
                    <a:gd name="T15" fmla="*/ 9 h 85"/>
                    <a:gd name="T16" fmla="*/ 130 w 139"/>
                    <a:gd name="T17" fmla="*/ 0 h 85"/>
                    <a:gd name="T18" fmla="*/ 132 w 139"/>
                    <a:gd name="T19" fmla="*/ 73 h 85"/>
                    <a:gd name="T20" fmla="*/ 124 w 139"/>
                    <a:gd name="T21" fmla="*/ 81 h 85"/>
                    <a:gd name="T22" fmla="*/ 15 w 139"/>
                    <a:gd name="T23" fmla="*/ 81 h 85"/>
                    <a:gd name="T24" fmla="*/ 7 w 139"/>
                    <a:gd name="T25" fmla="*/ 73 h 85"/>
                    <a:gd name="T26" fmla="*/ 7 w 139"/>
                    <a:gd name="T27" fmla="*/ 12 h 85"/>
                    <a:gd name="T28" fmla="*/ 15 w 139"/>
                    <a:gd name="T29" fmla="*/ 4 h 85"/>
                    <a:gd name="T30" fmla="*/ 124 w 139"/>
                    <a:gd name="T31" fmla="*/ 4 h 85"/>
                    <a:gd name="T32" fmla="*/ 132 w 139"/>
                    <a:gd name="T33" fmla="*/ 12 h 85"/>
                    <a:gd name="T34" fmla="*/ 132 w 139"/>
                    <a:gd name="T35"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85">
                      <a:moveTo>
                        <a:pt x="130" y="0"/>
                      </a:moveTo>
                      <a:cubicBezTo>
                        <a:pt x="9" y="0"/>
                        <a:pt x="9" y="0"/>
                        <a:pt x="9" y="0"/>
                      </a:cubicBezTo>
                      <a:cubicBezTo>
                        <a:pt x="4" y="0"/>
                        <a:pt x="0" y="4"/>
                        <a:pt x="0" y="9"/>
                      </a:cubicBezTo>
                      <a:cubicBezTo>
                        <a:pt x="0" y="77"/>
                        <a:pt x="0" y="77"/>
                        <a:pt x="0" y="77"/>
                      </a:cubicBezTo>
                      <a:cubicBezTo>
                        <a:pt x="0" y="81"/>
                        <a:pt x="4" y="85"/>
                        <a:pt x="9" y="85"/>
                      </a:cubicBezTo>
                      <a:cubicBezTo>
                        <a:pt x="130" y="85"/>
                        <a:pt x="130" y="85"/>
                        <a:pt x="130" y="85"/>
                      </a:cubicBezTo>
                      <a:cubicBezTo>
                        <a:pt x="135" y="85"/>
                        <a:pt x="139" y="81"/>
                        <a:pt x="139" y="77"/>
                      </a:cubicBezTo>
                      <a:cubicBezTo>
                        <a:pt x="139" y="9"/>
                        <a:pt x="139" y="9"/>
                        <a:pt x="139" y="9"/>
                      </a:cubicBezTo>
                      <a:cubicBezTo>
                        <a:pt x="139" y="4"/>
                        <a:pt x="135" y="0"/>
                        <a:pt x="130" y="0"/>
                      </a:cubicBezTo>
                      <a:close/>
                      <a:moveTo>
                        <a:pt x="132" y="73"/>
                      </a:moveTo>
                      <a:cubicBezTo>
                        <a:pt x="132" y="77"/>
                        <a:pt x="128" y="81"/>
                        <a:pt x="124" y="81"/>
                      </a:cubicBezTo>
                      <a:cubicBezTo>
                        <a:pt x="15" y="81"/>
                        <a:pt x="15" y="81"/>
                        <a:pt x="15" y="81"/>
                      </a:cubicBezTo>
                      <a:cubicBezTo>
                        <a:pt x="11" y="81"/>
                        <a:pt x="7" y="77"/>
                        <a:pt x="7" y="73"/>
                      </a:cubicBezTo>
                      <a:cubicBezTo>
                        <a:pt x="7" y="12"/>
                        <a:pt x="7" y="12"/>
                        <a:pt x="7" y="12"/>
                      </a:cubicBezTo>
                      <a:cubicBezTo>
                        <a:pt x="7" y="8"/>
                        <a:pt x="11" y="4"/>
                        <a:pt x="15" y="4"/>
                      </a:cubicBezTo>
                      <a:cubicBezTo>
                        <a:pt x="124" y="4"/>
                        <a:pt x="124" y="4"/>
                        <a:pt x="124" y="4"/>
                      </a:cubicBezTo>
                      <a:cubicBezTo>
                        <a:pt x="128" y="4"/>
                        <a:pt x="132" y="8"/>
                        <a:pt x="132" y="12"/>
                      </a:cubicBezTo>
                      <a:lnTo>
                        <a:pt x="132"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sp>
              <p:nvSpPr>
                <p:cNvPr id="277" name="Freeform 357"/>
                <p:cNvSpPr>
                  <a:spLocks/>
                </p:cNvSpPr>
                <p:nvPr/>
              </p:nvSpPr>
              <p:spPr bwMode="auto">
                <a:xfrm>
                  <a:off x="10666413" y="939801"/>
                  <a:ext cx="298450" cy="142875"/>
                </a:xfrm>
                <a:custGeom>
                  <a:avLst/>
                  <a:gdLst>
                    <a:gd name="T0" fmla="*/ 117 w 118"/>
                    <a:gd name="T1" fmla="*/ 5 h 57"/>
                    <a:gd name="T2" fmla="*/ 94 w 118"/>
                    <a:gd name="T3" fmla="*/ 29 h 57"/>
                    <a:gd name="T4" fmla="*/ 94 w 118"/>
                    <a:gd name="T5" fmla="*/ 29 h 57"/>
                    <a:gd name="T6" fmla="*/ 94 w 118"/>
                    <a:gd name="T7" fmla="*/ 29 h 57"/>
                    <a:gd name="T8" fmla="*/ 94 w 118"/>
                    <a:gd name="T9" fmla="*/ 29 h 57"/>
                    <a:gd name="T10" fmla="*/ 94 w 118"/>
                    <a:gd name="T11" fmla="*/ 29 h 57"/>
                    <a:gd name="T12" fmla="*/ 93 w 118"/>
                    <a:gd name="T13" fmla="*/ 30 h 57"/>
                    <a:gd name="T14" fmla="*/ 91 w 118"/>
                    <a:gd name="T15" fmla="*/ 30 h 57"/>
                    <a:gd name="T16" fmla="*/ 90 w 118"/>
                    <a:gd name="T17" fmla="*/ 29 h 57"/>
                    <a:gd name="T18" fmla="*/ 80 w 118"/>
                    <a:gd name="T19" fmla="*/ 19 h 57"/>
                    <a:gd name="T20" fmla="*/ 63 w 118"/>
                    <a:gd name="T21" fmla="*/ 43 h 57"/>
                    <a:gd name="T22" fmla="*/ 60 w 118"/>
                    <a:gd name="T23" fmla="*/ 44 h 57"/>
                    <a:gd name="T24" fmla="*/ 59 w 118"/>
                    <a:gd name="T25" fmla="*/ 43 h 57"/>
                    <a:gd name="T26" fmla="*/ 58 w 118"/>
                    <a:gd name="T27" fmla="*/ 42 h 57"/>
                    <a:gd name="T28" fmla="*/ 46 w 118"/>
                    <a:gd name="T29" fmla="*/ 30 h 57"/>
                    <a:gd name="T30" fmla="*/ 5 w 118"/>
                    <a:gd name="T31" fmla="*/ 57 h 57"/>
                    <a:gd name="T32" fmla="*/ 1 w 118"/>
                    <a:gd name="T33" fmla="*/ 56 h 57"/>
                    <a:gd name="T34" fmla="*/ 2 w 118"/>
                    <a:gd name="T35" fmla="*/ 52 h 57"/>
                    <a:gd name="T36" fmla="*/ 45 w 118"/>
                    <a:gd name="T37" fmla="*/ 25 h 57"/>
                    <a:gd name="T38" fmla="*/ 47 w 118"/>
                    <a:gd name="T39" fmla="*/ 24 h 57"/>
                    <a:gd name="T40" fmla="*/ 49 w 118"/>
                    <a:gd name="T41" fmla="*/ 25 h 57"/>
                    <a:gd name="T42" fmla="*/ 61 w 118"/>
                    <a:gd name="T43" fmla="*/ 37 h 57"/>
                    <a:gd name="T44" fmla="*/ 77 w 118"/>
                    <a:gd name="T45" fmla="*/ 14 h 57"/>
                    <a:gd name="T46" fmla="*/ 79 w 118"/>
                    <a:gd name="T47" fmla="*/ 12 h 57"/>
                    <a:gd name="T48" fmla="*/ 83 w 118"/>
                    <a:gd name="T49" fmla="*/ 14 h 57"/>
                    <a:gd name="T50" fmla="*/ 92 w 118"/>
                    <a:gd name="T51" fmla="*/ 24 h 57"/>
                    <a:gd name="T52" fmla="*/ 113 w 118"/>
                    <a:gd name="T53" fmla="*/ 1 h 57"/>
                    <a:gd name="T54" fmla="*/ 117 w 118"/>
                    <a:gd name="T55" fmla="*/ 1 h 57"/>
                    <a:gd name="T56" fmla="*/ 117 w 118"/>
                    <a:gd name="T5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57">
                      <a:moveTo>
                        <a:pt x="117" y="5"/>
                      </a:moveTo>
                      <a:cubicBezTo>
                        <a:pt x="94" y="29"/>
                        <a:pt x="94" y="29"/>
                        <a:pt x="94" y="29"/>
                      </a:cubicBezTo>
                      <a:cubicBezTo>
                        <a:pt x="94" y="29"/>
                        <a:pt x="94" y="29"/>
                        <a:pt x="94" y="29"/>
                      </a:cubicBezTo>
                      <a:cubicBezTo>
                        <a:pt x="94" y="29"/>
                        <a:pt x="94" y="29"/>
                        <a:pt x="94" y="29"/>
                      </a:cubicBezTo>
                      <a:cubicBezTo>
                        <a:pt x="94" y="29"/>
                        <a:pt x="94" y="29"/>
                        <a:pt x="94" y="29"/>
                      </a:cubicBezTo>
                      <a:cubicBezTo>
                        <a:pt x="94" y="29"/>
                        <a:pt x="94" y="29"/>
                        <a:pt x="94" y="29"/>
                      </a:cubicBezTo>
                      <a:cubicBezTo>
                        <a:pt x="94" y="30"/>
                        <a:pt x="93" y="30"/>
                        <a:pt x="93" y="30"/>
                      </a:cubicBezTo>
                      <a:cubicBezTo>
                        <a:pt x="92" y="30"/>
                        <a:pt x="92" y="30"/>
                        <a:pt x="91" y="30"/>
                      </a:cubicBezTo>
                      <a:cubicBezTo>
                        <a:pt x="91" y="30"/>
                        <a:pt x="90" y="29"/>
                        <a:pt x="90" y="29"/>
                      </a:cubicBezTo>
                      <a:cubicBezTo>
                        <a:pt x="80" y="19"/>
                        <a:pt x="80" y="19"/>
                        <a:pt x="80" y="19"/>
                      </a:cubicBezTo>
                      <a:cubicBezTo>
                        <a:pt x="63" y="43"/>
                        <a:pt x="63" y="43"/>
                        <a:pt x="63" y="43"/>
                      </a:cubicBezTo>
                      <a:cubicBezTo>
                        <a:pt x="63" y="44"/>
                        <a:pt x="61" y="45"/>
                        <a:pt x="60" y="44"/>
                      </a:cubicBezTo>
                      <a:cubicBezTo>
                        <a:pt x="59" y="44"/>
                        <a:pt x="59" y="43"/>
                        <a:pt x="59" y="43"/>
                      </a:cubicBezTo>
                      <a:cubicBezTo>
                        <a:pt x="58" y="42"/>
                        <a:pt x="58" y="42"/>
                        <a:pt x="58" y="42"/>
                      </a:cubicBezTo>
                      <a:cubicBezTo>
                        <a:pt x="46" y="30"/>
                        <a:pt x="46" y="30"/>
                        <a:pt x="46" y="30"/>
                      </a:cubicBezTo>
                      <a:cubicBezTo>
                        <a:pt x="5" y="57"/>
                        <a:pt x="5" y="57"/>
                        <a:pt x="5" y="57"/>
                      </a:cubicBezTo>
                      <a:cubicBezTo>
                        <a:pt x="4" y="57"/>
                        <a:pt x="2" y="57"/>
                        <a:pt x="1" y="56"/>
                      </a:cubicBezTo>
                      <a:cubicBezTo>
                        <a:pt x="0" y="54"/>
                        <a:pt x="1" y="53"/>
                        <a:pt x="2" y="52"/>
                      </a:cubicBezTo>
                      <a:cubicBezTo>
                        <a:pt x="45" y="25"/>
                        <a:pt x="45" y="25"/>
                        <a:pt x="45" y="25"/>
                      </a:cubicBezTo>
                      <a:cubicBezTo>
                        <a:pt x="46" y="24"/>
                        <a:pt x="46" y="24"/>
                        <a:pt x="47" y="24"/>
                      </a:cubicBezTo>
                      <a:cubicBezTo>
                        <a:pt x="47" y="24"/>
                        <a:pt x="48" y="25"/>
                        <a:pt x="49" y="25"/>
                      </a:cubicBezTo>
                      <a:cubicBezTo>
                        <a:pt x="61" y="37"/>
                        <a:pt x="61" y="37"/>
                        <a:pt x="61" y="37"/>
                      </a:cubicBezTo>
                      <a:cubicBezTo>
                        <a:pt x="77" y="14"/>
                        <a:pt x="77" y="14"/>
                        <a:pt x="77" y="14"/>
                      </a:cubicBezTo>
                      <a:cubicBezTo>
                        <a:pt x="78" y="13"/>
                        <a:pt x="78" y="12"/>
                        <a:pt x="79" y="12"/>
                      </a:cubicBezTo>
                      <a:cubicBezTo>
                        <a:pt x="80" y="12"/>
                        <a:pt x="82" y="13"/>
                        <a:pt x="83" y="14"/>
                      </a:cubicBezTo>
                      <a:cubicBezTo>
                        <a:pt x="92" y="24"/>
                        <a:pt x="92" y="24"/>
                        <a:pt x="92" y="24"/>
                      </a:cubicBezTo>
                      <a:cubicBezTo>
                        <a:pt x="113" y="1"/>
                        <a:pt x="113" y="1"/>
                        <a:pt x="113" y="1"/>
                      </a:cubicBezTo>
                      <a:cubicBezTo>
                        <a:pt x="114" y="0"/>
                        <a:pt x="116" y="0"/>
                        <a:pt x="117" y="1"/>
                      </a:cubicBezTo>
                      <a:cubicBezTo>
                        <a:pt x="118" y="2"/>
                        <a:pt x="118" y="4"/>
                        <a:pt x="1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charset="0"/>
                    <a:cs typeface="MS PGothic" charset="0"/>
                  </a:endParaRPr>
                </a:p>
              </p:txBody>
            </p:sp>
          </p:grpSp>
        </p:grpSp>
        <p:grpSp>
          <p:nvGrpSpPr>
            <p:cNvPr id="33794" name="Group 1"/>
            <p:cNvGrpSpPr>
              <a:grpSpLocks/>
            </p:cNvGrpSpPr>
            <p:nvPr/>
          </p:nvGrpSpPr>
          <p:grpSpPr bwMode="auto">
            <a:xfrm>
              <a:off x="851570" y="1331913"/>
              <a:ext cx="9744996" cy="1722050"/>
              <a:chOff x="82311" y="425450"/>
              <a:chExt cx="8990252" cy="1529598"/>
            </a:xfrm>
          </p:grpSpPr>
          <p:sp>
            <p:nvSpPr>
              <p:cNvPr id="149" name="Rectangle 148"/>
              <p:cNvSpPr>
                <a:spLocks noChangeArrowheads="1"/>
              </p:cNvSpPr>
              <p:nvPr/>
            </p:nvSpPr>
            <p:spPr bwMode="auto">
              <a:xfrm>
                <a:off x="712566" y="460358"/>
                <a:ext cx="2736923" cy="1434395"/>
              </a:xfrm>
              <a:prstGeom prst="rect">
                <a:avLst/>
              </a:prstGeom>
              <a:solidFill>
                <a:srgbClr val="63252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endParaRPr>
              </a:p>
            </p:txBody>
          </p:sp>
          <p:sp>
            <p:nvSpPr>
              <p:cNvPr id="33800" name="TextBox 5"/>
              <p:cNvSpPr txBox="1">
                <a:spLocks noChangeArrowheads="1"/>
              </p:cNvSpPr>
              <p:nvPr/>
            </p:nvSpPr>
            <p:spPr bwMode="auto">
              <a:xfrm>
                <a:off x="712788" y="1082675"/>
                <a:ext cx="2730500" cy="830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a:r>
                  <a:rPr lang="en-GB" altLang="en-US" sz="1500" b="1">
                    <a:solidFill>
                      <a:srgbClr val="FFFFFF"/>
                    </a:solidFill>
                    <a:latin typeface="Avenir Heavy" charset="0"/>
                    <a:ea typeface="ＭＳ Ｐゴシック" charset="-128"/>
                  </a:rPr>
                  <a:t>Highest Quality</a:t>
                </a:r>
              </a:p>
              <a:p>
                <a:pPr algn="ctr"/>
                <a:r>
                  <a:rPr lang="en-US" altLang="en-US" sz="1100">
                    <a:solidFill>
                      <a:srgbClr val="FFFFFF"/>
                    </a:solidFill>
                    <a:latin typeface="Avenir Book" charset="0"/>
                    <a:ea typeface="ＭＳ Ｐゴシック" charset="-128"/>
                  </a:rPr>
                  <a:t>Teaching and learning</a:t>
                </a:r>
              </a:p>
              <a:p>
                <a:pPr algn="ctr" eaLnBrk="1" hangingPunct="1"/>
                <a:r>
                  <a:rPr lang="en-US" altLang="en-US" sz="1100">
                    <a:solidFill>
                      <a:srgbClr val="FFFFFF"/>
                    </a:solidFill>
                    <a:latin typeface="Avenir Book" charset="0"/>
                  </a:rPr>
                  <a:t>Maintaining SETARA rating</a:t>
                </a:r>
              </a:p>
              <a:p>
                <a:pPr algn="ctr" eaLnBrk="1" hangingPunct="1"/>
                <a:r>
                  <a:rPr lang="en-US" altLang="en-US" sz="1100">
                    <a:solidFill>
                      <a:srgbClr val="FFFFFF"/>
                    </a:solidFill>
                    <a:latin typeface="Avenir Book" charset="0"/>
                  </a:rPr>
                  <a:t>(6 STAR)</a:t>
                </a:r>
              </a:p>
            </p:txBody>
          </p:sp>
          <p:grpSp>
            <p:nvGrpSpPr>
              <p:cNvPr id="33801" name="Group 11"/>
              <p:cNvGrpSpPr>
                <a:grpSpLocks/>
              </p:cNvGrpSpPr>
              <p:nvPr/>
            </p:nvGrpSpPr>
            <p:grpSpPr bwMode="auto">
              <a:xfrm>
                <a:off x="1860550" y="539750"/>
                <a:ext cx="431800" cy="539750"/>
                <a:chOff x="161590" y="1971079"/>
                <a:chExt cx="442743" cy="584858"/>
              </a:xfrm>
            </p:grpSpPr>
            <p:sp>
              <p:nvSpPr>
                <p:cNvPr id="33810" name="Freeform 1332"/>
                <p:cNvSpPr>
                  <a:spLocks noEditPoints="1"/>
                </p:cNvSpPr>
                <p:nvPr/>
              </p:nvSpPr>
              <p:spPr bwMode="auto">
                <a:xfrm>
                  <a:off x="161590" y="1971079"/>
                  <a:ext cx="442743" cy="584858"/>
                </a:xfrm>
                <a:custGeom>
                  <a:avLst/>
                  <a:gdLst>
                    <a:gd name="T0" fmla="*/ 0 w 228"/>
                    <a:gd name="T1" fmla="*/ 2147483647 h 300"/>
                    <a:gd name="T2" fmla="*/ 2147483647 w 228"/>
                    <a:gd name="T3" fmla="*/ 0 h 300"/>
                    <a:gd name="T4" fmla="*/ 2147483647 w 228"/>
                    <a:gd name="T5" fmla="*/ 2147483647 h 300"/>
                    <a:gd name="T6" fmla="*/ 2147483647 w 228"/>
                    <a:gd name="T7" fmla="*/ 2147483647 h 300"/>
                    <a:gd name="T8" fmla="*/ 2147483647 w 228"/>
                    <a:gd name="T9" fmla="*/ 2147483647 h 300"/>
                    <a:gd name="T10" fmla="*/ 2147483647 w 228"/>
                    <a:gd name="T11" fmla="*/ 2147483647 h 300"/>
                    <a:gd name="T12" fmla="*/ 2147483647 w 228"/>
                    <a:gd name="T13" fmla="*/ 2147483647 h 300"/>
                    <a:gd name="T14" fmla="*/ 2147483647 w 228"/>
                    <a:gd name="T15" fmla="*/ 2147483647 h 300"/>
                    <a:gd name="T16" fmla="*/ 2147483647 w 228"/>
                    <a:gd name="T17" fmla="*/ 2147483647 h 300"/>
                    <a:gd name="T18" fmla="*/ 2147483647 w 228"/>
                    <a:gd name="T19" fmla="*/ 2147483647 h 300"/>
                    <a:gd name="T20" fmla="*/ 2147483647 w 228"/>
                    <a:gd name="T21" fmla="*/ 2147483647 h 300"/>
                    <a:gd name="T22" fmla="*/ 2147483647 w 228"/>
                    <a:gd name="T23" fmla="*/ 2147483647 h 300"/>
                    <a:gd name="T24" fmla="*/ 0 w 228"/>
                    <a:gd name="T25" fmla="*/ 2147483647 h 300"/>
                    <a:gd name="T26" fmla="*/ 0 w 228"/>
                    <a:gd name="T27" fmla="*/ 2147483647 h 300"/>
                    <a:gd name="T28" fmla="*/ 0 w 228"/>
                    <a:gd name="T29" fmla="*/ 2147483647 h 300"/>
                    <a:gd name="T30" fmla="*/ 2147483647 w 228"/>
                    <a:gd name="T31" fmla="*/ 2147483647 h 300"/>
                    <a:gd name="T32" fmla="*/ 2147483647 w 228"/>
                    <a:gd name="T33" fmla="*/ 2147483647 h 300"/>
                    <a:gd name="T34" fmla="*/ 2147483647 w 228"/>
                    <a:gd name="T35" fmla="*/ 2147483647 h 300"/>
                    <a:gd name="T36" fmla="*/ 2147483647 w 228"/>
                    <a:gd name="T37" fmla="*/ 2147483647 h 300"/>
                    <a:gd name="T38" fmla="*/ 2147483647 w 228"/>
                    <a:gd name="T39" fmla="*/ 2147483647 h 300"/>
                    <a:gd name="T40" fmla="*/ 2147483647 w 228"/>
                    <a:gd name="T41" fmla="*/ 2147483647 h 300"/>
                    <a:gd name="T42" fmla="*/ 2147483647 w 228"/>
                    <a:gd name="T43" fmla="*/ 2147483647 h 300"/>
                    <a:gd name="T44" fmla="*/ 2147483647 w 228"/>
                    <a:gd name="T45" fmla="*/ 2147483647 h 300"/>
                    <a:gd name="T46" fmla="*/ 2147483647 w 228"/>
                    <a:gd name="T47" fmla="*/ 2147483647 h 300"/>
                    <a:gd name="T48" fmla="*/ 2147483647 w 228"/>
                    <a:gd name="T49" fmla="*/ 2147483647 h 300"/>
                    <a:gd name="T50" fmla="*/ 2147483647 w 228"/>
                    <a:gd name="T51" fmla="*/ 2147483647 h 300"/>
                    <a:gd name="T52" fmla="*/ 2147483647 w 228"/>
                    <a:gd name="T53" fmla="*/ 2147483647 h 300"/>
                    <a:gd name="T54" fmla="*/ 2147483647 w 228"/>
                    <a:gd name="T55" fmla="*/ 2147483647 h 300"/>
                    <a:gd name="T56" fmla="*/ 2147483647 w 228"/>
                    <a:gd name="T57" fmla="*/ 2147483647 h 300"/>
                    <a:gd name="T58" fmla="*/ 2147483647 w 228"/>
                    <a:gd name="T59" fmla="*/ 2147483647 h 3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28" h="300">
                      <a:moveTo>
                        <a:pt x="0" y="41"/>
                      </a:moveTo>
                      <a:cubicBezTo>
                        <a:pt x="44" y="44"/>
                        <a:pt x="81" y="30"/>
                        <a:pt x="114" y="0"/>
                      </a:cubicBezTo>
                      <a:cubicBezTo>
                        <a:pt x="146" y="30"/>
                        <a:pt x="184" y="44"/>
                        <a:pt x="228" y="41"/>
                      </a:cubicBezTo>
                      <a:cubicBezTo>
                        <a:pt x="228" y="43"/>
                        <a:pt x="228" y="45"/>
                        <a:pt x="228" y="46"/>
                      </a:cubicBezTo>
                      <a:cubicBezTo>
                        <a:pt x="228" y="90"/>
                        <a:pt x="228" y="135"/>
                        <a:pt x="228" y="179"/>
                      </a:cubicBezTo>
                      <a:cubicBezTo>
                        <a:pt x="228" y="188"/>
                        <a:pt x="226" y="197"/>
                        <a:pt x="224" y="206"/>
                      </a:cubicBezTo>
                      <a:cubicBezTo>
                        <a:pt x="222" y="220"/>
                        <a:pt x="213" y="231"/>
                        <a:pt x="203" y="241"/>
                      </a:cubicBezTo>
                      <a:cubicBezTo>
                        <a:pt x="191" y="253"/>
                        <a:pt x="176" y="263"/>
                        <a:pt x="161" y="272"/>
                      </a:cubicBezTo>
                      <a:cubicBezTo>
                        <a:pt x="146" y="281"/>
                        <a:pt x="131" y="290"/>
                        <a:pt x="116" y="299"/>
                      </a:cubicBezTo>
                      <a:cubicBezTo>
                        <a:pt x="115" y="300"/>
                        <a:pt x="113" y="300"/>
                        <a:pt x="112" y="300"/>
                      </a:cubicBezTo>
                      <a:cubicBezTo>
                        <a:pt x="87" y="284"/>
                        <a:pt x="63" y="269"/>
                        <a:pt x="38" y="253"/>
                      </a:cubicBezTo>
                      <a:cubicBezTo>
                        <a:pt x="27" y="245"/>
                        <a:pt x="17" y="236"/>
                        <a:pt x="10" y="224"/>
                      </a:cubicBezTo>
                      <a:cubicBezTo>
                        <a:pt x="3" y="213"/>
                        <a:pt x="0" y="200"/>
                        <a:pt x="0" y="187"/>
                      </a:cubicBezTo>
                      <a:cubicBezTo>
                        <a:pt x="0" y="151"/>
                        <a:pt x="0" y="115"/>
                        <a:pt x="0" y="79"/>
                      </a:cubicBezTo>
                      <a:cubicBezTo>
                        <a:pt x="0" y="67"/>
                        <a:pt x="0" y="55"/>
                        <a:pt x="0" y="41"/>
                      </a:cubicBezTo>
                      <a:close/>
                      <a:moveTo>
                        <a:pt x="29" y="70"/>
                      </a:moveTo>
                      <a:cubicBezTo>
                        <a:pt x="29" y="71"/>
                        <a:pt x="29" y="71"/>
                        <a:pt x="29" y="72"/>
                      </a:cubicBezTo>
                      <a:cubicBezTo>
                        <a:pt x="29" y="110"/>
                        <a:pt x="29" y="149"/>
                        <a:pt x="29" y="187"/>
                      </a:cubicBezTo>
                      <a:cubicBezTo>
                        <a:pt x="29" y="198"/>
                        <a:pt x="33" y="208"/>
                        <a:pt x="41" y="216"/>
                      </a:cubicBezTo>
                      <a:cubicBezTo>
                        <a:pt x="45" y="221"/>
                        <a:pt x="51" y="226"/>
                        <a:pt x="56" y="230"/>
                      </a:cubicBezTo>
                      <a:cubicBezTo>
                        <a:pt x="75" y="242"/>
                        <a:pt x="93" y="254"/>
                        <a:pt x="112" y="265"/>
                      </a:cubicBezTo>
                      <a:cubicBezTo>
                        <a:pt x="113" y="266"/>
                        <a:pt x="115" y="266"/>
                        <a:pt x="116" y="265"/>
                      </a:cubicBezTo>
                      <a:cubicBezTo>
                        <a:pt x="119" y="263"/>
                        <a:pt x="123" y="261"/>
                        <a:pt x="126" y="259"/>
                      </a:cubicBezTo>
                      <a:cubicBezTo>
                        <a:pt x="143" y="248"/>
                        <a:pt x="161" y="237"/>
                        <a:pt x="178" y="225"/>
                      </a:cubicBezTo>
                      <a:cubicBezTo>
                        <a:pt x="192" y="214"/>
                        <a:pt x="199" y="200"/>
                        <a:pt x="199" y="182"/>
                      </a:cubicBezTo>
                      <a:cubicBezTo>
                        <a:pt x="198" y="145"/>
                        <a:pt x="199" y="109"/>
                        <a:pt x="199" y="73"/>
                      </a:cubicBezTo>
                      <a:cubicBezTo>
                        <a:pt x="199" y="71"/>
                        <a:pt x="198" y="70"/>
                        <a:pt x="195" y="69"/>
                      </a:cubicBezTo>
                      <a:cubicBezTo>
                        <a:pt x="177" y="68"/>
                        <a:pt x="159" y="63"/>
                        <a:pt x="142" y="55"/>
                      </a:cubicBezTo>
                      <a:cubicBezTo>
                        <a:pt x="133" y="50"/>
                        <a:pt x="123" y="44"/>
                        <a:pt x="113" y="38"/>
                      </a:cubicBezTo>
                      <a:cubicBezTo>
                        <a:pt x="72" y="63"/>
                        <a:pt x="72" y="63"/>
                        <a:pt x="29" y="7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1" name="Freeform 1334"/>
                <p:cNvSpPr>
                  <a:spLocks/>
                </p:cNvSpPr>
                <p:nvPr/>
              </p:nvSpPr>
              <p:spPr bwMode="auto">
                <a:xfrm>
                  <a:off x="265435" y="2167855"/>
                  <a:ext cx="240502" cy="191309"/>
                </a:xfrm>
                <a:custGeom>
                  <a:avLst/>
                  <a:gdLst>
                    <a:gd name="T0" fmla="*/ 2147483647 w 123"/>
                    <a:gd name="T1" fmla="*/ 2147483647 h 98"/>
                    <a:gd name="T2" fmla="*/ 0 w 123"/>
                    <a:gd name="T3" fmla="*/ 2147483647 h 98"/>
                    <a:gd name="T4" fmla="*/ 2147483647 w 123"/>
                    <a:gd name="T5" fmla="*/ 2147483647 h 98"/>
                    <a:gd name="T6" fmla="*/ 2147483647 w 123"/>
                    <a:gd name="T7" fmla="*/ 2147483647 h 98"/>
                    <a:gd name="T8" fmla="*/ 2147483647 w 123"/>
                    <a:gd name="T9" fmla="*/ 0 h 98"/>
                    <a:gd name="T10" fmla="*/ 2147483647 w 123"/>
                    <a:gd name="T11" fmla="*/ 2147483647 h 98"/>
                    <a:gd name="T12" fmla="*/ 2147483647 w 123"/>
                    <a:gd name="T13" fmla="*/ 2147483647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98">
                      <a:moveTo>
                        <a:pt x="45" y="98"/>
                      </a:moveTo>
                      <a:cubicBezTo>
                        <a:pt x="30" y="83"/>
                        <a:pt x="15" y="68"/>
                        <a:pt x="0" y="54"/>
                      </a:cubicBezTo>
                      <a:cubicBezTo>
                        <a:pt x="6" y="47"/>
                        <a:pt x="13" y="41"/>
                        <a:pt x="19" y="35"/>
                      </a:cubicBezTo>
                      <a:cubicBezTo>
                        <a:pt x="27" y="43"/>
                        <a:pt x="36" y="51"/>
                        <a:pt x="44" y="60"/>
                      </a:cubicBezTo>
                      <a:cubicBezTo>
                        <a:pt x="64" y="40"/>
                        <a:pt x="84" y="20"/>
                        <a:pt x="104" y="0"/>
                      </a:cubicBezTo>
                      <a:cubicBezTo>
                        <a:pt x="111" y="7"/>
                        <a:pt x="117" y="14"/>
                        <a:pt x="123" y="20"/>
                      </a:cubicBezTo>
                      <a:cubicBezTo>
                        <a:pt x="97" y="46"/>
                        <a:pt x="71" y="72"/>
                        <a:pt x="45" y="9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1" name="Rectangle 150"/>
              <p:cNvSpPr>
                <a:spLocks noChangeArrowheads="1"/>
              </p:cNvSpPr>
              <p:nvPr/>
            </p:nvSpPr>
            <p:spPr bwMode="auto">
              <a:xfrm>
                <a:off x="3516165" y="460358"/>
                <a:ext cx="2736923" cy="1434395"/>
              </a:xfrm>
              <a:prstGeom prst="rect">
                <a:avLst/>
              </a:prstGeom>
              <a:solidFill>
                <a:schemeClr val="accent2">
                  <a:lumMod val="50000"/>
                </a:scheme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endParaRPr>
              </a:p>
            </p:txBody>
          </p:sp>
          <p:sp>
            <p:nvSpPr>
              <p:cNvPr id="33803" name="TextBox 13"/>
              <p:cNvSpPr txBox="1">
                <a:spLocks noChangeArrowheads="1"/>
              </p:cNvSpPr>
              <p:nvPr/>
            </p:nvSpPr>
            <p:spPr bwMode="auto">
              <a:xfrm>
                <a:off x="3516313" y="1022350"/>
                <a:ext cx="2736850" cy="8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sz="1500" b="1">
                    <a:solidFill>
                      <a:srgbClr val="FFFFFF"/>
                    </a:solidFill>
                    <a:latin typeface="Avenir Heavy" charset="0"/>
                    <a:ea typeface="ＭＳ Ｐゴシック" charset="-128"/>
                  </a:rPr>
                  <a:t>QS World University Rankings </a:t>
                </a:r>
              </a:p>
              <a:p>
                <a:pPr algn="ctr"/>
                <a:r>
                  <a:rPr lang="en-US" altLang="en-US" sz="1100">
                    <a:solidFill>
                      <a:srgbClr val="FFFFFF"/>
                    </a:solidFill>
                    <a:latin typeface="Avenir Book" charset="0"/>
                    <a:ea typeface="ＭＳ Ｐゴシック" charset="-128"/>
                  </a:rPr>
                  <a:t>Global Top 50 </a:t>
                </a:r>
              </a:p>
              <a:p>
                <a:pPr algn="ctr"/>
                <a:r>
                  <a:rPr lang="en-US" altLang="en-US" sz="1100">
                    <a:solidFill>
                      <a:srgbClr val="FFFFFF"/>
                    </a:solidFill>
                    <a:latin typeface="Avenir Book" charset="0"/>
                    <a:ea typeface="ＭＳ Ｐゴシック" charset="-128"/>
                  </a:rPr>
                  <a:t>(Engineering and Technology)</a:t>
                </a:r>
              </a:p>
            </p:txBody>
          </p:sp>
          <p:sp>
            <p:nvSpPr>
              <p:cNvPr id="155" name="Rectangle 154"/>
              <p:cNvSpPr>
                <a:spLocks noChangeArrowheads="1"/>
              </p:cNvSpPr>
              <p:nvPr/>
            </p:nvSpPr>
            <p:spPr bwMode="auto">
              <a:xfrm>
                <a:off x="6335640" y="460358"/>
                <a:ext cx="2697234" cy="1434395"/>
              </a:xfrm>
              <a:prstGeom prst="rect">
                <a:avLst/>
              </a:prstGeom>
              <a:solidFill>
                <a:srgbClr val="63252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endParaRPr>
              </a:p>
            </p:txBody>
          </p:sp>
          <p:sp>
            <p:nvSpPr>
              <p:cNvPr id="33805" name="TextBox 16"/>
              <p:cNvSpPr txBox="1">
                <a:spLocks noChangeArrowheads="1"/>
              </p:cNvSpPr>
              <p:nvPr/>
            </p:nvSpPr>
            <p:spPr bwMode="auto">
              <a:xfrm>
                <a:off x="6335713" y="1044575"/>
                <a:ext cx="2735262" cy="72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sz="1500" b="1">
                    <a:solidFill>
                      <a:srgbClr val="FFFFFF"/>
                    </a:solidFill>
                    <a:latin typeface="Avenir Heavy" charset="0"/>
                    <a:ea typeface="ＭＳ Ｐゴシック" charset="-128"/>
                  </a:rPr>
                  <a:t>Value-Driven </a:t>
                </a:r>
              </a:p>
              <a:p>
                <a:pPr algn="ctr"/>
                <a:r>
                  <a:rPr lang="en-US" altLang="en-US" sz="1500" b="1">
                    <a:solidFill>
                      <a:srgbClr val="FFFFFF"/>
                    </a:solidFill>
                    <a:latin typeface="Avenir Heavy" charset="0"/>
                    <a:ea typeface="ＭＳ Ｐゴシック" charset="-128"/>
                  </a:rPr>
                  <a:t>High Performance</a:t>
                </a:r>
              </a:p>
              <a:p>
                <a:pPr algn="ctr"/>
                <a:r>
                  <a:rPr lang="en-US" altLang="en-US" sz="1100">
                    <a:solidFill>
                      <a:srgbClr val="FFFFFF"/>
                    </a:solidFill>
                    <a:latin typeface="Avenir Book" charset="0"/>
                    <a:ea typeface="ＭＳ Ｐゴシック" charset="-128"/>
                  </a:rPr>
                  <a:t>5 star rating (MAMPU) </a:t>
                </a:r>
              </a:p>
            </p:txBody>
          </p:sp>
          <p:sp>
            <p:nvSpPr>
              <p:cNvPr id="160" name="TextBox 159"/>
              <p:cNvSpPr txBox="1"/>
              <p:nvPr/>
            </p:nvSpPr>
            <p:spPr bwMode="auto">
              <a:xfrm>
                <a:off x="82311" y="431048"/>
                <a:ext cx="569357" cy="1524000"/>
              </a:xfrm>
              <a:prstGeom prst="rect">
                <a:avLst/>
              </a:prstGeom>
              <a:solidFill>
                <a:schemeClr val="accent2">
                  <a:lumMod val="20000"/>
                  <a:lumOff val="80000"/>
                </a:schemeClr>
              </a:solidFill>
            </p:spPr>
            <p:txBody>
              <a:bodyPr vert="vert270" lIns="91418" tIns="45709" rIns="91418" bIns="45709">
                <a:spAutoFit/>
              </a:bodyPr>
              <a:lstStyle/>
              <a:p>
                <a:pPr algn="ctr">
                  <a:defRPr/>
                </a:pPr>
                <a:r>
                  <a:rPr lang="en-US" sz="1250" i="1" dirty="0">
                    <a:solidFill>
                      <a:schemeClr val="tx2">
                        <a:lumMod val="75000"/>
                      </a:schemeClr>
                    </a:solidFill>
                    <a:latin typeface="Avenir Black"/>
                    <a:ea typeface="MS PGothic" charset="0"/>
                    <a:cs typeface="Avenir Black"/>
                  </a:rPr>
                  <a:t>Excellence &amp; </a:t>
                </a:r>
              </a:p>
              <a:p>
                <a:pPr algn="ctr">
                  <a:defRPr/>
                </a:pPr>
                <a:r>
                  <a:rPr lang="en-US" sz="1250" i="1" dirty="0">
                    <a:solidFill>
                      <a:schemeClr val="tx2">
                        <a:lumMod val="75000"/>
                      </a:schemeClr>
                    </a:solidFill>
                    <a:latin typeface="Avenir Black"/>
                    <a:ea typeface="MS PGothic" charset="0"/>
                    <a:cs typeface="Avenir Black"/>
                  </a:rPr>
                  <a:t>Distinction</a:t>
                </a:r>
              </a:p>
            </p:txBody>
          </p:sp>
          <p:grpSp>
            <p:nvGrpSpPr>
              <p:cNvPr id="249" name="Gruppieren 310"/>
              <p:cNvGrpSpPr/>
              <p:nvPr/>
            </p:nvGrpSpPr>
            <p:grpSpPr>
              <a:xfrm>
                <a:off x="7400632" y="562158"/>
                <a:ext cx="607168" cy="401865"/>
                <a:chOff x="5759450" y="866776"/>
                <a:chExt cx="614363" cy="498475"/>
              </a:xfrm>
              <a:solidFill>
                <a:srgbClr val="FFFFFF"/>
              </a:solidFill>
            </p:grpSpPr>
            <p:sp>
              <p:nvSpPr>
                <p:cNvPr id="250" name="Freeform 6"/>
                <p:cNvSpPr>
                  <a:spLocks/>
                </p:cNvSpPr>
                <p:nvPr/>
              </p:nvSpPr>
              <p:spPr bwMode="auto">
                <a:xfrm>
                  <a:off x="5969000" y="1133476"/>
                  <a:ext cx="157163" cy="231775"/>
                </a:xfrm>
                <a:custGeom>
                  <a:avLst/>
                  <a:gdLst>
                    <a:gd name="T0" fmla="*/ 54 w 99"/>
                    <a:gd name="T1" fmla="*/ 0 h 146"/>
                    <a:gd name="T2" fmla="*/ 0 w 99"/>
                    <a:gd name="T3" fmla="*/ 45 h 146"/>
                    <a:gd name="T4" fmla="*/ 0 w 99"/>
                    <a:gd name="T5" fmla="*/ 146 h 146"/>
                    <a:gd name="T6" fmla="*/ 99 w 99"/>
                    <a:gd name="T7" fmla="*/ 146 h 146"/>
                    <a:gd name="T8" fmla="*/ 99 w 99"/>
                    <a:gd name="T9" fmla="*/ 47 h 146"/>
                    <a:gd name="T10" fmla="*/ 54 w 99"/>
                    <a:gd name="T11" fmla="*/ 0 h 146"/>
                  </a:gdLst>
                  <a:ahLst/>
                  <a:cxnLst>
                    <a:cxn ang="0">
                      <a:pos x="T0" y="T1"/>
                    </a:cxn>
                    <a:cxn ang="0">
                      <a:pos x="T2" y="T3"/>
                    </a:cxn>
                    <a:cxn ang="0">
                      <a:pos x="T4" y="T5"/>
                    </a:cxn>
                    <a:cxn ang="0">
                      <a:pos x="T6" y="T7"/>
                    </a:cxn>
                    <a:cxn ang="0">
                      <a:pos x="T8" y="T9"/>
                    </a:cxn>
                    <a:cxn ang="0">
                      <a:pos x="T10" y="T11"/>
                    </a:cxn>
                  </a:cxnLst>
                  <a:rect l="0" t="0" r="r" b="b"/>
                  <a:pathLst>
                    <a:path w="99" h="146">
                      <a:moveTo>
                        <a:pt x="54" y="0"/>
                      </a:moveTo>
                      <a:lnTo>
                        <a:pt x="0" y="45"/>
                      </a:lnTo>
                      <a:lnTo>
                        <a:pt x="0" y="146"/>
                      </a:lnTo>
                      <a:lnTo>
                        <a:pt x="99" y="146"/>
                      </a:lnTo>
                      <a:lnTo>
                        <a:pt x="99" y="47"/>
                      </a:lnTo>
                      <a:lnTo>
                        <a:pt x="54" y="0"/>
                      </a:lnTo>
                      <a:close/>
                    </a:path>
                  </a:pathLst>
                </a:custGeom>
                <a:grpFill/>
                <a:ln w="14288" cap="flat">
                  <a:noFill/>
                  <a:prstDash val="solid"/>
                  <a:miter lim="800000"/>
                  <a:headEnd/>
                  <a:tailEnd/>
                </a:ln>
                <a:extLst/>
              </p:spPr>
              <p:txBody>
                <a:bodyPr/>
                <a:lstStyle/>
                <a:p>
                  <a:pPr>
                    <a:defRPr/>
                  </a:pPr>
                  <a:endParaRPr lang="en-US" dirty="0">
                    <a:ea typeface="MS PGothic" charset="0"/>
                    <a:cs typeface="MS PGothic" charset="0"/>
                  </a:endParaRPr>
                </a:p>
              </p:txBody>
            </p:sp>
            <p:sp>
              <p:nvSpPr>
                <p:cNvPr id="251" name="Freeform 7"/>
                <p:cNvSpPr>
                  <a:spLocks/>
                </p:cNvSpPr>
                <p:nvPr/>
              </p:nvSpPr>
              <p:spPr bwMode="auto">
                <a:xfrm>
                  <a:off x="5778500" y="1227138"/>
                  <a:ext cx="168275" cy="138113"/>
                </a:xfrm>
                <a:custGeom>
                  <a:avLst/>
                  <a:gdLst>
                    <a:gd name="T0" fmla="*/ 0 w 106"/>
                    <a:gd name="T1" fmla="*/ 87 h 87"/>
                    <a:gd name="T2" fmla="*/ 106 w 106"/>
                    <a:gd name="T3" fmla="*/ 87 h 87"/>
                    <a:gd name="T4" fmla="*/ 106 w 106"/>
                    <a:gd name="T5" fmla="*/ 0 h 87"/>
                    <a:gd name="T6" fmla="*/ 0 w 106"/>
                    <a:gd name="T7" fmla="*/ 87 h 87"/>
                  </a:gdLst>
                  <a:ahLst/>
                  <a:cxnLst>
                    <a:cxn ang="0">
                      <a:pos x="T0" y="T1"/>
                    </a:cxn>
                    <a:cxn ang="0">
                      <a:pos x="T2" y="T3"/>
                    </a:cxn>
                    <a:cxn ang="0">
                      <a:pos x="T4" y="T5"/>
                    </a:cxn>
                    <a:cxn ang="0">
                      <a:pos x="T6" y="T7"/>
                    </a:cxn>
                  </a:cxnLst>
                  <a:rect l="0" t="0" r="r" b="b"/>
                  <a:pathLst>
                    <a:path w="106" h="87">
                      <a:moveTo>
                        <a:pt x="0" y="87"/>
                      </a:moveTo>
                      <a:lnTo>
                        <a:pt x="106" y="87"/>
                      </a:lnTo>
                      <a:lnTo>
                        <a:pt x="106" y="0"/>
                      </a:lnTo>
                      <a:lnTo>
                        <a:pt x="0" y="87"/>
                      </a:lnTo>
                      <a:close/>
                    </a:path>
                  </a:pathLst>
                </a:custGeom>
                <a:grpFill/>
                <a:ln w="14288" cap="flat">
                  <a:noFill/>
                  <a:prstDash val="solid"/>
                  <a:miter lim="800000"/>
                  <a:headEnd/>
                  <a:tailEnd/>
                </a:ln>
                <a:extLst/>
              </p:spPr>
              <p:txBody>
                <a:bodyPr/>
                <a:lstStyle/>
                <a:p>
                  <a:pPr>
                    <a:defRPr/>
                  </a:pPr>
                  <a:endParaRPr lang="en-US" dirty="0">
                    <a:ea typeface="MS PGothic" charset="0"/>
                    <a:cs typeface="MS PGothic" charset="0"/>
                  </a:endParaRPr>
                </a:p>
              </p:txBody>
            </p:sp>
            <p:sp>
              <p:nvSpPr>
                <p:cNvPr id="252" name="Freeform 8"/>
                <p:cNvSpPr>
                  <a:spLocks/>
                </p:cNvSpPr>
                <p:nvPr/>
              </p:nvSpPr>
              <p:spPr bwMode="auto">
                <a:xfrm>
                  <a:off x="6153150" y="1058863"/>
                  <a:ext cx="149225" cy="306388"/>
                </a:xfrm>
                <a:custGeom>
                  <a:avLst/>
                  <a:gdLst>
                    <a:gd name="T0" fmla="*/ 94 w 94"/>
                    <a:gd name="T1" fmla="*/ 0 h 193"/>
                    <a:gd name="T2" fmla="*/ 0 w 94"/>
                    <a:gd name="T3" fmla="*/ 94 h 193"/>
                    <a:gd name="T4" fmla="*/ 0 w 94"/>
                    <a:gd name="T5" fmla="*/ 193 h 193"/>
                    <a:gd name="T6" fmla="*/ 94 w 94"/>
                    <a:gd name="T7" fmla="*/ 193 h 193"/>
                    <a:gd name="T8" fmla="*/ 94 w 94"/>
                    <a:gd name="T9" fmla="*/ 0 h 193"/>
                  </a:gdLst>
                  <a:ahLst/>
                  <a:cxnLst>
                    <a:cxn ang="0">
                      <a:pos x="T0" y="T1"/>
                    </a:cxn>
                    <a:cxn ang="0">
                      <a:pos x="T2" y="T3"/>
                    </a:cxn>
                    <a:cxn ang="0">
                      <a:pos x="T4" y="T5"/>
                    </a:cxn>
                    <a:cxn ang="0">
                      <a:pos x="T6" y="T7"/>
                    </a:cxn>
                    <a:cxn ang="0">
                      <a:pos x="T8" y="T9"/>
                    </a:cxn>
                  </a:cxnLst>
                  <a:rect l="0" t="0" r="r" b="b"/>
                  <a:pathLst>
                    <a:path w="94" h="193">
                      <a:moveTo>
                        <a:pt x="94" y="0"/>
                      </a:moveTo>
                      <a:lnTo>
                        <a:pt x="0" y="94"/>
                      </a:lnTo>
                      <a:lnTo>
                        <a:pt x="0" y="193"/>
                      </a:lnTo>
                      <a:lnTo>
                        <a:pt x="94" y="193"/>
                      </a:lnTo>
                      <a:lnTo>
                        <a:pt x="94" y="0"/>
                      </a:lnTo>
                      <a:close/>
                    </a:path>
                  </a:pathLst>
                </a:custGeom>
                <a:grpFill/>
                <a:ln w="14288" cap="flat">
                  <a:noFill/>
                  <a:prstDash val="solid"/>
                  <a:miter lim="800000"/>
                  <a:headEnd/>
                  <a:tailEnd/>
                </a:ln>
                <a:extLst/>
              </p:spPr>
              <p:txBody>
                <a:bodyPr/>
                <a:lstStyle/>
                <a:p>
                  <a:pPr>
                    <a:defRPr/>
                  </a:pPr>
                  <a:endParaRPr lang="en-US" dirty="0">
                    <a:ea typeface="MS PGothic" charset="0"/>
                    <a:cs typeface="MS PGothic" charset="0"/>
                  </a:endParaRPr>
                </a:p>
              </p:txBody>
            </p:sp>
            <p:sp>
              <p:nvSpPr>
                <p:cNvPr id="253" name="Freeform 9"/>
                <p:cNvSpPr>
                  <a:spLocks/>
                </p:cNvSpPr>
                <p:nvPr/>
              </p:nvSpPr>
              <p:spPr bwMode="auto">
                <a:xfrm>
                  <a:off x="5759450" y="866776"/>
                  <a:ext cx="614363" cy="415925"/>
                </a:xfrm>
                <a:custGeom>
                  <a:avLst/>
                  <a:gdLst>
                    <a:gd name="T0" fmla="*/ 356 w 387"/>
                    <a:gd name="T1" fmla="*/ 5 h 262"/>
                    <a:gd name="T2" fmla="*/ 335 w 387"/>
                    <a:gd name="T3" fmla="*/ 10 h 262"/>
                    <a:gd name="T4" fmla="*/ 285 w 387"/>
                    <a:gd name="T5" fmla="*/ 21 h 262"/>
                    <a:gd name="T6" fmla="*/ 309 w 387"/>
                    <a:gd name="T7" fmla="*/ 50 h 262"/>
                    <a:gd name="T8" fmla="*/ 226 w 387"/>
                    <a:gd name="T9" fmla="*/ 125 h 262"/>
                    <a:gd name="T10" fmla="*/ 196 w 387"/>
                    <a:gd name="T11" fmla="*/ 92 h 262"/>
                    <a:gd name="T12" fmla="*/ 177 w 387"/>
                    <a:gd name="T13" fmla="*/ 73 h 262"/>
                    <a:gd name="T14" fmla="*/ 156 w 387"/>
                    <a:gd name="T15" fmla="*/ 92 h 262"/>
                    <a:gd name="T16" fmla="*/ 0 w 387"/>
                    <a:gd name="T17" fmla="*/ 224 h 262"/>
                    <a:gd name="T18" fmla="*/ 0 w 387"/>
                    <a:gd name="T19" fmla="*/ 262 h 262"/>
                    <a:gd name="T20" fmla="*/ 175 w 387"/>
                    <a:gd name="T21" fmla="*/ 111 h 262"/>
                    <a:gd name="T22" fmla="*/ 208 w 387"/>
                    <a:gd name="T23" fmla="*/ 144 h 262"/>
                    <a:gd name="T24" fmla="*/ 226 w 387"/>
                    <a:gd name="T25" fmla="*/ 163 h 262"/>
                    <a:gd name="T26" fmla="*/ 245 w 387"/>
                    <a:gd name="T27" fmla="*/ 144 h 262"/>
                    <a:gd name="T28" fmla="*/ 328 w 387"/>
                    <a:gd name="T29" fmla="*/ 69 h 262"/>
                    <a:gd name="T30" fmla="*/ 356 w 387"/>
                    <a:gd name="T31" fmla="*/ 97 h 262"/>
                    <a:gd name="T32" fmla="*/ 370 w 387"/>
                    <a:gd name="T33" fmla="*/ 47 h 262"/>
                    <a:gd name="T34" fmla="*/ 380 w 387"/>
                    <a:gd name="T35" fmla="*/ 21 h 262"/>
                    <a:gd name="T36" fmla="*/ 387 w 387"/>
                    <a:gd name="T37" fmla="*/ 0 h 262"/>
                    <a:gd name="T38" fmla="*/ 356 w 387"/>
                    <a:gd name="T39" fmla="*/ 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7" h="262">
                      <a:moveTo>
                        <a:pt x="356" y="5"/>
                      </a:moveTo>
                      <a:lnTo>
                        <a:pt x="335" y="10"/>
                      </a:lnTo>
                      <a:lnTo>
                        <a:pt x="285" y="21"/>
                      </a:lnTo>
                      <a:lnTo>
                        <a:pt x="309" y="50"/>
                      </a:lnTo>
                      <a:lnTo>
                        <a:pt x="226" y="125"/>
                      </a:lnTo>
                      <a:lnTo>
                        <a:pt x="196" y="92"/>
                      </a:lnTo>
                      <a:lnTo>
                        <a:pt x="177" y="73"/>
                      </a:lnTo>
                      <a:lnTo>
                        <a:pt x="156" y="92"/>
                      </a:lnTo>
                      <a:lnTo>
                        <a:pt x="0" y="224"/>
                      </a:lnTo>
                      <a:lnTo>
                        <a:pt x="0" y="262"/>
                      </a:lnTo>
                      <a:lnTo>
                        <a:pt x="175" y="111"/>
                      </a:lnTo>
                      <a:lnTo>
                        <a:pt x="208" y="144"/>
                      </a:lnTo>
                      <a:lnTo>
                        <a:pt x="226" y="163"/>
                      </a:lnTo>
                      <a:lnTo>
                        <a:pt x="245" y="144"/>
                      </a:lnTo>
                      <a:lnTo>
                        <a:pt x="328" y="69"/>
                      </a:lnTo>
                      <a:lnTo>
                        <a:pt x="356" y="97"/>
                      </a:lnTo>
                      <a:lnTo>
                        <a:pt x="370" y="47"/>
                      </a:lnTo>
                      <a:lnTo>
                        <a:pt x="380" y="21"/>
                      </a:lnTo>
                      <a:lnTo>
                        <a:pt x="387" y="0"/>
                      </a:lnTo>
                      <a:lnTo>
                        <a:pt x="356" y="5"/>
                      </a:lnTo>
                      <a:close/>
                    </a:path>
                  </a:pathLst>
                </a:custGeom>
                <a:grpFill/>
                <a:ln w="14288" cap="flat">
                  <a:noFill/>
                  <a:prstDash val="solid"/>
                  <a:miter lim="800000"/>
                  <a:headEnd/>
                  <a:tailEnd/>
                </a:ln>
                <a:extLst/>
              </p:spPr>
              <p:txBody>
                <a:bodyPr/>
                <a:lstStyle/>
                <a:p>
                  <a:pPr>
                    <a:defRPr/>
                  </a:pPr>
                  <a:endParaRPr lang="en-US" dirty="0">
                    <a:ea typeface="MS PGothic" charset="0"/>
                    <a:cs typeface="MS PGothic" charset="0"/>
                  </a:endParaRPr>
                </a:p>
              </p:txBody>
            </p:sp>
          </p:grpSp>
          <p:sp>
            <p:nvSpPr>
              <p:cNvPr id="33808" name="Freeform 825" descr="© INSCALE GmbH, 21.06.2010"/>
              <p:cNvSpPr>
                <a:spLocks noChangeAspect="1" noEditPoints="1"/>
              </p:cNvSpPr>
              <p:nvPr/>
            </p:nvSpPr>
            <p:spPr bwMode="auto">
              <a:xfrm>
                <a:off x="4662488" y="498475"/>
                <a:ext cx="431800" cy="539750"/>
              </a:xfrm>
              <a:custGeom>
                <a:avLst/>
                <a:gdLst>
                  <a:gd name="T0" fmla="*/ 2147483647 w 88"/>
                  <a:gd name="T1" fmla="*/ 2147483647 h 124"/>
                  <a:gd name="T2" fmla="*/ 2147483647 w 88"/>
                  <a:gd name="T3" fmla="*/ 2147483647 h 124"/>
                  <a:gd name="T4" fmla="*/ 2147483647 w 88"/>
                  <a:gd name="T5" fmla="*/ 2147483647 h 124"/>
                  <a:gd name="T6" fmla="*/ 2147483647 w 88"/>
                  <a:gd name="T7" fmla="*/ 2147483647 h 124"/>
                  <a:gd name="T8" fmla="*/ 2147483647 w 88"/>
                  <a:gd name="T9" fmla="*/ 0 h 124"/>
                  <a:gd name="T10" fmla="*/ 2147483647 w 88"/>
                  <a:gd name="T11" fmla="*/ 2147483647 h 124"/>
                  <a:gd name="T12" fmla="*/ 2147483647 w 88"/>
                  <a:gd name="T13" fmla="*/ 2147483647 h 124"/>
                  <a:gd name="T14" fmla="*/ 2147483647 w 88"/>
                  <a:gd name="T15" fmla="*/ 2147483647 h 124"/>
                  <a:gd name="T16" fmla="*/ 2147483647 w 88"/>
                  <a:gd name="T17" fmla="*/ 2147483647 h 124"/>
                  <a:gd name="T18" fmla="*/ 2147483647 w 88"/>
                  <a:gd name="T19" fmla="*/ 2147483647 h 124"/>
                  <a:gd name="T20" fmla="*/ 2147483647 w 88"/>
                  <a:gd name="T21" fmla="*/ 2147483647 h 124"/>
                  <a:gd name="T22" fmla="*/ 2147483647 w 88"/>
                  <a:gd name="T23" fmla="*/ 2147483647 h 124"/>
                  <a:gd name="T24" fmla="*/ 2147483647 w 88"/>
                  <a:gd name="T25" fmla="*/ 2147483647 h 124"/>
                  <a:gd name="T26" fmla="*/ 2147483647 w 88"/>
                  <a:gd name="T27" fmla="*/ 2147483647 h 124"/>
                  <a:gd name="T28" fmla="*/ 2147483647 w 88"/>
                  <a:gd name="T29" fmla="*/ 2147483647 h 124"/>
                  <a:gd name="T30" fmla="*/ 2147483647 w 88"/>
                  <a:gd name="T31" fmla="*/ 2147483647 h 124"/>
                  <a:gd name="T32" fmla="*/ 2147483647 w 88"/>
                  <a:gd name="T33" fmla="*/ 2147483647 h 124"/>
                  <a:gd name="T34" fmla="*/ 2147483647 w 88"/>
                  <a:gd name="T35" fmla="*/ 2147483647 h 124"/>
                  <a:gd name="T36" fmla="*/ 2147483647 w 88"/>
                  <a:gd name="T37" fmla="*/ 2147483647 h 124"/>
                  <a:gd name="T38" fmla="*/ 2147483647 w 88"/>
                  <a:gd name="T39" fmla="*/ 2147483647 h 124"/>
                  <a:gd name="T40" fmla="*/ 2147483647 w 88"/>
                  <a:gd name="T41" fmla="*/ 2147483647 h 124"/>
                  <a:gd name="T42" fmla="*/ 2147483647 w 88"/>
                  <a:gd name="T43" fmla="*/ 2147483647 h 124"/>
                  <a:gd name="T44" fmla="*/ 2147483647 w 88"/>
                  <a:gd name="T45" fmla="*/ 2147483647 h 124"/>
                  <a:gd name="T46" fmla="*/ 2147483647 w 88"/>
                  <a:gd name="T47" fmla="*/ 2147483647 h 124"/>
                  <a:gd name="T48" fmla="*/ 2147483647 w 88"/>
                  <a:gd name="T49" fmla="*/ 2147483647 h 124"/>
                  <a:gd name="T50" fmla="*/ 2147483647 w 88"/>
                  <a:gd name="T51" fmla="*/ 2147483647 h 124"/>
                  <a:gd name="T52" fmla="*/ 2147483647 w 88"/>
                  <a:gd name="T53" fmla="*/ 2147483647 h 124"/>
                  <a:gd name="T54" fmla="*/ 2147483647 w 88"/>
                  <a:gd name="T55" fmla="*/ 2147483647 h 124"/>
                  <a:gd name="T56" fmla="*/ 2147483647 w 88"/>
                  <a:gd name="T57" fmla="*/ 2147483647 h 124"/>
                  <a:gd name="T58" fmla="*/ 2147483647 w 88"/>
                  <a:gd name="T59" fmla="*/ 2147483647 h 124"/>
                  <a:gd name="T60" fmla="*/ 2147483647 w 88"/>
                  <a:gd name="T61" fmla="*/ 2147483647 h 124"/>
                  <a:gd name="T62" fmla="*/ 2147483647 w 88"/>
                  <a:gd name="T63" fmla="*/ 2147483647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 h="124">
                    <a:moveTo>
                      <a:pt x="88" y="20"/>
                    </a:moveTo>
                    <a:cubicBezTo>
                      <a:pt x="85" y="18"/>
                      <a:pt x="82" y="15"/>
                      <a:pt x="81" y="16"/>
                    </a:cubicBezTo>
                    <a:cubicBezTo>
                      <a:pt x="78" y="17"/>
                      <a:pt x="75" y="19"/>
                      <a:pt x="71" y="20"/>
                    </a:cubicBezTo>
                    <a:cubicBezTo>
                      <a:pt x="71" y="16"/>
                      <a:pt x="72" y="13"/>
                      <a:pt x="71" y="13"/>
                    </a:cubicBezTo>
                    <a:cubicBezTo>
                      <a:pt x="69" y="11"/>
                      <a:pt x="63" y="10"/>
                      <a:pt x="57" y="9"/>
                    </a:cubicBezTo>
                    <a:cubicBezTo>
                      <a:pt x="57" y="7"/>
                      <a:pt x="54" y="5"/>
                      <a:pt x="51" y="4"/>
                    </a:cubicBezTo>
                    <a:cubicBezTo>
                      <a:pt x="51" y="4"/>
                      <a:pt x="51" y="4"/>
                      <a:pt x="51" y="4"/>
                    </a:cubicBezTo>
                    <a:cubicBezTo>
                      <a:pt x="51" y="4"/>
                      <a:pt x="50" y="3"/>
                      <a:pt x="48" y="3"/>
                    </a:cubicBezTo>
                    <a:cubicBezTo>
                      <a:pt x="48" y="3"/>
                      <a:pt x="48" y="3"/>
                      <a:pt x="48" y="3"/>
                    </a:cubicBezTo>
                    <a:cubicBezTo>
                      <a:pt x="48" y="1"/>
                      <a:pt x="45" y="0"/>
                      <a:pt x="45" y="0"/>
                    </a:cubicBezTo>
                    <a:cubicBezTo>
                      <a:pt x="44" y="0"/>
                      <a:pt x="44" y="0"/>
                      <a:pt x="44" y="0"/>
                    </a:cubicBezTo>
                    <a:cubicBezTo>
                      <a:pt x="44" y="0"/>
                      <a:pt x="41" y="1"/>
                      <a:pt x="41" y="2"/>
                    </a:cubicBezTo>
                    <a:cubicBezTo>
                      <a:pt x="41" y="2"/>
                      <a:pt x="41" y="2"/>
                      <a:pt x="41" y="2"/>
                    </a:cubicBezTo>
                    <a:cubicBezTo>
                      <a:pt x="41" y="2"/>
                      <a:pt x="41" y="2"/>
                      <a:pt x="41" y="2"/>
                    </a:cubicBezTo>
                    <a:cubicBezTo>
                      <a:pt x="41" y="2"/>
                      <a:pt x="41" y="2"/>
                      <a:pt x="41" y="3"/>
                    </a:cubicBezTo>
                    <a:cubicBezTo>
                      <a:pt x="41" y="3"/>
                      <a:pt x="41" y="3"/>
                      <a:pt x="41" y="3"/>
                    </a:cubicBezTo>
                    <a:cubicBezTo>
                      <a:pt x="39" y="3"/>
                      <a:pt x="38" y="4"/>
                      <a:pt x="38" y="4"/>
                    </a:cubicBezTo>
                    <a:cubicBezTo>
                      <a:pt x="38" y="4"/>
                      <a:pt x="38" y="4"/>
                      <a:pt x="38" y="4"/>
                    </a:cubicBezTo>
                    <a:cubicBezTo>
                      <a:pt x="34" y="5"/>
                      <a:pt x="32" y="7"/>
                      <a:pt x="31" y="9"/>
                    </a:cubicBezTo>
                    <a:cubicBezTo>
                      <a:pt x="25" y="10"/>
                      <a:pt x="19" y="11"/>
                      <a:pt x="17" y="13"/>
                    </a:cubicBezTo>
                    <a:cubicBezTo>
                      <a:pt x="17" y="13"/>
                      <a:pt x="17" y="16"/>
                      <a:pt x="18" y="20"/>
                    </a:cubicBezTo>
                    <a:cubicBezTo>
                      <a:pt x="14" y="19"/>
                      <a:pt x="11" y="17"/>
                      <a:pt x="8" y="16"/>
                    </a:cubicBezTo>
                    <a:cubicBezTo>
                      <a:pt x="7" y="15"/>
                      <a:pt x="4" y="18"/>
                      <a:pt x="0" y="20"/>
                    </a:cubicBezTo>
                    <a:cubicBezTo>
                      <a:pt x="0" y="20"/>
                      <a:pt x="0" y="36"/>
                      <a:pt x="5" y="45"/>
                    </a:cubicBezTo>
                    <a:cubicBezTo>
                      <a:pt x="13" y="57"/>
                      <a:pt x="32" y="71"/>
                      <a:pt x="28" y="73"/>
                    </a:cubicBezTo>
                    <a:cubicBezTo>
                      <a:pt x="27" y="74"/>
                      <a:pt x="24" y="73"/>
                      <a:pt x="24" y="73"/>
                    </a:cubicBezTo>
                    <a:cubicBezTo>
                      <a:pt x="24" y="73"/>
                      <a:pt x="23" y="76"/>
                      <a:pt x="25" y="77"/>
                    </a:cubicBezTo>
                    <a:cubicBezTo>
                      <a:pt x="27" y="77"/>
                      <a:pt x="30" y="77"/>
                      <a:pt x="31" y="76"/>
                    </a:cubicBezTo>
                    <a:cubicBezTo>
                      <a:pt x="32" y="75"/>
                      <a:pt x="32" y="74"/>
                      <a:pt x="32" y="74"/>
                    </a:cubicBezTo>
                    <a:cubicBezTo>
                      <a:pt x="34" y="77"/>
                      <a:pt x="36" y="80"/>
                      <a:pt x="39" y="83"/>
                    </a:cubicBezTo>
                    <a:cubicBezTo>
                      <a:pt x="39" y="83"/>
                      <a:pt x="39" y="84"/>
                      <a:pt x="40" y="84"/>
                    </a:cubicBezTo>
                    <a:cubicBezTo>
                      <a:pt x="39" y="84"/>
                      <a:pt x="38" y="85"/>
                      <a:pt x="38" y="86"/>
                    </a:cubicBezTo>
                    <a:cubicBezTo>
                      <a:pt x="38" y="86"/>
                      <a:pt x="39" y="86"/>
                      <a:pt x="39" y="87"/>
                    </a:cubicBezTo>
                    <a:cubicBezTo>
                      <a:pt x="37" y="87"/>
                      <a:pt x="36" y="88"/>
                      <a:pt x="36" y="89"/>
                    </a:cubicBezTo>
                    <a:cubicBezTo>
                      <a:pt x="36" y="91"/>
                      <a:pt x="38" y="92"/>
                      <a:pt x="40" y="93"/>
                    </a:cubicBezTo>
                    <a:cubicBezTo>
                      <a:pt x="35" y="108"/>
                      <a:pt x="21" y="104"/>
                      <a:pt x="21" y="113"/>
                    </a:cubicBezTo>
                    <a:cubicBezTo>
                      <a:pt x="21" y="113"/>
                      <a:pt x="21" y="120"/>
                      <a:pt x="21" y="120"/>
                    </a:cubicBezTo>
                    <a:cubicBezTo>
                      <a:pt x="28" y="124"/>
                      <a:pt x="28" y="124"/>
                      <a:pt x="28" y="124"/>
                    </a:cubicBezTo>
                    <a:cubicBezTo>
                      <a:pt x="61" y="124"/>
                      <a:pt x="61" y="124"/>
                      <a:pt x="61" y="124"/>
                    </a:cubicBezTo>
                    <a:cubicBezTo>
                      <a:pt x="68" y="120"/>
                      <a:pt x="68" y="120"/>
                      <a:pt x="68" y="120"/>
                    </a:cubicBezTo>
                    <a:cubicBezTo>
                      <a:pt x="68" y="120"/>
                      <a:pt x="68" y="113"/>
                      <a:pt x="68" y="113"/>
                    </a:cubicBezTo>
                    <a:cubicBezTo>
                      <a:pt x="68" y="104"/>
                      <a:pt x="54" y="108"/>
                      <a:pt x="49" y="93"/>
                    </a:cubicBezTo>
                    <a:cubicBezTo>
                      <a:pt x="51" y="92"/>
                      <a:pt x="53" y="91"/>
                      <a:pt x="53" y="89"/>
                    </a:cubicBezTo>
                    <a:cubicBezTo>
                      <a:pt x="53" y="88"/>
                      <a:pt x="51" y="87"/>
                      <a:pt x="50" y="87"/>
                    </a:cubicBezTo>
                    <a:cubicBezTo>
                      <a:pt x="50" y="86"/>
                      <a:pt x="50" y="86"/>
                      <a:pt x="50" y="86"/>
                    </a:cubicBezTo>
                    <a:cubicBezTo>
                      <a:pt x="50" y="85"/>
                      <a:pt x="50" y="84"/>
                      <a:pt x="49" y="84"/>
                    </a:cubicBezTo>
                    <a:cubicBezTo>
                      <a:pt x="49" y="84"/>
                      <a:pt x="50" y="83"/>
                      <a:pt x="50" y="83"/>
                    </a:cubicBezTo>
                    <a:cubicBezTo>
                      <a:pt x="52" y="80"/>
                      <a:pt x="54" y="77"/>
                      <a:pt x="56" y="74"/>
                    </a:cubicBezTo>
                    <a:cubicBezTo>
                      <a:pt x="57" y="74"/>
                      <a:pt x="57" y="75"/>
                      <a:pt x="57" y="76"/>
                    </a:cubicBezTo>
                    <a:cubicBezTo>
                      <a:pt x="58" y="77"/>
                      <a:pt x="62" y="77"/>
                      <a:pt x="64" y="77"/>
                    </a:cubicBezTo>
                    <a:cubicBezTo>
                      <a:pt x="66" y="76"/>
                      <a:pt x="65" y="73"/>
                      <a:pt x="65" y="73"/>
                    </a:cubicBezTo>
                    <a:cubicBezTo>
                      <a:pt x="65" y="73"/>
                      <a:pt x="62" y="74"/>
                      <a:pt x="60" y="73"/>
                    </a:cubicBezTo>
                    <a:cubicBezTo>
                      <a:pt x="56" y="71"/>
                      <a:pt x="76" y="57"/>
                      <a:pt x="83" y="45"/>
                    </a:cubicBezTo>
                    <a:cubicBezTo>
                      <a:pt x="88" y="36"/>
                      <a:pt x="88" y="20"/>
                      <a:pt x="88" y="20"/>
                    </a:cubicBezTo>
                    <a:close/>
                    <a:moveTo>
                      <a:pt x="4" y="23"/>
                    </a:moveTo>
                    <a:cubicBezTo>
                      <a:pt x="4" y="23"/>
                      <a:pt x="7" y="19"/>
                      <a:pt x="9" y="19"/>
                    </a:cubicBezTo>
                    <a:cubicBezTo>
                      <a:pt x="11" y="20"/>
                      <a:pt x="15" y="22"/>
                      <a:pt x="18" y="23"/>
                    </a:cubicBezTo>
                    <a:cubicBezTo>
                      <a:pt x="19" y="34"/>
                      <a:pt x="22" y="51"/>
                      <a:pt x="28" y="65"/>
                    </a:cubicBezTo>
                    <a:cubicBezTo>
                      <a:pt x="21" y="60"/>
                      <a:pt x="4" y="45"/>
                      <a:pt x="4" y="23"/>
                    </a:cubicBezTo>
                    <a:close/>
                    <a:moveTo>
                      <a:pt x="60" y="65"/>
                    </a:moveTo>
                    <a:cubicBezTo>
                      <a:pt x="66" y="51"/>
                      <a:pt x="69" y="34"/>
                      <a:pt x="71" y="23"/>
                    </a:cubicBezTo>
                    <a:cubicBezTo>
                      <a:pt x="74" y="22"/>
                      <a:pt x="77" y="20"/>
                      <a:pt x="80" y="19"/>
                    </a:cubicBezTo>
                    <a:cubicBezTo>
                      <a:pt x="82" y="19"/>
                      <a:pt x="85" y="23"/>
                      <a:pt x="85" y="23"/>
                    </a:cubicBezTo>
                    <a:cubicBezTo>
                      <a:pt x="85" y="45"/>
                      <a:pt x="68" y="60"/>
                      <a:pt x="60" y="65"/>
                    </a:cubicBezTo>
                    <a:close/>
                  </a:path>
                </a:pathLst>
              </a:custGeom>
              <a:solidFill>
                <a:schemeClr val="bg1"/>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p>
            </p:txBody>
          </p:sp>
          <p:sp>
            <p:nvSpPr>
              <p:cNvPr id="297" name="Rectangle 296"/>
              <p:cNvSpPr/>
              <p:nvPr/>
            </p:nvSpPr>
            <p:spPr bwMode="auto">
              <a:xfrm>
                <a:off x="676052" y="425450"/>
                <a:ext cx="8396511" cy="1518490"/>
              </a:xfrm>
              <a:prstGeom prst="rect">
                <a:avLst/>
              </a:prstGeom>
              <a:noFill/>
              <a:ln w="19050" cmpd="sng">
                <a:solidFill>
                  <a:schemeClr val="accent2">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lIns="91418" tIns="45709" rIns="91418" bIns="45709" anchor="ctr"/>
              <a:lstStyle/>
              <a:p>
                <a:pPr algn="ctr">
                  <a:defRPr/>
                </a:pPr>
                <a:endParaRPr lang="en-US">
                  <a:latin typeface="Avenir Book"/>
                  <a:cs typeface="Avenir Book"/>
                </a:endParaRPr>
              </a:p>
            </p:txBody>
          </p:sp>
        </p:grpSp>
        <p:grpSp>
          <p:nvGrpSpPr>
            <p:cNvPr id="33795" name="Group 1"/>
            <p:cNvGrpSpPr>
              <a:grpSpLocks/>
            </p:cNvGrpSpPr>
            <p:nvPr/>
          </p:nvGrpSpPr>
          <p:grpSpPr bwMode="auto">
            <a:xfrm>
              <a:off x="756085" y="857250"/>
              <a:ext cx="9911915" cy="478744"/>
              <a:chOff x="0" y="0"/>
              <a:chExt cx="9144000" cy="425450"/>
            </a:xfrm>
          </p:grpSpPr>
          <p:sp>
            <p:nvSpPr>
              <p:cNvPr id="69" name="Rechteck 466"/>
              <p:cNvSpPr/>
              <p:nvPr/>
            </p:nvSpPr>
            <p:spPr bwMode="gray">
              <a:xfrm>
                <a:off x="0" y="0"/>
                <a:ext cx="9144000" cy="425450"/>
              </a:xfrm>
              <a:prstGeom prst="rect">
                <a:avLst/>
              </a:prstGeom>
              <a:solidFill>
                <a:srgbClr val="800000"/>
              </a:solidFill>
              <a:ln w="12700">
                <a:noFill/>
                <a:round/>
                <a:headEnd/>
                <a:tailEnd/>
              </a:ln>
            </p:spPr>
            <p:txBody>
              <a:bodyPr anchor="ctr"/>
              <a:lstStyle/>
              <a:p>
                <a:pPr algn="ctr">
                  <a:defRPr/>
                </a:pPr>
                <a:endParaRPr lang="en-US" dirty="0"/>
              </a:p>
            </p:txBody>
          </p:sp>
          <p:sp>
            <p:nvSpPr>
              <p:cNvPr id="33797" name="Textfeld 467"/>
              <p:cNvSpPr txBox="1">
                <a:spLocks noChangeArrowheads="1"/>
              </p:cNvSpPr>
              <p:nvPr/>
            </p:nvSpPr>
            <p:spPr bwMode="gray">
              <a:xfrm>
                <a:off x="100013" y="59193"/>
                <a:ext cx="76501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eaLnBrk="1" hangingPunct="1"/>
                <a:r>
                  <a:rPr lang="en-US" altLang="en-US" sz="2000" b="1" dirty="0">
                    <a:solidFill>
                      <a:schemeClr val="bg1"/>
                    </a:solidFill>
                    <a:latin typeface="Avenir Heavy" charset="0"/>
                    <a:ea typeface="ＭＳ Ｐゴシック" charset="-128"/>
                  </a:rPr>
                  <a:t>DESIRED STATE BY 2020</a:t>
                </a:r>
              </a:p>
            </p:txBody>
          </p:sp>
          <p:pic>
            <p:nvPicPr>
              <p:cNvPr id="3379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4163" y="38102"/>
                <a:ext cx="10795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0" name="Rectangle 69"/>
          <p:cNvSpPr/>
          <p:nvPr/>
        </p:nvSpPr>
        <p:spPr bwMode="auto">
          <a:xfrm>
            <a:off x="7980862" y="903837"/>
            <a:ext cx="3088936" cy="1839820"/>
          </a:xfrm>
          <a:prstGeom prst="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MY"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endParaRPr>
          </a:p>
        </p:txBody>
      </p:sp>
    </p:spTree>
    <p:extLst>
      <p:ext uri="{BB962C8B-B14F-4D97-AF65-F5344CB8AC3E}">
        <p14:creationId xmlns:p14="http://schemas.microsoft.com/office/powerpoint/2010/main" val="798281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02163" y="1589088"/>
            <a:ext cx="3192462" cy="3217862"/>
            <a:chOff x="4602163" y="1589088"/>
            <a:chExt cx="3192462" cy="3217862"/>
          </a:xfrm>
        </p:grpSpPr>
        <p:grpSp>
          <p:nvGrpSpPr>
            <p:cNvPr id="33880" name="Group 140"/>
            <p:cNvGrpSpPr>
              <a:grpSpLocks/>
            </p:cNvGrpSpPr>
            <p:nvPr/>
          </p:nvGrpSpPr>
          <p:grpSpPr bwMode="auto">
            <a:xfrm>
              <a:off x="4602163" y="1589088"/>
              <a:ext cx="3192462" cy="3217862"/>
              <a:chOff x="2406650" y="1238788"/>
              <a:chExt cx="4324337" cy="4322764"/>
            </a:xfrm>
          </p:grpSpPr>
          <p:grpSp>
            <p:nvGrpSpPr>
              <p:cNvPr id="167" name="Gruppieren 4"/>
              <p:cNvGrpSpPr/>
              <p:nvPr/>
            </p:nvGrpSpPr>
            <p:grpSpPr>
              <a:xfrm>
                <a:off x="2406650" y="1238788"/>
                <a:ext cx="4324337" cy="4322764"/>
                <a:chOff x="2406650" y="1611314"/>
                <a:chExt cx="4324337" cy="4322764"/>
              </a:xfrm>
              <a:effectLst>
                <a:outerShdw blurRad="165100" dist="139700" dir="2700000" algn="tl" rotWithShape="0">
                  <a:prstClr val="black">
                    <a:alpha val="25000"/>
                  </a:prstClr>
                </a:outerShdw>
              </a:effectLst>
            </p:grpSpPr>
            <p:sp>
              <p:nvSpPr>
                <p:cNvPr id="171" name="Freeform 9"/>
                <p:cNvSpPr>
                  <a:spLocks/>
                </p:cNvSpPr>
                <p:nvPr/>
              </p:nvSpPr>
              <p:spPr bwMode="auto">
                <a:xfrm>
                  <a:off x="4566606" y="1624824"/>
                  <a:ext cx="2105559" cy="2380744"/>
                </a:xfrm>
                <a:custGeom>
                  <a:avLst/>
                  <a:gdLst>
                    <a:gd name="T0" fmla="*/ 700 w 705"/>
                    <a:gd name="T1" fmla="*/ 521 h 797"/>
                    <a:gd name="T2" fmla="*/ 687 w 705"/>
                    <a:gd name="T3" fmla="*/ 482 h 797"/>
                    <a:gd name="T4" fmla="*/ 5 w 705"/>
                    <a:gd name="T5" fmla="*/ 0 h 797"/>
                    <a:gd name="T6" fmla="*/ 0 w 705"/>
                    <a:gd name="T7" fmla="*/ 0 h 797"/>
                    <a:gd name="T8" fmla="*/ 222 w 705"/>
                    <a:gd name="T9" fmla="*/ 226 h 797"/>
                    <a:gd name="T10" fmla="*/ 18 w 705"/>
                    <a:gd name="T11" fmla="*/ 450 h 797"/>
                    <a:gd name="T12" fmla="*/ 262 w 705"/>
                    <a:gd name="T13" fmla="*/ 627 h 797"/>
                    <a:gd name="T14" fmla="*/ 270 w 705"/>
                    <a:gd name="T15" fmla="*/ 652 h 797"/>
                    <a:gd name="T16" fmla="*/ 480 w 705"/>
                    <a:gd name="T17" fmla="*/ 797 h 797"/>
                    <a:gd name="T18" fmla="*/ 705 w 705"/>
                    <a:gd name="T19" fmla="*/ 571 h 797"/>
                    <a:gd name="T20" fmla="*/ 700 w 705"/>
                    <a:gd name="T21" fmla="*/ 52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5" h="797">
                      <a:moveTo>
                        <a:pt x="700" y="521"/>
                      </a:moveTo>
                      <a:cubicBezTo>
                        <a:pt x="696" y="508"/>
                        <a:pt x="691" y="495"/>
                        <a:pt x="687" y="482"/>
                      </a:cubicBezTo>
                      <a:cubicBezTo>
                        <a:pt x="587" y="201"/>
                        <a:pt x="320" y="0"/>
                        <a:pt x="5" y="0"/>
                      </a:cubicBezTo>
                      <a:cubicBezTo>
                        <a:pt x="3" y="0"/>
                        <a:pt x="2" y="0"/>
                        <a:pt x="0" y="0"/>
                      </a:cubicBezTo>
                      <a:cubicBezTo>
                        <a:pt x="123" y="2"/>
                        <a:pt x="222" y="102"/>
                        <a:pt x="222" y="226"/>
                      </a:cubicBezTo>
                      <a:cubicBezTo>
                        <a:pt x="222" y="343"/>
                        <a:pt x="133" y="439"/>
                        <a:pt x="18" y="450"/>
                      </a:cubicBezTo>
                      <a:cubicBezTo>
                        <a:pt x="130" y="455"/>
                        <a:pt x="224" y="527"/>
                        <a:pt x="262" y="627"/>
                      </a:cubicBezTo>
                      <a:cubicBezTo>
                        <a:pt x="265" y="635"/>
                        <a:pt x="267" y="644"/>
                        <a:pt x="270" y="652"/>
                      </a:cubicBezTo>
                      <a:cubicBezTo>
                        <a:pt x="302" y="737"/>
                        <a:pt x="384" y="797"/>
                        <a:pt x="480" y="797"/>
                      </a:cubicBezTo>
                      <a:cubicBezTo>
                        <a:pt x="604" y="797"/>
                        <a:pt x="705" y="696"/>
                        <a:pt x="705" y="571"/>
                      </a:cubicBezTo>
                      <a:cubicBezTo>
                        <a:pt x="705" y="554"/>
                        <a:pt x="703" y="537"/>
                        <a:pt x="700" y="521"/>
                      </a:cubicBezTo>
                      <a:close/>
                    </a:path>
                  </a:pathLst>
                </a:custGeom>
                <a:solidFill>
                  <a:schemeClr val="accent1">
                    <a:lumMod val="75000"/>
                  </a:schemeClr>
                </a:solidFill>
                <a:ln w="14288" cap="flat">
                  <a:noFill/>
                  <a:prstDash val="solid"/>
                  <a:miter lim="800000"/>
                  <a:headEnd/>
                  <a:tailEnd/>
                </a:ln>
                <a:effectLst>
                  <a:outerShdw blurRad="50800" dist="38100" dir="18900000" algn="bl" rotWithShape="0">
                    <a:prstClr val="black">
                      <a:alpha val="40000"/>
                    </a:prstClr>
                  </a:outerShdw>
                </a:effectLst>
              </p:spPr>
              <p:txBody>
                <a:bodyPr/>
                <a:lstStyle/>
                <a:p>
                  <a:pPr>
                    <a:defRPr/>
                  </a:pPr>
                  <a:endParaRPr lang="en-US" dirty="0"/>
                </a:p>
              </p:txBody>
            </p:sp>
            <p:sp>
              <p:nvSpPr>
                <p:cNvPr id="172" name="Freeform 6"/>
                <p:cNvSpPr>
                  <a:spLocks/>
                </p:cNvSpPr>
                <p:nvPr/>
              </p:nvSpPr>
              <p:spPr bwMode="auto">
                <a:xfrm>
                  <a:off x="2540312" y="1611314"/>
                  <a:ext cx="2676371" cy="1871259"/>
                </a:xfrm>
                <a:custGeom>
                  <a:avLst/>
                  <a:gdLst>
                    <a:gd name="T0" fmla="*/ 674 w 896"/>
                    <a:gd name="T1" fmla="*/ 0 h 626"/>
                    <a:gd name="T2" fmla="*/ 662 w 896"/>
                    <a:gd name="T3" fmla="*/ 1 h 626"/>
                    <a:gd name="T4" fmla="*/ 658 w 896"/>
                    <a:gd name="T5" fmla="*/ 1 h 626"/>
                    <a:gd name="T6" fmla="*/ 257 w 896"/>
                    <a:gd name="T7" fmla="*/ 136 h 626"/>
                    <a:gd name="T8" fmla="*/ 0 w 896"/>
                    <a:gd name="T9" fmla="*/ 473 h 626"/>
                    <a:gd name="T10" fmla="*/ 206 w 896"/>
                    <a:gd name="T11" fmla="*/ 340 h 626"/>
                    <a:gd name="T12" fmla="*/ 431 w 896"/>
                    <a:gd name="T13" fmla="*/ 565 h 626"/>
                    <a:gd name="T14" fmla="*/ 423 w 896"/>
                    <a:gd name="T15" fmla="*/ 626 h 626"/>
                    <a:gd name="T16" fmla="*/ 519 w 896"/>
                    <a:gd name="T17" fmla="*/ 501 h 626"/>
                    <a:gd name="T18" fmla="*/ 658 w 896"/>
                    <a:gd name="T19" fmla="*/ 451 h 626"/>
                    <a:gd name="T20" fmla="*/ 672 w 896"/>
                    <a:gd name="T21" fmla="*/ 450 h 626"/>
                    <a:gd name="T22" fmla="*/ 679 w 896"/>
                    <a:gd name="T23" fmla="*/ 450 h 626"/>
                    <a:gd name="T24" fmla="*/ 692 w 896"/>
                    <a:gd name="T25" fmla="*/ 450 h 626"/>
                    <a:gd name="T26" fmla="*/ 896 w 896"/>
                    <a:gd name="T27" fmla="*/ 226 h 626"/>
                    <a:gd name="T28" fmla="*/ 674 w 896"/>
                    <a:gd name="T29"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6" h="626">
                      <a:moveTo>
                        <a:pt x="674" y="0"/>
                      </a:moveTo>
                      <a:cubicBezTo>
                        <a:pt x="670" y="0"/>
                        <a:pt x="666" y="0"/>
                        <a:pt x="662" y="1"/>
                      </a:cubicBezTo>
                      <a:cubicBezTo>
                        <a:pt x="660" y="1"/>
                        <a:pt x="659" y="1"/>
                        <a:pt x="658" y="1"/>
                      </a:cubicBezTo>
                      <a:cubicBezTo>
                        <a:pt x="508" y="5"/>
                        <a:pt x="370" y="55"/>
                        <a:pt x="257" y="136"/>
                      </a:cubicBezTo>
                      <a:cubicBezTo>
                        <a:pt x="141" y="220"/>
                        <a:pt x="51" y="337"/>
                        <a:pt x="0" y="473"/>
                      </a:cubicBezTo>
                      <a:cubicBezTo>
                        <a:pt x="36" y="395"/>
                        <a:pt x="114" y="340"/>
                        <a:pt x="206" y="340"/>
                      </a:cubicBezTo>
                      <a:cubicBezTo>
                        <a:pt x="330" y="340"/>
                        <a:pt x="431" y="441"/>
                        <a:pt x="431" y="565"/>
                      </a:cubicBezTo>
                      <a:cubicBezTo>
                        <a:pt x="431" y="587"/>
                        <a:pt x="428" y="607"/>
                        <a:pt x="423" y="626"/>
                      </a:cubicBezTo>
                      <a:cubicBezTo>
                        <a:pt x="442" y="576"/>
                        <a:pt x="476" y="532"/>
                        <a:pt x="519" y="501"/>
                      </a:cubicBezTo>
                      <a:cubicBezTo>
                        <a:pt x="559" y="473"/>
                        <a:pt x="607" y="455"/>
                        <a:pt x="658" y="451"/>
                      </a:cubicBezTo>
                      <a:cubicBezTo>
                        <a:pt x="663" y="450"/>
                        <a:pt x="668" y="450"/>
                        <a:pt x="672" y="450"/>
                      </a:cubicBezTo>
                      <a:cubicBezTo>
                        <a:pt x="675" y="450"/>
                        <a:pt x="677" y="450"/>
                        <a:pt x="679" y="450"/>
                      </a:cubicBezTo>
                      <a:cubicBezTo>
                        <a:pt x="683" y="450"/>
                        <a:pt x="688" y="450"/>
                        <a:pt x="692" y="450"/>
                      </a:cubicBezTo>
                      <a:cubicBezTo>
                        <a:pt x="807" y="439"/>
                        <a:pt x="896" y="343"/>
                        <a:pt x="896" y="226"/>
                      </a:cubicBezTo>
                      <a:cubicBezTo>
                        <a:pt x="896" y="102"/>
                        <a:pt x="797" y="2"/>
                        <a:pt x="674" y="0"/>
                      </a:cubicBezTo>
                      <a:close/>
                    </a:path>
                  </a:pathLst>
                </a:custGeom>
                <a:solidFill>
                  <a:schemeClr val="accent1">
                    <a:lumMod val="50000"/>
                  </a:schemeClr>
                </a:solidFill>
                <a:ln w="14288" cap="flat">
                  <a:noFill/>
                  <a:prstDash val="solid"/>
                  <a:miter lim="800000"/>
                  <a:headEnd/>
                  <a:tailEnd/>
                </a:ln>
                <a:effectLst>
                  <a:outerShdw blurRad="50800" dist="38100" dir="18900000" algn="bl" rotWithShape="0">
                    <a:prstClr val="black">
                      <a:alpha val="40000"/>
                    </a:prstClr>
                  </a:outerShdw>
                </a:effectLst>
              </p:spPr>
              <p:txBody>
                <a:bodyPr/>
                <a:lstStyle/>
                <a:p>
                  <a:pPr>
                    <a:defRPr/>
                  </a:pPr>
                  <a:endParaRPr lang="en-US" dirty="0"/>
                </a:p>
              </p:txBody>
            </p:sp>
            <p:sp>
              <p:nvSpPr>
                <p:cNvPr id="173" name="Freeform 17"/>
                <p:cNvSpPr>
                  <a:spLocks/>
                </p:cNvSpPr>
                <p:nvPr/>
              </p:nvSpPr>
              <p:spPr bwMode="auto">
                <a:xfrm>
                  <a:off x="2406650" y="2627140"/>
                  <a:ext cx="1624379" cy="2799025"/>
                </a:xfrm>
                <a:custGeom>
                  <a:avLst/>
                  <a:gdLst>
                    <a:gd name="T0" fmla="*/ 414 w 544"/>
                    <a:gd name="T1" fmla="*/ 549 h 937"/>
                    <a:gd name="T2" fmla="*/ 544 w 544"/>
                    <a:gd name="T3" fmla="*/ 591 h 937"/>
                    <a:gd name="T4" fmla="*/ 452 w 544"/>
                    <a:gd name="T5" fmla="*/ 419 h 937"/>
                    <a:gd name="T6" fmla="*/ 450 w 544"/>
                    <a:gd name="T7" fmla="*/ 384 h 937"/>
                    <a:gd name="T8" fmla="*/ 461 w 544"/>
                    <a:gd name="T9" fmla="*/ 306 h 937"/>
                    <a:gd name="T10" fmla="*/ 468 w 544"/>
                    <a:gd name="T11" fmla="*/ 286 h 937"/>
                    <a:gd name="T12" fmla="*/ 476 w 544"/>
                    <a:gd name="T13" fmla="*/ 225 h 937"/>
                    <a:gd name="T14" fmla="*/ 251 w 544"/>
                    <a:gd name="T15" fmla="*/ 0 h 937"/>
                    <a:gd name="T16" fmla="*/ 45 w 544"/>
                    <a:gd name="T17" fmla="*/ 133 h 937"/>
                    <a:gd name="T18" fmla="*/ 31 w 544"/>
                    <a:gd name="T19" fmla="*/ 176 h 937"/>
                    <a:gd name="T20" fmla="*/ 0 w 544"/>
                    <a:gd name="T21" fmla="*/ 384 h 937"/>
                    <a:gd name="T22" fmla="*/ 6 w 544"/>
                    <a:gd name="T23" fmla="*/ 476 h 937"/>
                    <a:gd name="T24" fmla="*/ 257 w 544"/>
                    <a:gd name="T25" fmla="*/ 937 h 937"/>
                    <a:gd name="T26" fmla="*/ 189 w 544"/>
                    <a:gd name="T27" fmla="*/ 775 h 937"/>
                    <a:gd name="T28" fmla="*/ 414 w 544"/>
                    <a:gd name="T29" fmla="*/ 549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4" h="937">
                      <a:moveTo>
                        <a:pt x="414" y="549"/>
                      </a:moveTo>
                      <a:cubicBezTo>
                        <a:pt x="462" y="549"/>
                        <a:pt x="507" y="565"/>
                        <a:pt x="544" y="591"/>
                      </a:cubicBezTo>
                      <a:cubicBezTo>
                        <a:pt x="495" y="548"/>
                        <a:pt x="461" y="487"/>
                        <a:pt x="452" y="419"/>
                      </a:cubicBezTo>
                      <a:cubicBezTo>
                        <a:pt x="451" y="407"/>
                        <a:pt x="450" y="396"/>
                        <a:pt x="450" y="384"/>
                      </a:cubicBezTo>
                      <a:cubicBezTo>
                        <a:pt x="450" y="357"/>
                        <a:pt x="454" y="331"/>
                        <a:pt x="461" y="306"/>
                      </a:cubicBezTo>
                      <a:cubicBezTo>
                        <a:pt x="463" y="300"/>
                        <a:pt x="465" y="293"/>
                        <a:pt x="468" y="286"/>
                      </a:cubicBezTo>
                      <a:cubicBezTo>
                        <a:pt x="473" y="267"/>
                        <a:pt x="476" y="247"/>
                        <a:pt x="476" y="225"/>
                      </a:cubicBezTo>
                      <a:cubicBezTo>
                        <a:pt x="476" y="101"/>
                        <a:pt x="375" y="0"/>
                        <a:pt x="251" y="0"/>
                      </a:cubicBezTo>
                      <a:cubicBezTo>
                        <a:pt x="159" y="0"/>
                        <a:pt x="81" y="55"/>
                        <a:pt x="45" y="133"/>
                      </a:cubicBezTo>
                      <a:cubicBezTo>
                        <a:pt x="40" y="147"/>
                        <a:pt x="35" y="161"/>
                        <a:pt x="31" y="176"/>
                      </a:cubicBezTo>
                      <a:cubicBezTo>
                        <a:pt x="11" y="242"/>
                        <a:pt x="0" y="312"/>
                        <a:pt x="0" y="384"/>
                      </a:cubicBezTo>
                      <a:cubicBezTo>
                        <a:pt x="0" y="415"/>
                        <a:pt x="2" y="446"/>
                        <a:pt x="6" y="476"/>
                      </a:cubicBezTo>
                      <a:cubicBezTo>
                        <a:pt x="30" y="660"/>
                        <a:pt x="122" y="823"/>
                        <a:pt x="257" y="937"/>
                      </a:cubicBezTo>
                      <a:cubicBezTo>
                        <a:pt x="215" y="896"/>
                        <a:pt x="189" y="838"/>
                        <a:pt x="189" y="775"/>
                      </a:cubicBezTo>
                      <a:cubicBezTo>
                        <a:pt x="189" y="650"/>
                        <a:pt x="289" y="549"/>
                        <a:pt x="414" y="549"/>
                      </a:cubicBezTo>
                      <a:close/>
                    </a:path>
                  </a:pathLst>
                </a:custGeom>
                <a:solidFill>
                  <a:schemeClr val="tx2">
                    <a:lumMod val="20000"/>
                    <a:lumOff val="80000"/>
                  </a:schemeClr>
                </a:solidFill>
                <a:ln w="14288" cap="flat">
                  <a:noFill/>
                  <a:prstDash val="solid"/>
                  <a:miter lim="800000"/>
                  <a:headEnd/>
                  <a:tailEnd/>
                </a:ln>
                <a:effectLst>
                  <a:outerShdw blurRad="50800" dist="38100" dir="18900000" algn="bl" rotWithShape="0">
                    <a:prstClr val="black">
                      <a:alpha val="40000"/>
                    </a:prstClr>
                  </a:outerShdw>
                </a:effectLst>
              </p:spPr>
              <p:txBody>
                <a:bodyPr/>
                <a:lstStyle/>
                <a:p>
                  <a:pPr>
                    <a:defRPr/>
                  </a:pPr>
                  <a:endParaRPr lang="en-US" dirty="0"/>
                </a:p>
              </p:txBody>
            </p:sp>
            <p:sp>
              <p:nvSpPr>
                <p:cNvPr id="174" name="Freeform 173"/>
                <p:cNvSpPr>
                  <a:spLocks/>
                </p:cNvSpPr>
                <p:nvPr/>
              </p:nvSpPr>
              <p:spPr bwMode="auto">
                <a:xfrm>
                  <a:off x="2971173" y="4267243"/>
                  <a:ext cx="2803743" cy="1666835"/>
                </a:xfrm>
                <a:custGeom>
                  <a:avLst/>
                  <a:gdLst>
                    <a:gd name="T0" fmla="*/ 827 w 939"/>
                    <a:gd name="T1" fmla="*/ 465 h 558"/>
                    <a:gd name="T2" fmla="*/ 602 w 939"/>
                    <a:gd name="T3" fmla="*/ 240 h 558"/>
                    <a:gd name="T4" fmla="*/ 688 w 939"/>
                    <a:gd name="T5" fmla="*/ 62 h 558"/>
                    <a:gd name="T6" fmla="*/ 535 w 939"/>
                    <a:gd name="T7" fmla="*/ 109 h 558"/>
                    <a:gd name="T8" fmla="*/ 527 w 939"/>
                    <a:gd name="T9" fmla="*/ 109 h 558"/>
                    <a:gd name="T10" fmla="*/ 460 w 939"/>
                    <a:gd name="T11" fmla="*/ 99 h 558"/>
                    <a:gd name="T12" fmla="*/ 374 w 939"/>
                    <a:gd name="T13" fmla="*/ 56 h 558"/>
                    <a:gd name="T14" fmla="*/ 355 w 939"/>
                    <a:gd name="T15" fmla="*/ 42 h 558"/>
                    <a:gd name="T16" fmla="*/ 225 w 939"/>
                    <a:gd name="T17" fmla="*/ 0 h 558"/>
                    <a:gd name="T18" fmla="*/ 0 w 939"/>
                    <a:gd name="T19" fmla="*/ 226 h 558"/>
                    <a:gd name="T20" fmla="*/ 68 w 939"/>
                    <a:gd name="T21" fmla="*/ 388 h 558"/>
                    <a:gd name="T22" fmla="*/ 102 w 939"/>
                    <a:gd name="T23" fmla="*/ 414 h 558"/>
                    <a:gd name="T24" fmla="*/ 336 w 939"/>
                    <a:gd name="T25" fmla="*/ 531 h 558"/>
                    <a:gd name="T26" fmla="*/ 515 w 939"/>
                    <a:gd name="T27" fmla="*/ 558 h 558"/>
                    <a:gd name="T28" fmla="*/ 535 w 939"/>
                    <a:gd name="T29" fmla="*/ 558 h 558"/>
                    <a:gd name="T30" fmla="*/ 939 w 939"/>
                    <a:gd name="T31" fmla="*/ 435 h 558"/>
                    <a:gd name="T32" fmla="*/ 827 w 939"/>
                    <a:gd name="T33" fmla="*/ 465 h 558"/>
                    <a:gd name="connsiteX0" fmla="*/ 8807 w 10000"/>
                    <a:gd name="connsiteY0" fmla="*/ 8333 h 10000"/>
                    <a:gd name="connsiteX1" fmla="*/ 6547 w 10000"/>
                    <a:gd name="connsiteY1" fmla="*/ 4301 h 10000"/>
                    <a:gd name="connsiteX2" fmla="*/ 7327 w 10000"/>
                    <a:gd name="connsiteY2" fmla="*/ 1111 h 10000"/>
                    <a:gd name="connsiteX3" fmla="*/ 5698 w 10000"/>
                    <a:gd name="connsiteY3" fmla="*/ 1953 h 10000"/>
                    <a:gd name="connsiteX4" fmla="*/ 5612 w 10000"/>
                    <a:gd name="connsiteY4" fmla="*/ 1953 h 10000"/>
                    <a:gd name="connsiteX5" fmla="*/ 4899 w 10000"/>
                    <a:gd name="connsiteY5" fmla="*/ 1774 h 10000"/>
                    <a:gd name="connsiteX6" fmla="*/ 3983 w 10000"/>
                    <a:gd name="connsiteY6" fmla="*/ 1004 h 10000"/>
                    <a:gd name="connsiteX7" fmla="*/ 3781 w 10000"/>
                    <a:gd name="connsiteY7" fmla="*/ 753 h 10000"/>
                    <a:gd name="connsiteX8" fmla="*/ 2396 w 10000"/>
                    <a:gd name="connsiteY8" fmla="*/ 0 h 10000"/>
                    <a:gd name="connsiteX9" fmla="*/ 0 w 10000"/>
                    <a:gd name="connsiteY9" fmla="*/ 4050 h 10000"/>
                    <a:gd name="connsiteX10" fmla="*/ 724 w 10000"/>
                    <a:gd name="connsiteY10" fmla="*/ 6953 h 10000"/>
                    <a:gd name="connsiteX11" fmla="*/ 1086 w 10000"/>
                    <a:gd name="connsiteY11" fmla="*/ 7419 h 10000"/>
                    <a:gd name="connsiteX12" fmla="*/ 3578 w 10000"/>
                    <a:gd name="connsiteY12" fmla="*/ 9516 h 10000"/>
                    <a:gd name="connsiteX13" fmla="*/ 5485 w 10000"/>
                    <a:gd name="connsiteY13" fmla="*/ 10000 h 10000"/>
                    <a:gd name="connsiteX14" fmla="*/ 5698 w 10000"/>
                    <a:gd name="connsiteY14" fmla="*/ 10000 h 10000"/>
                    <a:gd name="connsiteX15" fmla="*/ 10000 w 10000"/>
                    <a:gd name="connsiteY15" fmla="*/ 7796 h 10000"/>
                    <a:gd name="connsiteX16" fmla="*/ 8807 w 10000"/>
                    <a:gd name="connsiteY16" fmla="*/ 833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000">
                      <a:moveTo>
                        <a:pt x="8807" y="8333"/>
                      </a:moveTo>
                      <a:cubicBezTo>
                        <a:pt x="7487" y="8333"/>
                        <a:pt x="6547" y="6523"/>
                        <a:pt x="6547" y="4301"/>
                      </a:cubicBezTo>
                      <a:cubicBezTo>
                        <a:pt x="6547" y="3011"/>
                        <a:pt x="6773" y="1864"/>
                        <a:pt x="7327" y="1111"/>
                      </a:cubicBezTo>
                      <a:cubicBezTo>
                        <a:pt x="6858" y="1649"/>
                        <a:pt x="6305" y="1953"/>
                        <a:pt x="5698" y="1953"/>
                      </a:cubicBezTo>
                      <a:lnTo>
                        <a:pt x="5612" y="1953"/>
                      </a:lnTo>
                      <a:cubicBezTo>
                        <a:pt x="5367" y="1935"/>
                        <a:pt x="5122" y="1882"/>
                        <a:pt x="4899" y="1774"/>
                      </a:cubicBezTo>
                      <a:cubicBezTo>
                        <a:pt x="4558" y="1613"/>
                        <a:pt x="4249" y="1344"/>
                        <a:pt x="3983" y="1004"/>
                      </a:cubicBezTo>
                      <a:cubicBezTo>
                        <a:pt x="3908" y="932"/>
                        <a:pt x="3845" y="842"/>
                        <a:pt x="3781" y="753"/>
                      </a:cubicBezTo>
                      <a:cubicBezTo>
                        <a:pt x="3387" y="287"/>
                        <a:pt x="2907" y="0"/>
                        <a:pt x="2396" y="0"/>
                      </a:cubicBezTo>
                      <a:cubicBezTo>
                        <a:pt x="1065" y="0"/>
                        <a:pt x="0" y="1810"/>
                        <a:pt x="0" y="4050"/>
                      </a:cubicBezTo>
                      <a:cubicBezTo>
                        <a:pt x="0" y="5179"/>
                        <a:pt x="277" y="6219"/>
                        <a:pt x="724" y="6953"/>
                      </a:cubicBezTo>
                      <a:cubicBezTo>
                        <a:pt x="841" y="7115"/>
                        <a:pt x="958" y="7276"/>
                        <a:pt x="1086" y="7419"/>
                      </a:cubicBezTo>
                      <a:cubicBezTo>
                        <a:pt x="1821" y="8369"/>
                        <a:pt x="2662" y="9068"/>
                        <a:pt x="3578" y="9516"/>
                      </a:cubicBezTo>
                      <a:cubicBezTo>
                        <a:pt x="4185" y="9803"/>
                        <a:pt x="4824" y="9964"/>
                        <a:pt x="5485" y="10000"/>
                      </a:cubicBezTo>
                      <a:lnTo>
                        <a:pt x="5698" y="10000"/>
                      </a:lnTo>
                      <a:cubicBezTo>
                        <a:pt x="7295" y="10000"/>
                        <a:pt x="8765" y="9194"/>
                        <a:pt x="10000" y="7796"/>
                      </a:cubicBezTo>
                      <a:cubicBezTo>
                        <a:pt x="9649" y="8136"/>
                        <a:pt x="9244" y="8333"/>
                        <a:pt x="8807" y="8333"/>
                      </a:cubicBezTo>
                      <a:close/>
                    </a:path>
                  </a:pathLst>
                </a:custGeom>
                <a:solidFill>
                  <a:schemeClr val="tx2">
                    <a:lumMod val="40000"/>
                    <a:lumOff val="60000"/>
                  </a:schemeClr>
                </a:solidFill>
                <a:ln w="14288" cap="flat">
                  <a:noFill/>
                  <a:prstDash val="solid"/>
                  <a:miter lim="800000"/>
                  <a:headEnd/>
                  <a:tailEnd/>
                </a:ln>
                <a:effectLst>
                  <a:outerShdw blurRad="50800" dist="38100" dir="11400000" algn="br" rotWithShape="0">
                    <a:prstClr val="black">
                      <a:alpha val="40000"/>
                    </a:prstClr>
                  </a:outerShdw>
                </a:effectLst>
              </p:spPr>
              <p:txBody>
                <a:bodyPr/>
                <a:lstStyle/>
                <a:p>
                  <a:pPr>
                    <a:defRPr/>
                  </a:pPr>
                  <a:endParaRPr lang="en-US" dirty="0"/>
                </a:p>
              </p:txBody>
            </p:sp>
            <p:sp>
              <p:nvSpPr>
                <p:cNvPr id="175" name="Freeform 12"/>
                <p:cNvSpPr>
                  <a:spLocks/>
                </p:cNvSpPr>
                <p:nvPr/>
              </p:nvSpPr>
              <p:spPr bwMode="auto">
                <a:xfrm>
                  <a:off x="4768524" y="3154565"/>
                  <a:ext cx="1962463" cy="2489246"/>
                </a:xfrm>
                <a:custGeom>
                  <a:avLst/>
                  <a:gdLst>
                    <a:gd name="T0" fmla="*/ 656 w 657"/>
                    <a:gd name="T1" fmla="*/ 187 h 833"/>
                    <a:gd name="T2" fmla="*/ 649 w 657"/>
                    <a:gd name="T3" fmla="*/ 100 h 833"/>
                    <a:gd name="T4" fmla="*/ 628 w 657"/>
                    <a:gd name="T5" fmla="*/ 0 h 833"/>
                    <a:gd name="T6" fmla="*/ 633 w 657"/>
                    <a:gd name="T7" fmla="*/ 50 h 833"/>
                    <a:gd name="T8" fmla="*/ 408 w 657"/>
                    <a:gd name="T9" fmla="*/ 276 h 833"/>
                    <a:gd name="T10" fmla="*/ 198 w 657"/>
                    <a:gd name="T11" fmla="*/ 131 h 833"/>
                    <a:gd name="T12" fmla="*/ 204 w 657"/>
                    <a:gd name="T13" fmla="*/ 164 h 833"/>
                    <a:gd name="T14" fmla="*/ 207 w 657"/>
                    <a:gd name="T15" fmla="*/ 197 h 833"/>
                    <a:gd name="T16" fmla="*/ 207 w 657"/>
                    <a:gd name="T17" fmla="*/ 203 h 833"/>
                    <a:gd name="T18" fmla="*/ 101 w 657"/>
                    <a:gd name="T19" fmla="*/ 420 h 833"/>
                    <a:gd name="T20" fmla="*/ 86 w 657"/>
                    <a:gd name="T21" fmla="*/ 430 h 833"/>
                    <a:gd name="T22" fmla="*/ 0 w 657"/>
                    <a:gd name="T23" fmla="*/ 608 h 833"/>
                    <a:gd name="T24" fmla="*/ 225 w 657"/>
                    <a:gd name="T25" fmla="*/ 833 h 833"/>
                    <a:gd name="T26" fmla="*/ 337 w 657"/>
                    <a:gd name="T27" fmla="*/ 803 h 833"/>
                    <a:gd name="T28" fmla="*/ 378 w 657"/>
                    <a:gd name="T29" fmla="*/ 773 h 833"/>
                    <a:gd name="T30" fmla="*/ 657 w 657"/>
                    <a:gd name="T31" fmla="*/ 203 h 833"/>
                    <a:gd name="T32" fmla="*/ 656 w 657"/>
                    <a:gd name="T33" fmla="*/ 187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7" h="833">
                      <a:moveTo>
                        <a:pt x="656" y="187"/>
                      </a:moveTo>
                      <a:cubicBezTo>
                        <a:pt x="656" y="157"/>
                        <a:pt x="653" y="128"/>
                        <a:pt x="649" y="100"/>
                      </a:cubicBezTo>
                      <a:cubicBezTo>
                        <a:pt x="644" y="66"/>
                        <a:pt x="637" y="33"/>
                        <a:pt x="628" y="0"/>
                      </a:cubicBezTo>
                      <a:cubicBezTo>
                        <a:pt x="631" y="16"/>
                        <a:pt x="633" y="33"/>
                        <a:pt x="633" y="50"/>
                      </a:cubicBezTo>
                      <a:cubicBezTo>
                        <a:pt x="633" y="175"/>
                        <a:pt x="532" y="276"/>
                        <a:pt x="408" y="276"/>
                      </a:cubicBezTo>
                      <a:cubicBezTo>
                        <a:pt x="312" y="276"/>
                        <a:pt x="230" y="216"/>
                        <a:pt x="198" y="131"/>
                      </a:cubicBezTo>
                      <a:cubicBezTo>
                        <a:pt x="200" y="142"/>
                        <a:pt x="203" y="153"/>
                        <a:pt x="204" y="164"/>
                      </a:cubicBezTo>
                      <a:cubicBezTo>
                        <a:pt x="206" y="175"/>
                        <a:pt x="207" y="186"/>
                        <a:pt x="207" y="197"/>
                      </a:cubicBezTo>
                      <a:cubicBezTo>
                        <a:pt x="207" y="199"/>
                        <a:pt x="207" y="201"/>
                        <a:pt x="207" y="203"/>
                      </a:cubicBezTo>
                      <a:cubicBezTo>
                        <a:pt x="207" y="291"/>
                        <a:pt x="165" y="370"/>
                        <a:pt x="101" y="420"/>
                      </a:cubicBezTo>
                      <a:cubicBezTo>
                        <a:pt x="96" y="423"/>
                        <a:pt x="91" y="427"/>
                        <a:pt x="86" y="430"/>
                      </a:cubicBezTo>
                      <a:cubicBezTo>
                        <a:pt x="34" y="472"/>
                        <a:pt x="0" y="536"/>
                        <a:pt x="0" y="608"/>
                      </a:cubicBezTo>
                      <a:cubicBezTo>
                        <a:pt x="0" y="732"/>
                        <a:pt x="101" y="833"/>
                        <a:pt x="225" y="833"/>
                      </a:cubicBezTo>
                      <a:cubicBezTo>
                        <a:pt x="266" y="833"/>
                        <a:pt x="304" y="822"/>
                        <a:pt x="337" y="803"/>
                      </a:cubicBezTo>
                      <a:cubicBezTo>
                        <a:pt x="351" y="794"/>
                        <a:pt x="365" y="784"/>
                        <a:pt x="378" y="773"/>
                      </a:cubicBezTo>
                      <a:cubicBezTo>
                        <a:pt x="548" y="641"/>
                        <a:pt x="657" y="435"/>
                        <a:pt x="657" y="203"/>
                      </a:cubicBezTo>
                      <a:cubicBezTo>
                        <a:pt x="657" y="197"/>
                        <a:pt x="656" y="192"/>
                        <a:pt x="656" y="187"/>
                      </a:cubicBezTo>
                      <a:close/>
                    </a:path>
                  </a:pathLst>
                </a:custGeom>
                <a:solidFill>
                  <a:schemeClr val="tx2">
                    <a:lumMod val="60000"/>
                    <a:lumOff val="40000"/>
                  </a:schemeClr>
                </a:solidFill>
                <a:ln w="14288" cap="flat">
                  <a:noFill/>
                  <a:prstDash val="solid"/>
                  <a:miter lim="800000"/>
                  <a:headEnd/>
                  <a:tailEnd/>
                </a:ln>
                <a:effectLst>
                  <a:outerShdw blurRad="50800" dist="38100" dir="11400000" algn="br" rotWithShape="0">
                    <a:prstClr val="black">
                      <a:alpha val="40000"/>
                    </a:prstClr>
                  </a:outerShdw>
                </a:effectLst>
              </p:spPr>
              <p:txBody>
                <a:bodyPr/>
                <a:lstStyle/>
                <a:p>
                  <a:pPr>
                    <a:defRPr/>
                  </a:pPr>
                  <a:endParaRPr lang="en-US" dirty="0"/>
                </a:p>
              </p:txBody>
            </p:sp>
          </p:grpSp>
          <p:sp>
            <p:nvSpPr>
              <p:cNvPr id="33890" name="Freeform 825" descr="© INSCALE GmbH, 21.06.2010"/>
              <p:cNvSpPr>
                <a:spLocks noChangeAspect="1" noEditPoints="1"/>
              </p:cNvSpPr>
              <p:nvPr/>
            </p:nvSpPr>
            <p:spPr bwMode="auto">
              <a:xfrm>
                <a:off x="4286776" y="2993538"/>
                <a:ext cx="566501" cy="707142"/>
              </a:xfrm>
              <a:custGeom>
                <a:avLst/>
                <a:gdLst>
                  <a:gd name="T0" fmla="*/ 2147483647 w 88"/>
                  <a:gd name="T1" fmla="*/ 2147483647 h 124"/>
                  <a:gd name="T2" fmla="*/ 2147483647 w 88"/>
                  <a:gd name="T3" fmla="*/ 2147483647 h 124"/>
                  <a:gd name="T4" fmla="*/ 2147483647 w 88"/>
                  <a:gd name="T5" fmla="*/ 2147483647 h 124"/>
                  <a:gd name="T6" fmla="*/ 2147483647 w 88"/>
                  <a:gd name="T7" fmla="*/ 2147483647 h 124"/>
                  <a:gd name="T8" fmla="*/ 2147483647 w 88"/>
                  <a:gd name="T9" fmla="*/ 0 h 124"/>
                  <a:gd name="T10" fmla="*/ 2147483647 w 88"/>
                  <a:gd name="T11" fmla="*/ 2147483647 h 124"/>
                  <a:gd name="T12" fmla="*/ 2147483647 w 88"/>
                  <a:gd name="T13" fmla="*/ 2147483647 h 124"/>
                  <a:gd name="T14" fmla="*/ 2147483647 w 88"/>
                  <a:gd name="T15" fmla="*/ 2147483647 h 124"/>
                  <a:gd name="T16" fmla="*/ 2147483647 w 88"/>
                  <a:gd name="T17" fmla="*/ 2147483647 h 124"/>
                  <a:gd name="T18" fmla="*/ 2147483647 w 88"/>
                  <a:gd name="T19" fmla="*/ 2147483647 h 124"/>
                  <a:gd name="T20" fmla="*/ 2147483647 w 88"/>
                  <a:gd name="T21" fmla="*/ 2147483647 h 124"/>
                  <a:gd name="T22" fmla="*/ 2147483647 w 88"/>
                  <a:gd name="T23" fmla="*/ 2147483647 h 124"/>
                  <a:gd name="T24" fmla="*/ 2147483647 w 88"/>
                  <a:gd name="T25" fmla="*/ 2147483647 h 124"/>
                  <a:gd name="T26" fmla="*/ 2147483647 w 88"/>
                  <a:gd name="T27" fmla="*/ 2147483647 h 124"/>
                  <a:gd name="T28" fmla="*/ 2147483647 w 88"/>
                  <a:gd name="T29" fmla="*/ 2147483647 h 124"/>
                  <a:gd name="T30" fmla="*/ 2147483647 w 88"/>
                  <a:gd name="T31" fmla="*/ 2147483647 h 124"/>
                  <a:gd name="T32" fmla="*/ 2147483647 w 88"/>
                  <a:gd name="T33" fmla="*/ 2147483647 h 124"/>
                  <a:gd name="T34" fmla="*/ 2147483647 w 88"/>
                  <a:gd name="T35" fmla="*/ 2147483647 h 124"/>
                  <a:gd name="T36" fmla="*/ 2147483647 w 88"/>
                  <a:gd name="T37" fmla="*/ 2147483647 h 124"/>
                  <a:gd name="T38" fmla="*/ 2147483647 w 88"/>
                  <a:gd name="T39" fmla="*/ 2147483647 h 124"/>
                  <a:gd name="T40" fmla="*/ 2147483647 w 88"/>
                  <a:gd name="T41" fmla="*/ 2147483647 h 124"/>
                  <a:gd name="T42" fmla="*/ 2147483647 w 88"/>
                  <a:gd name="T43" fmla="*/ 2147483647 h 124"/>
                  <a:gd name="T44" fmla="*/ 2147483647 w 88"/>
                  <a:gd name="T45" fmla="*/ 2147483647 h 124"/>
                  <a:gd name="T46" fmla="*/ 2147483647 w 88"/>
                  <a:gd name="T47" fmla="*/ 2147483647 h 124"/>
                  <a:gd name="T48" fmla="*/ 2147483647 w 88"/>
                  <a:gd name="T49" fmla="*/ 2147483647 h 124"/>
                  <a:gd name="T50" fmla="*/ 2147483647 w 88"/>
                  <a:gd name="T51" fmla="*/ 2147483647 h 124"/>
                  <a:gd name="T52" fmla="*/ 2147483647 w 88"/>
                  <a:gd name="T53" fmla="*/ 2147483647 h 124"/>
                  <a:gd name="T54" fmla="*/ 2147483647 w 88"/>
                  <a:gd name="T55" fmla="*/ 2147483647 h 124"/>
                  <a:gd name="T56" fmla="*/ 2147483647 w 88"/>
                  <a:gd name="T57" fmla="*/ 2147483647 h 124"/>
                  <a:gd name="T58" fmla="*/ 2147483647 w 88"/>
                  <a:gd name="T59" fmla="*/ 2147483647 h 124"/>
                  <a:gd name="T60" fmla="*/ 2147483647 w 88"/>
                  <a:gd name="T61" fmla="*/ 2147483647 h 124"/>
                  <a:gd name="T62" fmla="*/ 2147483647 w 88"/>
                  <a:gd name="T63" fmla="*/ 2147483647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 h="124">
                    <a:moveTo>
                      <a:pt x="88" y="20"/>
                    </a:moveTo>
                    <a:cubicBezTo>
                      <a:pt x="85" y="18"/>
                      <a:pt x="82" y="15"/>
                      <a:pt x="81" y="16"/>
                    </a:cubicBezTo>
                    <a:cubicBezTo>
                      <a:pt x="78" y="17"/>
                      <a:pt x="75" y="19"/>
                      <a:pt x="71" y="20"/>
                    </a:cubicBezTo>
                    <a:cubicBezTo>
                      <a:pt x="71" y="16"/>
                      <a:pt x="72" y="13"/>
                      <a:pt x="71" y="13"/>
                    </a:cubicBezTo>
                    <a:cubicBezTo>
                      <a:pt x="69" y="11"/>
                      <a:pt x="63" y="10"/>
                      <a:pt x="57" y="9"/>
                    </a:cubicBezTo>
                    <a:cubicBezTo>
                      <a:pt x="57" y="7"/>
                      <a:pt x="54" y="5"/>
                      <a:pt x="51" y="4"/>
                    </a:cubicBezTo>
                    <a:cubicBezTo>
                      <a:pt x="51" y="4"/>
                      <a:pt x="51" y="4"/>
                      <a:pt x="51" y="4"/>
                    </a:cubicBezTo>
                    <a:cubicBezTo>
                      <a:pt x="51" y="4"/>
                      <a:pt x="50" y="3"/>
                      <a:pt x="48" y="3"/>
                    </a:cubicBezTo>
                    <a:cubicBezTo>
                      <a:pt x="48" y="3"/>
                      <a:pt x="48" y="3"/>
                      <a:pt x="48" y="3"/>
                    </a:cubicBezTo>
                    <a:cubicBezTo>
                      <a:pt x="48" y="1"/>
                      <a:pt x="45" y="0"/>
                      <a:pt x="45" y="0"/>
                    </a:cubicBezTo>
                    <a:cubicBezTo>
                      <a:pt x="44" y="0"/>
                      <a:pt x="44" y="0"/>
                      <a:pt x="44" y="0"/>
                    </a:cubicBezTo>
                    <a:cubicBezTo>
                      <a:pt x="44" y="0"/>
                      <a:pt x="41" y="1"/>
                      <a:pt x="41" y="2"/>
                    </a:cubicBezTo>
                    <a:cubicBezTo>
                      <a:pt x="41" y="2"/>
                      <a:pt x="41" y="2"/>
                      <a:pt x="41" y="2"/>
                    </a:cubicBezTo>
                    <a:cubicBezTo>
                      <a:pt x="41" y="2"/>
                      <a:pt x="41" y="2"/>
                      <a:pt x="41" y="2"/>
                    </a:cubicBezTo>
                    <a:cubicBezTo>
                      <a:pt x="41" y="2"/>
                      <a:pt x="41" y="2"/>
                      <a:pt x="41" y="3"/>
                    </a:cubicBezTo>
                    <a:cubicBezTo>
                      <a:pt x="41" y="3"/>
                      <a:pt x="41" y="3"/>
                      <a:pt x="41" y="3"/>
                    </a:cubicBezTo>
                    <a:cubicBezTo>
                      <a:pt x="39" y="3"/>
                      <a:pt x="38" y="4"/>
                      <a:pt x="38" y="4"/>
                    </a:cubicBezTo>
                    <a:cubicBezTo>
                      <a:pt x="38" y="4"/>
                      <a:pt x="38" y="4"/>
                      <a:pt x="38" y="4"/>
                    </a:cubicBezTo>
                    <a:cubicBezTo>
                      <a:pt x="34" y="5"/>
                      <a:pt x="32" y="7"/>
                      <a:pt x="31" y="9"/>
                    </a:cubicBezTo>
                    <a:cubicBezTo>
                      <a:pt x="25" y="10"/>
                      <a:pt x="19" y="11"/>
                      <a:pt x="17" y="13"/>
                    </a:cubicBezTo>
                    <a:cubicBezTo>
                      <a:pt x="17" y="13"/>
                      <a:pt x="17" y="16"/>
                      <a:pt x="18" y="20"/>
                    </a:cubicBezTo>
                    <a:cubicBezTo>
                      <a:pt x="14" y="19"/>
                      <a:pt x="11" y="17"/>
                      <a:pt x="8" y="16"/>
                    </a:cubicBezTo>
                    <a:cubicBezTo>
                      <a:pt x="7" y="15"/>
                      <a:pt x="4" y="18"/>
                      <a:pt x="0" y="20"/>
                    </a:cubicBezTo>
                    <a:cubicBezTo>
                      <a:pt x="0" y="20"/>
                      <a:pt x="0" y="36"/>
                      <a:pt x="5" y="45"/>
                    </a:cubicBezTo>
                    <a:cubicBezTo>
                      <a:pt x="13" y="57"/>
                      <a:pt x="32" y="71"/>
                      <a:pt x="28" y="73"/>
                    </a:cubicBezTo>
                    <a:cubicBezTo>
                      <a:pt x="27" y="74"/>
                      <a:pt x="24" y="73"/>
                      <a:pt x="24" y="73"/>
                    </a:cubicBezTo>
                    <a:cubicBezTo>
                      <a:pt x="24" y="73"/>
                      <a:pt x="23" y="76"/>
                      <a:pt x="25" y="77"/>
                    </a:cubicBezTo>
                    <a:cubicBezTo>
                      <a:pt x="27" y="77"/>
                      <a:pt x="30" y="77"/>
                      <a:pt x="31" y="76"/>
                    </a:cubicBezTo>
                    <a:cubicBezTo>
                      <a:pt x="32" y="75"/>
                      <a:pt x="32" y="74"/>
                      <a:pt x="32" y="74"/>
                    </a:cubicBezTo>
                    <a:cubicBezTo>
                      <a:pt x="34" y="77"/>
                      <a:pt x="36" y="80"/>
                      <a:pt x="39" y="83"/>
                    </a:cubicBezTo>
                    <a:cubicBezTo>
                      <a:pt x="39" y="83"/>
                      <a:pt x="39" y="84"/>
                      <a:pt x="40" y="84"/>
                    </a:cubicBezTo>
                    <a:cubicBezTo>
                      <a:pt x="39" y="84"/>
                      <a:pt x="38" y="85"/>
                      <a:pt x="38" y="86"/>
                    </a:cubicBezTo>
                    <a:cubicBezTo>
                      <a:pt x="38" y="86"/>
                      <a:pt x="39" y="86"/>
                      <a:pt x="39" y="87"/>
                    </a:cubicBezTo>
                    <a:cubicBezTo>
                      <a:pt x="37" y="87"/>
                      <a:pt x="36" y="88"/>
                      <a:pt x="36" y="89"/>
                    </a:cubicBezTo>
                    <a:cubicBezTo>
                      <a:pt x="36" y="91"/>
                      <a:pt x="38" y="92"/>
                      <a:pt x="40" y="93"/>
                    </a:cubicBezTo>
                    <a:cubicBezTo>
                      <a:pt x="35" y="108"/>
                      <a:pt x="21" y="104"/>
                      <a:pt x="21" y="113"/>
                    </a:cubicBezTo>
                    <a:cubicBezTo>
                      <a:pt x="21" y="113"/>
                      <a:pt x="21" y="120"/>
                      <a:pt x="21" y="120"/>
                    </a:cubicBezTo>
                    <a:cubicBezTo>
                      <a:pt x="28" y="124"/>
                      <a:pt x="28" y="124"/>
                      <a:pt x="28" y="124"/>
                    </a:cubicBezTo>
                    <a:cubicBezTo>
                      <a:pt x="61" y="124"/>
                      <a:pt x="61" y="124"/>
                      <a:pt x="61" y="124"/>
                    </a:cubicBezTo>
                    <a:cubicBezTo>
                      <a:pt x="68" y="120"/>
                      <a:pt x="68" y="120"/>
                      <a:pt x="68" y="120"/>
                    </a:cubicBezTo>
                    <a:cubicBezTo>
                      <a:pt x="68" y="120"/>
                      <a:pt x="68" y="113"/>
                      <a:pt x="68" y="113"/>
                    </a:cubicBezTo>
                    <a:cubicBezTo>
                      <a:pt x="68" y="104"/>
                      <a:pt x="54" y="108"/>
                      <a:pt x="49" y="93"/>
                    </a:cubicBezTo>
                    <a:cubicBezTo>
                      <a:pt x="51" y="92"/>
                      <a:pt x="53" y="91"/>
                      <a:pt x="53" y="89"/>
                    </a:cubicBezTo>
                    <a:cubicBezTo>
                      <a:pt x="53" y="88"/>
                      <a:pt x="51" y="87"/>
                      <a:pt x="50" y="87"/>
                    </a:cubicBezTo>
                    <a:cubicBezTo>
                      <a:pt x="50" y="86"/>
                      <a:pt x="50" y="86"/>
                      <a:pt x="50" y="86"/>
                    </a:cubicBezTo>
                    <a:cubicBezTo>
                      <a:pt x="50" y="85"/>
                      <a:pt x="50" y="84"/>
                      <a:pt x="49" y="84"/>
                    </a:cubicBezTo>
                    <a:cubicBezTo>
                      <a:pt x="49" y="84"/>
                      <a:pt x="50" y="83"/>
                      <a:pt x="50" y="83"/>
                    </a:cubicBezTo>
                    <a:cubicBezTo>
                      <a:pt x="52" y="80"/>
                      <a:pt x="54" y="77"/>
                      <a:pt x="56" y="74"/>
                    </a:cubicBezTo>
                    <a:cubicBezTo>
                      <a:pt x="57" y="74"/>
                      <a:pt x="57" y="75"/>
                      <a:pt x="57" y="76"/>
                    </a:cubicBezTo>
                    <a:cubicBezTo>
                      <a:pt x="58" y="77"/>
                      <a:pt x="62" y="77"/>
                      <a:pt x="64" y="77"/>
                    </a:cubicBezTo>
                    <a:cubicBezTo>
                      <a:pt x="66" y="76"/>
                      <a:pt x="65" y="73"/>
                      <a:pt x="65" y="73"/>
                    </a:cubicBezTo>
                    <a:cubicBezTo>
                      <a:pt x="65" y="73"/>
                      <a:pt x="62" y="74"/>
                      <a:pt x="60" y="73"/>
                    </a:cubicBezTo>
                    <a:cubicBezTo>
                      <a:pt x="56" y="71"/>
                      <a:pt x="76" y="57"/>
                      <a:pt x="83" y="45"/>
                    </a:cubicBezTo>
                    <a:cubicBezTo>
                      <a:pt x="88" y="36"/>
                      <a:pt x="88" y="20"/>
                      <a:pt x="88" y="20"/>
                    </a:cubicBezTo>
                    <a:close/>
                    <a:moveTo>
                      <a:pt x="4" y="23"/>
                    </a:moveTo>
                    <a:cubicBezTo>
                      <a:pt x="4" y="23"/>
                      <a:pt x="7" y="19"/>
                      <a:pt x="9" y="19"/>
                    </a:cubicBezTo>
                    <a:cubicBezTo>
                      <a:pt x="11" y="20"/>
                      <a:pt x="15" y="22"/>
                      <a:pt x="18" y="23"/>
                    </a:cubicBezTo>
                    <a:cubicBezTo>
                      <a:pt x="19" y="34"/>
                      <a:pt x="22" y="51"/>
                      <a:pt x="28" y="65"/>
                    </a:cubicBezTo>
                    <a:cubicBezTo>
                      <a:pt x="21" y="60"/>
                      <a:pt x="4" y="45"/>
                      <a:pt x="4" y="23"/>
                    </a:cubicBezTo>
                    <a:close/>
                    <a:moveTo>
                      <a:pt x="60" y="65"/>
                    </a:moveTo>
                    <a:cubicBezTo>
                      <a:pt x="66" y="51"/>
                      <a:pt x="69" y="34"/>
                      <a:pt x="71" y="23"/>
                    </a:cubicBezTo>
                    <a:cubicBezTo>
                      <a:pt x="74" y="22"/>
                      <a:pt x="77" y="20"/>
                      <a:pt x="80" y="19"/>
                    </a:cubicBezTo>
                    <a:cubicBezTo>
                      <a:pt x="82" y="19"/>
                      <a:pt x="85" y="23"/>
                      <a:pt x="85" y="23"/>
                    </a:cubicBezTo>
                    <a:cubicBezTo>
                      <a:pt x="85" y="45"/>
                      <a:pt x="68" y="60"/>
                      <a:pt x="60" y="6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Rechteck 33"/>
              <p:cNvSpPr/>
              <p:nvPr/>
            </p:nvSpPr>
            <p:spPr bwMode="auto">
              <a:xfrm>
                <a:off x="3719155" y="2873807"/>
                <a:ext cx="1667878" cy="815183"/>
              </a:xfrm>
              <a:prstGeom prst="rect">
                <a:avLst/>
              </a:prstGeom>
            </p:spPr>
            <p:txBody>
              <a:bodyPr spcFirstLastPara="1" wrap="none">
                <a:prstTxWarp prst="textArchUp">
                  <a:avLst>
                    <a:gd name="adj" fmla="val 13730127"/>
                  </a:avLst>
                </a:prstTxWarp>
                <a:spAutoFit/>
              </a:bodyPr>
              <a:lstStyle/>
              <a:p>
                <a:pPr algn="ctr" defTabSz="801688">
                  <a:lnSpc>
                    <a:spcPct val="90000"/>
                  </a:lnSpc>
                  <a:defRPr/>
                </a:pPr>
                <a:r>
                  <a:rPr lang="en-US" sz="2000" b="1" dirty="0">
                    <a:solidFill>
                      <a:srgbClr val="1F497D"/>
                    </a:solidFill>
                    <a:latin typeface="+mj-lt"/>
                    <a:cs typeface="Avenir Black"/>
                  </a:rPr>
                  <a:t>THE CYCLE OF</a:t>
                </a:r>
              </a:p>
            </p:txBody>
          </p:sp>
          <p:sp>
            <p:nvSpPr>
              <p:cNvPr id="170" name="Rechteck 37"/>
              <p:cNvSpPr/>
              <p:nvPr/>
            </p:nvSpPr>
            <p:spPr bwMode="auto">
              <a:xfrm>
                <a:off x="3843866" y="3314558"/>
                <a:ext cx="1372817" cy="620884"/>
              </a:xfrm>
              <a:prstGeom prst="rect">
                <a:avLst/>
              </a:prstGeom>
            </p:spPr>
            <p:txBody>
              <a:bodyPr spcFirstLastPara="1" wrap="none">
                <a:prstTxWarp prst="textArchDown">
                  <a:avLst>
                    <a:gd name="adj" fmla="val 20508966"/>
                  </a:avLst>
                </a:prstTxWarp>
                <a:spAutoFit/>
              </a:bodyPr>
              <a:lstStyle/>
              <a:p>
                <a:pPr algn="ctr" defTabSz="801688">
                  <a:lnSpc>
                    <a:spcPct val="80000"/>
                  </a:lnSpc>
                  <a:defRPr/>
                </a:pPr>
                <a:r>
                  <a:rPr lang="en-US" sz="1400" b="1" dirty="0">
                    <a:solidFill>
                      <a:schemeClr val="accent1">
                        <a:lumMod val="50000"/>
                      </a:schemeClr>
                    </a:solidFill>
                    <a:latin typeface="+mj-lt"/>
                    <a:cs typeface="Calibri Light"/>
                  </a:rPr>
                  <a:t>EXCELLENCE</a:t>
                </a:r>
              </a:p>
            </p:txBody>
          </p:sp>
        </p:grpSp>
        <p:grpSp>
          <p:nvGrpSpPr>
            <p:cNvPr id="143" name="Gruppieren 203"/>
            <p:cNvGrpSpPr/>
            <p:nvPr/>
          </p:nvGrpSpPr>
          <p:grpSpPr bwMode="auto">
            <a:xfrm>
              <a:off x="6768915" y="3596475"/>
              <a:ext cx="551214" cy="507583"/>
              <a:chOff x="835774" y="2473236"/>
              <a:chExt cx="1520421" cy="1429856"/>
            </a:xfrm>
            <a:solidFill>
              <a:schemeClr val="bg1"/>
            </a:solidFill>
          </p:grpSpPr>
          <p:sp>
            <p:nvSpPr>
              <p:cNvPr id="161" name="Freeform 1253"/>
              <p:cNvSpPr>
                <a:spLocks/>
              </p:cNvSpPr>
              <p:nvPr/>
            </p:nvSpPr>
            <p:spPr bwMode="auto">
              <a:xfrm>
                <a:off x="1712423" y="2848245"/>
                <a:ext cx="643772" cy="1054847"/>
              </a:xfrm>
              <a:custGeom>
                <a:avLst/>
                <a:gdLst>
                  <a:gd name="T0" fmla="*/ 79 w 117"/>
                  <a:gd name="T1" fmla="*/ 190 h 190"/>
                  <a:gd name="T2" fmla="*/ 76 w 117"/>
                  <a:gd name="T3" fmla="*/ 190 h 190"/>
                  <a:gd name="T4" fmla="*/ 16 w 117"/>
                  <a:gd name="T5" fmla="*/ 190 h 190"/>
                  <a:gd name="T6" fmla="*/ 12 w 117"/>
                  <a:gd name="T7" fmla="*/ 187 h 190"/>
                  <a:gd name="T8" fmla="*/ 1 w 117"/>
                  <a:gd name="T9" fmla="*/ 137 h 190"/>
                  <a:gd name="T10" fmla="*/ 18 w 117"/>
                  <a:gd name="T11" fmla="*/ 91 h 190"/>
                  <a:gd name="T12" fmla="*/ 43 w 117"/>
                  <a:gd name="T13" fmla="*/ 65 h 190"/>
                  <a:gd name="T14" fmla="*/ 59 w 117"/>
                  <a:gd name="T15" fmla="*/ 59 h 190"/>
                  <a:gd name="T16" fmla="*/ 67 w 117"/>
                  <a:gd name="T17" fmla="*/ 80 h 190"/>
                  <a:gd name="T18" fmla="*/ 44 w 117"/>
                  <a:gd name="T19" fmla="*/ 106 h 190"/>
                  <a:gd name="T20" fmla="*/ 41 w 117"/>
                  <a:gd name="T21" fmla="*/ 110 h 190"/>
                  <a:gd name="T22" fmla="*/ 42 w 117"/>
                  <a:gd name="T23" fmla="*/ 116 h 190"/>
                  <a:gd name="T24" fmla="*/ 48 w 117"/>
                  <a:gd name="T25" fmla="*/ 116 h 190"/>
                  <a:gd name="T26" fmla="*/ 51 w 117"/>
                  <a:gd name="T27" fmla="*/ 114 h 190"/>
                  <a:gd name="T28" fmla="*/ 84 w 117"/>
                  <a:gd name="T29" fmla="*/ 77 h 190"/>
                  <a:gd name="T30" fmla="*/ 90 w 117"/>
                  <a:gd name="T31" fmla="*/ 60 h 190"/>
                  <a:gd name="T32" fmla="*/ 90 w 117"/>
                  <a:gd name="T33" fmla="*/ 19 h 190"/>
                  <a:gd name="T34" fmla="*/ 90 w 117"/>
                  <a:gd name="T35" fmla="*/ 13 h 190"/>
                  <a:gd name="T36" fmla="*/ 105 w 117"/>
                  <a:gd name="T37" fmla="*/ 1 h 190"/>
                  <a:gd name="T38" fmla="*/ 117 w 117"/>
                  <a:gd name="T39" fmla="*/ 15 h 190"/>
                  <a:gd name="T40" fmla="*/ 117 w 117"/>
                  <a:gd name="T41" fmla="*/ 56 h 190"/>
                  <a:gd name="T42" fmla="*/ 117 w 117"/>
                  <a:gd name="T43" fmla="*/ 79 h 190"/>
                  <a:gd name="T44" fmla="*/ 108 w 117"/>
                  <a:gd name="T45" fmla="*/ 105 h 190"/>
                  <a:gd name="T46" fmla="*/ 88 w 117"/>
                  <a:gd name="T47" fmla="*/ 146 h 190"/>
                  <a:gd name="T48" fmla="*/ 80 w 117"/>
                  <a:gd name="T49" fmla="*/ 187 h 190"/>
                  <a:gd name="T50" fmla="*/ 79 w 117"/>
                  <a:gd name="T5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190">
                    <a:moveTo>
                      <a:pt x="79" y="190"/>
                    </a:moveTo>
                    <a:cubicBezTo>
                      <a:pt x="78" y="190"/>
                      <a:pt x="77" y="190"/>
                      <a:pt x="76" y="190"/>
                    </a:cubicBezTo>
                    <a:cubicBezTo>
                      <a:pt x="56" y="190"/>
                      <a:pt x="36" y="190"/>
                      <a:pt x="16" y="190"/>
                    </a:cubicBezTo>
                    <a:cubicBezTo>
                      <a:pt x="14" y="190"/>
                      <a:pt x="12" y="190"/>
                      <a:pt x="12" y="187"/>
                    </a:cubicBezTo>
                    <a:cubicBezTo>
                      <a:pt x="7" y="171"/>
                      <a:pt x="2" y="154"/>
                      <a:pt x="1" y="137"/>
                    </a:cubicBezTo>
                    <a:cubicBezTo>
                      <a:pt x="0" y="119"/>
                      <a:pt x="5" y="104"/>
                      <a:pt x="18" y="91"/>
                    </a:cubicBezTo>
                    <a:cubicBezTo>
                      <a:pt x="26" y="82"/>
                      <a:pt x="35" y="74"/>
                      <a:pt x="43" y="65"/>
                    </a:cubicBezTo>
                    <a:cubicBezTo>
                      <a:pt x="48" y="61"/>
                      <a:pt x="53" y="57"/>
                      <a:pt x="59" y="59"/>
                    </a:cubicBezTo>
                    <a:cubicBezTo>
                      <a:pt x="69" y="61"/>
                      <a:pt x="73" y="72"/>
                      <a:pt x="67" y="80"/>
                    </a:cubicBezTo>
                    <a:cubicBezTo>
                      <a:pt x="60" y="89"/>
                      <a:pt x="52" y="97"/>
                      <a:pt x="44" y="106"/>
                    </a:cubicBezTo>
                    <a:cubicBezTo>
                      <a:pt x="43" y="107"/>
                      <a:pt x="42" y="108"/>
                      <a:pt x="41" y="110"/>
                    </a:cubicBezTo>
                    <a:cubicBezTo>
                      <a:pt x="40" y="112"/>
                      <a:pt x="40" y="114"/>
                      <a:pt x="42" y="116"/>
                    </a:cubicBezTo>
                    <a:cubicBezTo>
                      <a:pt x="44" y="118"/>
                      <a:pt x="46" y="118"/>
                      <a:pt x="48" y="116"/>
                    </a:cubicBezTo>
                    <a:cubicBezTo>
                      <a:pt x="49" y="116"/>
                      <a:pt x="50" y="115"/>
                      <a:pt x="51" y="114"/>
                    </a:cubicBezTo>
                    <a:cubicBezTo>
                      <a:pt x="62" y="102"/>
                      <a:pt x="73" y="89"/>
                      <a:pt x="84" y="77"/>
                    </a:cubicBezTo>
                    <a:cubicBezTo>
                      <a:pt x="88" y="72"/>
                      <a:pt x="90" y="67"/>
                      <a:pt x="90" y="60"/>
                    </a:cubicBezTo>
                    <a:cubicBezTo>
                      <a:pt x="90" y="47"/>
                      <a:pt x="90" y="33"/>
                      <a:pt x="90" y="19"/>
                    </a:cubicBezTo>
                    <a:cubicBezTo>
                      <a:pt x="90" y="17"/>
                      <a:pt x="90" y="15"/>
                      <a:pt x="90" y="13"/>
                    </a:cubicBezTo>
                    <a:cubicBezTo>
                      <a:pt x="92" y="5"/>
                      <a:pt x="97" y="0"/>
                      <a:pt x="105" y="1"/>
                    </a:cubicBezTo>
                    <a:cubicBezTo>
                      <a:pt x="111" y="1"/>
                      <a:pt x="117" y="7"/>
                      <a:pt x="117" y="15"/>
                    </a:cubicBezTo>
                    <a:cubicBezTo>
                      <a:pt x="117" y="28"/>
                      <a:pt x="117" y="42"/>
                      <a:pt x="117" y="56"/>
                    </a:cubicBezTo>
                    <a:cubicBezTo>
                      <a:pt x="117" y="63"/>
                      <a:pt x="117" y="71"/>
                      <a:pt x="117" y="79"/>
                    </a:cubicBezTo>
                    <a:cubicBezTo>
                      <a:pt x="117" y="89"/>
                      <a:pt x="112" y="97"/>
                      <a:pt x="108" y="105"/>
                    </a:cubicBezTo>
                    <a:cubicBezTo>
                      <a:pt x="101" y="119"/>
                      <a:pt x="94" y="132"/>
                      <a:pt x="88" y="146"/>
                    </a:cubicBezTo>
                    <a:cubicBezTo>
                      <a:pt x="83" y="159"/>
                      <a:pt x="80" y="173"/>
                      <a:pt x="80" y="187"/>
                    </a:cubicBezTo>
                    <a:cubicBezTo>
                      <a:pt x="80" y="188"/>
                      <a:pt x="80" y="189"/>
                      <a:pt x="79" y="190"/>
                    </a:cubicBezTo>
                    <a:close/>
                  </a:path>
                </a:pathLst>
              </a:custGeom>
              <a:grpFill/>
              <a:ln>
                <a:noFill/>
              </a:ln>
              <a:extLst/>
            </p:spPr>
            <p:txBody>
              <a:bodyPr/>
              <a:lstStyle/>
              <a:p>
                <a:pPr>
                  <a:defRPr/>
                </a:pPr>
                <a:endParaRPr lang="en-US" dirty="0"/>
              </a:p>
            </p:txBody>
          </p:sp>
          <p:sp>
            <p:nvSpPr>
              <p:cNvPr id="162" name="Freeform 1254"/>
              <p:cNvSpPr>
                <a:spLocks/>
              </p:cNvSpPr>
              <p:nvPr/>
            </p:nvSpPr>
            <p:spPr bwMode="auto">
              <a:xfrm>
                <a:off x="835774" y="2850571"/>
                <a:ext cx="643772" cy="1047093"/>
              </a:xfrm>
              <a:custGeom>
                <a:avLst/>
                <a:gdLst>
                  <a:gd name="T0" fmla="*/ 38 w 117"/>
                  <a:gd name="T1" fmla="*/ 189 h 189"/>
                  <a:gd name="T2" fmla="*/ 27 w 117"/>
                  <a:gd name="T3" fmla="*/ 137 h 189"/>
                  <a:gd name="T4" fmla="*/ 8 w 117"/>
                  <a:gd name="T5" fmla="*/ 101 h 189"/>
                  <a:gd name="T6" fmla="*/ 0 w 117"/>
                  <a:gd name="T7" fmla="*/ 74 h 189"/>
                  <a:gd name="T8" fmla="*/ 0 w 117"/>
                  <a:gd name="T9" fmla="*/ 59 h 189"/>
                  <a:gd name="T10" fmla="*/ 0 w 117"/>
                  <a:gd name="T11" fmla="*/ 14 h 189"/>
                  <a:gd name="T12" fmla="*/ 14 w 117"/>
                  <a:gd name="T13" fmla="*/ 0 h 189"/>
                  <a:gd name="T14" fmla="*/ 27 w 117"/>
                  <a:gd name="T15" fmla="*/ 14 h 189"/>
                  <a:gd name="T16" fmla="*/ 27 w 117"/>
                  <a:gd name="T17" fmla="*/ 57 h 189"/>
                  <a:gd name="T18" fmla="*/ 34 w 117"/>
                  <a:gd name="T19" fmla="*/ 78 h 189"/>
                  <a:gd name="T20" fmla="*/ 66 w 117"/>
                  <a:gd name="T21" fmla="*/ 113 h 189"/>
                  <a:gd name="T22" fmla="*/ 68 w 117"/>
                  <a:gd name="T23" fmla="*/ 115 h 189"/>
                  <a:gd name="T24" fmla="*/ 75 w 117"/>
                  <a:gd name="T25" fmla="*/ 115 h 189"/>
                  <a:gd name="T26" fmla="*/ 75 w 117"/>
                  <a:gd name="T27" fmla="*/ 108 h 189"/>
                  <a:gd name="T28" fmla="*/ 67 w 117"/>
                  <a:gd name="T29" fmla="*/ 98 h 189"/>
                  <a:gd name="T30" fmla="*/ 50 w 117"/>
                  <a:gd name="T31" fmla="*/ 79 h 189"/>
                  <a:gd name="T32" fmla="*/ 58 w 117"/>
                  <a:gd name="T33" fmla="*/ 58 h 189"/>
                  <a:gd name="T34" fmla="*/ 70 w 117"/>
                  <a:gd name="T35" fmla="*/ 61 h 189"/>
                  <a:gd name="T36" fmla="*/ 105 w 117"/>
                  <a:gd name="T37" fmla="*/ 97 h 189"/>
                  <a:gd name="T38" fmla="*/ 116 w 117"/>
                  <a:gd name="T39" fmla="*/ 129 h 189"/>
                  <a:gd name="T40" fmla="*/ 104 w 117"/>
                  <a:gd name="T41" fmla="*/ 189 h 189"/>
                  <a:gd name="T42" fmla="*/ 38 w 117"/>
                  <a:gd name="T43"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189">
                    <a:moveTo>
                      <a:pt x="38" y="189"/>
                    </a:moveTo>
                    <a:cubicBezTo>
                      <a:pt x="37" y="171"/>
                      <a:pt x="34" y="153"/>
                      <a:pt x="27" y="137"/>
                    </a:cubicBezTo>
                    <a:cubicBezTo>
                      <a:pt x="21" y="125"/>
                      <a:pt x="14" y="113"/>
                      <a:pt x="8" y="101"/>
                    </a:cubicBezTo>
                    <a:cubicBezTo>
                      <a:pt x="3" y="92"/>
                      <a:pt x="0" y="84"/>
                      <a:pt x="0" y="74"/>
                    </a:cubicBezTo>
                    <a:cubicBezTo>
                      <a:pt x="0" y="69"/>
                      <a:pt x="0" y="64"/>
                      <a:pt x="0" y="59"/>
                    </a:cubicBezTo>
                    <a:cubicBezTo>
                      <a:pt x="0" y="44"/>
                      <a:pt x="0" y="29"/>
                      <a:pt x="0" y="14"/>
                    </a:cubicBezTo>
                    <a:cubicBezTo>
                      <a:pt x="0" y="5"/>
                      <a:pt x="6" y="0"/>
                      <a:pt x="14" y="0"/>
                    </a:cubicBezTo>
                    <a:cubicBezTo>
                      <a:pt x="21" y="0"/>
                      <a:pt x="27" y="6"/>
                      <a:pt x="27" y="14"/>
                    </a:cubicBezTo>
                    <a:cubicBezTo>
                      <a:pt x="27" y="28"/>
                      <a:pt x="27" y="43"/>
                      <a:pt x="27" y="57"/>
                    </a:cubicBezTo>
                    <a:cubicBezTo>
                      <a:pt x="27" y="65"/>
                      <a:pt x="29" y="72"/>
                      <a:pt x="34" y="78"/>
                    </a:cubicBezTo>
                    <a:cubicBezTo>
                      <a:pt x="45" y="89"/>
                      <a:pt x="55" y="101"/>
                      <a:pt x="66" y="113"/>
                    </a:cubicBezTo>
                    <a:cubicBezTo>
                      <a:pt x="67" y="113"/>
                      <a:pt x="67" y="114"/>
                      <a:pt x="68" y="115"/>
                    </a:cubicBezTo>
                    <a:cubicBezTo>
                      <a:pt x="70" y="117"/>
                      <a:pt x="73" y="117"/>
                      <a:pt x="75" y="115"/>
                    </a:cubicBezTo>
                    <a:cubicBezTo>
                      <a:pt x="78" y="113"/>
                      <a:pt x="77" y="110"/>
                      <a:pt x="75" y="108"/>
                    </a:cubicBezTo>
                    <a:cubicBezTo>
                      <a:pt x="72" y="104"/>
                      <a:pt x="70" y="101"/>
                      <a:pt x="67" y="98"/>
                    </a:cubicBezTo>
                    <a:cubicBezTo>
                      <a:pt x="61" y="92"/>
                      <a:pt x="55" y="85"/>
                      <a:pt x="50" y="79"/>
                    </a:cubicBezTo>
                    <a:cubicBezTo>
                      <a:pt x="44" y="71"/>
                      <a:pt x="48" y="60"/>
                      <a:pt x="58" y="58"/>
                    </a:cubicBezTo>
                    <a:cubicBezTo>
                      <a:pt x="63" y="57"/>
                      <a:pt x="67" y="58"/>
                      <a:pt x="70" y="61"/>
                    </a:cubicBezTo>
                    <a:cubicBezTo>
                      <a:pt x="82" y="73"/>
                      <a:pt x="94" y="85"/>
                      <a:pt x="105" y="97"/>
                    </a:cubicBezTo>
                    <a:cubicBezTo>
                      <a:pt x="113" y="106"/>
                      <a:pt x="116" y="117"/>
                      <a:pt x="116" y="129"/>
                    </a:cubicBezTo>
                    <a:cubicBezTo>
                      <a:pt x="117" y="150"/>
                      <a:pt x="110" y="169"/>
                      <a:pt x="104" y="189"/>
                    </a:cubicBezTo>
                    <a:cubicBezTo>
                      <a:pt x="82" y="189"/>
                      <a:pt x="60" y="189"/>
                      <a:pt x="38" y="189"/>
                    </a:cubicBezTo>
                    <a:close/>
                  </a:path>
                </a:pathLst>
              </a:custGeom>
              <a:grpFill/>
              <a:ln>
                <a:noFill/>
              </a:ln>
              <a:extLst/>
            </p:spPr>
            <p:txBody>
              <a:bodyPr/>
              <a:lstStyle/>
              <a:p>
                <a:pPr>
                  <a:defRPr/>
                </a:pPr>
                <a:endParaRPr lang="en-US" dirty="0"/>
              </a:p>
            </p:txBody>
          </p:sp>
          <p:grpSp>
            <p:nvGrpSpPr>
              <p:cNvPr id="163" name="Gruppieren 206"/>
              <p:cNvGrpSpPr/>
              <p:nvPr/>
            </p:nvGrpSpPr>
            <p:grpSpPr>
              <a:xfrm>
                <a:off x="1042003" y="2473236"/>
                <a:ext cx="1121004" cy="623630"/>
                <a:chOff x="352425" y="3500438"/>
                <a:chExt cx="930275" cy="517525"/>
              </a:xfrm>
              <a:grpFill/>
            </p:grpSpPr>
            <p:sp>
              <p:nvSpPr>
                <p:cNvPr id="164" name="Freeform 38"/>
                <p:cNvSpPr>
                  <a:spLocks/>
                </p:cNvSpPr>
                <p:nvPr/>
              </p:nvSpPr>
              <p:spPr bwMode="auto">
                <a:xfrm>
                  <a:off x="936625" y="3544888"/>
                  <a:ext cx="346075" cy="473075"/>
                </a:xfrm>
                <a:custGeom>
                  <a:avLst/>
                  <a:gdLst>
                    <a:gd name="T0" fmla="*/ 92 w 92"/>
                    <a:gd name="T1" fmla="*/ 120 h 126"/>
                    <a:gd name="T2" fmla="*/ 92 w 92"/>
                    <a:gd name="T3" fmla="*/ 120 h 126"/>
                    <a:gd name="T4" fmla="*/ 86 w 92"/>
                    <a:gd name="T5" fmla="*/ 126 h 126"/>
                    <a:gd name="T6" fmla="*/ 40 w 92"/>
                    <a:gd name="T7" fmla="*/ 126 h 126"/>
                    <a:gd name="T8" fmla="*/ 46 w 92"/>
                    <a:gd name="T9" fmla="*/ 119 h 126"/>
                    <a:gd name="T10" fmla="*/ 46 w 92"/>
                    <a:gd name="T11" fmla="*/ 119 h 126"/>
                    <a:gd name="T12" fmla="*/ 46 w 92"/>
                    <a:gd name="T13" fmla="*/ 119 h 126"/>
                    <a:gd name="T14" fmla="*/ 26 w 92"/>
                    <a:gd name="T15" fmla="*/ 81 h 126"/>
                    <a:gd name="T16" fmla="*/ 12 w 92"/>
                    <a:gd name="T17" fmla="*/ 77 h 126"/>
                    <a:gd name="T18" fmla="*/ 12 w 92"/>
                    <a:gd name="T19" fmla="*/ 65 h 126"/>
                    <a:gd name="T20" fmla="*/ 6 w 92"/>
                    <a:gd name="T21" fmla="*/ 50 h 126"/>
                    <a:gd name="T22" fmla="*/ 2 w 92"/>
                    <a:gd name="T23" fmla="*/ 43 h 126"/>
                    <a:gd name="T24" fmla="*/ 4 w 92"/>
                    <a:gd name="T25" fmla="*/ 33 h 126"/>
                    <a:gd name="T26" fmla="*/ 3 w 92"/>
                    <a:gd name="T27" fmla="*/ 20 h 126"/>
                    <a:gd name="T28" fmla="*/ 27 w 92"/>
                    <a:gd name="T29" fmla="*/ 0 h 126"/>
                    <a:gd name="T30" fmla="*/ 50 w 92"/>
                    <a:gd name="T31" fmla="*/ 20 h 126"/>
                    <a:gd name="T32" fmla="*/ 49 w 92"/>
                    <a:gd name="T33" fmla="*/ 33 h 126"/>
                    <a:gd name="T34" fmla="*/ 51 w 92"/>
                    <a:gd name="T35" fmla="*/ 43 h 126"/>
                    <a:gd name="T36" fmla="*/ 47 w 92"/>
                    <a:gd name="T37" fmla="*/ 50 h 126"/>
                    <a:gd name="T38" fmla="*/ 41 w 92"/>
                    <a:gd name="T39" fmla="*/ 65 h 126"/>
                    <a:gd name="T40" fmla="*/ 41 w 92"/>
                    <a:gd name="T41" fmla="*/ 77 h 126"/>
                    <a:gd name="T42" fmla="*/ 57 w 92"/>
                    <a:gd name="T43" fmla="*/ 83 h 126"/>
                    <a:gd name="T44" fmla="*/ 76 w 92"/>
                    <a:gd name="T45" fmla="*/ 90 h 126"/>
                    <a:gd name="T46" fmla="*/ 92 w 92"/>
                    <a:gd name="T47" fmla="*/ 1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26">
                      <a:moveTo>
                        <a:pt x="92" y="120"/>
                      </a:moveTo>
                      <a:cubicBezTo>
                        <a:pt x="92" y="120"/>
                        <a:pt x="92" y="120"/>
                        <a:pt x="92" y="120"/>
                      </a:cubicBezTo>
                      <a:cubicBezTo>
                        <a:pt x="92" y="124"/>
                        <a:pt x="89" y="126"/>
                        <a:pt x="86" y="126"/>
                      </a:cubicBezTo>
                      <a:cubicBezTo>
                        <a:pt x="40" y="126"/>
                        <a:pt x="40" y="126"/>
                        <a:pt x="40" y="126"/>
                      </a:cubicBezTo>
                      <a:cubicBezTo>
                        <a:pt x="44" y="126"/>
                        <a:pt x="46" y="123"/>
                        <a:pt x="46" y="119"/>
                      </a:cubicBezTo>
                      <a:cubicBezTo>
                        <a:pt x="46" y="119"/>
                        <a:pt x="46" y="119"/>
                        <a:pt x="46" y="119"/>
                      </a:cubicBezTo>
                      <a:cubicBezTo>
                        <a:pt x="46" y="119"/>
                        <a:pt x="46" y="119"/>
                        <a:pt x="46" y="119"/>
                      </a:cubicBezTo>
                      <a:cubicBezTo>
                        <a:pt x="46" y="119"/>
                        <a:pt x="46" y="91"/>
                        <a:pt x="26" y="81"/>
                      </a:cubicBezTo>
                      <a:cubicBezTo>
                        <a:pt x="17" y="77"/>
                        <a:pt x="17" y="78"/>
                        <a:pt x="12" y="77"/>
                      </a:cubicBezTo>
                      <a:cubicBezTo>
                        <a:pt x="12" y="65"/>
                        <a:pt x="12" y="65"/>
                        <a:pt x="12" y="65"/>
                      </a:cubicBezTo>
                      <a:cubicBezTo>
                        <a:pt x="12" y="65"/>
                        <a:pt x="8" y="61"/>
                        <a:pt x="6" y="50"/>
                      </a:cubicBezTo>
                      <a:cubicBezTo>
                        <a:pt x="3" y="51"/>
                        <a:pt x="2" y="46"/>
                        <a:pt x="2" y="43"/>
                      </a:cubicBezTo>
                      <a:cubicBezTo>
                        <a:pt x="2" y="41"/>
                        <a:pt x="0" y="32"/>
                        <a:pt x="4" y="33"/>
                      </a:cubicBezTo>
                      <a:cubicBezTo>
                        <a:pt x="3" y="28"/>
                        <a:pt x="3" y="23"/>
                        <a:pt x="3" y="20"/>
                      </a:cubicBezTo>
                      <a:cubicBezTo>
                        <a:pt x="4" y="11"/>
                        <a:pt x="13" y="1"/>
                        <a:pt x="27" y="0"/>
                      </a:cubicBezTo>
                      <a:cubicBezTo>
                        <a:pt x="43" y="1"/>
                        <a:pt x="49" y="11"/>
                        <a:pt x="50" y="20"/>
                      </a:cubicBezTo>
                      <a:cubicBezTo>
                        <a:pt x="51" y="23"/>
                        <a:pt x="50" y="28"/>
                        <a:pt x="49" y="33"/>
                      </a:cubicBezTo>
                      <a:cubicBezTo>
                        <a:pt x="53" y="32"/>
                        <a:pt x="51" y="41"/>
                        <a:pt x="51" y="43"/>
                      </a:cubicBezTo>
                      <a:cubicBezTo>
                        <a:pt x="51" y="46"/>
                        <a:pt x="50" y="50"/>
                        <a:pt x="47" y="50"/>
                      </a:cubicBezTo>
                      <a:cubicBezTo>
                        <a:pt x="46" y="61"/>
                        <a:pt x="41" y="65"/>
                        <a:pt x="41" y="65"/>
                      </a:cubicBezTo>
                      <a:cubicBezTo>
                        <a:pt x="41" y="77"/>
                        <a:pt x="41" y="77"/>
                        <a:pt x="41" y="77"/>
                      </a:cubicBezTo>
                      <a:cubicBezTo>
                        <a:pt x="41" y="77"/>
                        <a:pt x="44" y="78"/>
                        <a:pt x="57" y="83"/>
                      </a:cubicBezTo>
                      <a:cubicBezTo>
                        <a:pt x="69" y="89"/>
                        <a:pt x="65" y="85"/>
                        <a:pt x="76" y="90"/>
                      </a:cubicBezTo>
                      <a:cubicBezTo>
                        <a:pt x="92" y="98"/>
                        <a:pt x="92" y="120"/>
                        <a:pt x="92"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65" name="Freeform 39"/>
                <p:cNvSpPr>
                  <a:spLocks/>
                </p:cNvSpPr>
                <p:nvPr/>
              </p:nvSpPr>
              <p:spPr bwMode="auto">
                <a:xfrm>
                  <a:off x="352425" y="3544888"/>
                  <a:ext cx="341313" cy="473075"/>
                </a:xfrm>
                <a:custGeom>
                  <a:avLst/>
                  <a:gdLst>
                    <a:gd name="T0" fmla="*/ 0 w 91"/>
                    <a:gd name="T1" fmla="*/ 120 h 126"/>
                    <a:gd name="T2" fmla="*/ 0 w 91"/>
                    <a:gd name="T3" fmla="*/ 120 h 126"/>
                    <a:gd name="T4" fmla="*/ 6 w 91"/>
                    <a:gd name="T5" fmla="*/ 126 h 126"/>
                    <a:gd name="T6" fmla="*/ 51 w 91"/>
                    <a:gd name="T7" fmla="*/ 126 h 126"/>
                    <a:gd name="T8" fmla="*/ 45 w 91"/>
                    <a:gd name="T9" fmla="*/ 119 h 126"/>
                    <a:gd name="T10" fmla="*/ 45 w 91"/>
                    <a:gd name="T11" fmla="*/ 119 h 126"/>
                    <a:gd name="T12" fmla="*/ 45 w 91"/>
                    <a:gd name="T13" fmla="*/ 119 h 126"/>
                    <a:gd name="T14" fmla="*/ 66 w 91"/>
                    <a:gd name="T15" fmla="*/ 81 h 126"/>
                    <a:gd name="T16" fmla="*/ 79 w 91"/>
                    <a:gd name="T17" fmla="*/ 77 h 126"/>
                    <a:gd name="T18" fmla="*/ 79 w 91"/>
                    <a:gd name="T19" fmla="*/ 65 h 126"/>
                    <a:gd name="T20" fmla="*/ 85 w 91"/>
                    <a:gd name="T21" fmla="*/ 50 h 126"/>
                    <a:gd name="T22" fmla="*/ 89 w 91"/>
                    <a:gd name="T23" fmla="*/ 43 h 126"/>
                    <a:gd name="T24" fmla="*/ 87 w 91"/>
                    <a:gd name="T25" fmla="*/ 33 h 126"/>
                    <a:gd name="T26" fmla="*/ 88 w 91"/>
                    <a:gd name="T27" fmla="*/ 20 h 126"/>
                    <a:gd name="T28" fmla="*/ 65 w 91"/>
                    <a:gd name="T29" fmla="*/ 0 h 126"/>
                    <a:gd name="T30" fmla="*/ 41 w 91"/>
                    <a:gd name="T31" fmla="*/ 20 h 126"/>
                    <a:gd name="T32" fmla="*/ 42 w 91"/>
                    <a:gd name="T33" fmla="*/ 33 h 126"/>
                    <a:gd name="T34" fmla="*/ 40 w 91"/>
                    <a:gd name="T35" fmla="*/ 43 h 126"/>
                    <a:gd name="T36" fmla="*/ 44 w 91"/>
                    <a:gd name="T37" fmla="*/ 50 h 126"/>
                    <a:gd name="T38" fmla="*/ 51 w 91"/>
                    <a:gd name="T39" fmla="*/ 65 h 126"/>
                    <a:gd name="T40" fmla="*/ 50 w 91"/>
                    <a:gd name="T41" fmla="*/ 77 h 126"/>
                    <a:gd name="T42" fmla="*/ 35 w 91"/>
                    <a:gd name="T43" fmla="*/ 83 h 126"/>
                    <a:gd name="T44" fmla="*/ 16 w 91"/>
                    <a:gd name="T45" fmla="*/ 90 h 126"/>
                    <a:gd name="T46" fmla="*/ 0 w 91"/>
                    <a:gd name="T47" fmla="*/ 1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26">
                      <a:moveTo>
                        <a:pt x="0" y="120"/>
                      </a:moveTo>
                      <a:cubicBezTo>
                        <a:pt x="0" y="120"/>
                        <a:pt x="0" y="120"/>
                        <a:pt x="0" y="120"/>
                      </a:cubicBezTo>
                      <a:cubicBezTo>
                        <a:pt x="0" y="124"/>
                        <a:pt x="2" y="126"/>
                        <a:pt x="6" y="126"/>
                      </a:cubicBezTo>
                      <a:cubicBezTo>
                        <a:pt x="51" y="126"/>
                        <a:pt x="51" y="126"/>
                        <a:pt x="51" y="126"/>
                      </a:cubicBezTo>
                      <a:cubicBezTo>
                        <a:pt x="48" y="126"/>
                        <a:pt x="45" y="123"/>
                        <a:pt x="45" y="119"/>
                      </a:cubicBezTo>
                      <a:cubicBezTo>
                        <a:pt x="45" y="119"/>
                        <a:pt x="45" y="119"/>
                        <a:pt x="45" y="119"/>
                      </a:cubicBezTo>
                      <a:cubicBezTo>
                        <a:pt x="45" y="119"/>
                        <a:pt x="45" y="119"/>
                        <a:pt x="45" y="119"/>
                      </a:cubicBezTo>
                      <a:cubicBezTo>
                        <a:pt x="45" y="119"/>
                        <a:pt x="45" y="91"/>
                        <a:pt x="66" y="81"/>
                      </a:cubicBezTo>
                      <a:cubicBezTo>
                        <a:pt x="74" y="77"/>
                        <a:pt x="75" y="78"/>
                        <a:pt x="79" y="77"/>
                      </a:cubicBezTo>
                      <a:cubicBezTo>
                        <a:pt x="79" y="65"/>
                        <a:pt x="79" y="65"/>
                        <a:pt x="79" y="65"/>
                      </a:cubicBezTo>
                      <a:cubicBezTo>
                        <a:pt x="79" y="65"/>
                        <a:pt x="84" y="61"/>
                        <a:pt x="85" y="50"/>
                      </a:cubicBezTo>
                      <a:cubicBezTo>
                        <a:pt x="88" y="51"/>
                        <a:pt x="89" y="46"/>
                        <a:pt x="89" y="43"/>
                      </a:cubicBezTo>
                      <a:cubicBezTo>
                        <a:pt x="90" y="41"/>
                        <a:pt x="91" y="32"/>
                        <a:pt x="87" y="33"/>
                      </a:cubicBezTo>
                      <a:cubicBezTo>
                        <a:pt x="88" y="28"/>
                        <a:pt x="89" y="23"/>
                        <a:pt x="88" y="20"/>
                      </a:cubicBezTo>
                      <a:cubicBezTo>
                        <a:pt x="88" y="11"/>
                        <a:pt x="79" y="1"/>
                        <a:pt x="65" y="0"/>
                      </a:cubicBezTo>
                      <a:cubicBezTo>
                        <a:pt x="48" y="1"/>
                        <a:pt x="42" y="11"/>
                        <a:pt x="41" y="20"/>
                      </a:cubicBezTo>
                      <a:cubicBezTo>
                        <a:pt x="41" y="23"/>
                        <a:pt x="41" y="28"/>
                        <a:pt x="42" y="33"/>
                      </a:cubicBezTo>
                      <a:cubicBezTo>
                        <a:pt x="39" y="32"/>
                        <a:pt x="40" y="41"/>
                        <a:pt x="40" y="43"/>
                      </a:cubicBezTo>
                      <a:cubicBezTo>
                        <a:pt x="40" y="46"/>
                        <a:pt x="41" y="50"/>
                        <a:pt x="44" y="50"/>
                      </a:cubicBezTo>
                      <a:cubicBezTo>
                        <a:pt x="46" y="61"/>
                        <a:pt x="51" y="65"/>
                        <a:pt x="51" y="65"/>
                      </a:cubicBezTo>
                      <a:cubicBezTo>
                        <a:pt x="50" y="77"/>
                        <a:pt x="50" y="77"/>
                        <a:pt x="50" y="77"/>
                      </a:cubicBezTo>
                      <a:cubicBezTo>
                        <a:pt x="50" y="77"/>
                        <a:pt x="47" y="78"/>
                        <a:pt x="35" y="83"/>
                      </a:cubicBezTo>
                      <a:cubicBezTo>
                        <a:pt x="22" y="89"/>
                        <a:pt x="26" y="85"/>
                        <a:pt x="16" y="90"/>
                      </a:cubicBezTo>
                      <a:cubicBezTo>
                        <a:pt x="0" y="98"/>
                        <a:pt x="0" y="120"/>
                        <a:pt x="0"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66" name="Freeform 40"/>
                <p:cNvSpPr>
                  <a:spLocks/>
                </p:cNvSpPr>
                <p:nvPr/>
              </p:nvSpPr>
              <p:spPr bwMode="auto">
                <a:xfrm>
                  <a:off x="542925" y="3500438"/>
                  <a:ext cx="541338" cy="517525"/>
                </a:xfrm>
                <a:custGeom>
                  <a:avLst/>
                  <a:gdLst>
                    <a:gd name="T0" fmla="*/ 105 w 144"/>
                    <a:gd name="T1" fmla="*/ 91 h 138"/>
                    <a:gd name="T2" fmla="*/ 126 w 144"/>
                    <a:gd name="T3" fmla="*/ 98 h 138"/>
                    <a:gd name="T4" fmla="*/ 144 w 144"/>
                    <a:gd name="T5" fmla="*/ 132 h 138"/>
                    <a:gd name="T6" fmla="*/ 144 w 144"/>
                    <a:gd name="T7" fmla="*/ 132 h 138"/>
                    <a:gd name="T8" fmla="*/ 144 w 144"/>
                    <a:gd name="T9" fmla="*/ 132 h 138"/>
                    <a:gd name="T10" fmla="*/ 137 w 144"/>
                    <a:gd name="T11" fmla="*/ 138 h 138"/>
                    <a:gd name="T12" fmla="*/ 7 w 144"/>
                    <a:gd name="T13" fmla="*/ 138 h 138"/>
                    <a:gd name="T14" fmla="*/ 0 w 144"/>
                    <a:gd name="T15" fmla="*/ 132 h 138"/>
                    <a:gd name="T16" fmla="*/ 0 w 144"/>
                    <a:gd name="T17" fmla="*/ 132 h 138"/>
                    <a:gd name="T18" fmla="*/ 0 w 144"/>
                    <a:gd name="T19" fmla="*/ 132 h 138"/>
                    <a:gd name="T20" fmla="*/ 18 w 144"/>
                    <a:gd name="T21" fmla="*/ 98 h 138"/>
                    <a:gd name="T22" fmla="*/ 39 w 144"/>
                    <a:gd name="T23" fmla="*/ 91 h 138"/>
                    <a:gd name="T24" fmla="*/ 56 w 144"/>
                    <a:gd name="T25" fmla="*/ 84 h 138"/>
                    <a:gd name="T26" fmla="*/ 56 w 144"/>
                    <a:gd name="T27" fmla="*/ 71 h 138"/>
                    <a:gd name="T28" fmla="*/ 50 w 144"/>
                    <a:gd name="T29" fmla="*/ 54 h 138"/>
                    <a:gd name="T30" fmla="*/ 45 w 144"/>
                    <a:gd name="T31" fmla="*/ 47 h 138"/>
                    <a:gd name="T32" fmla="*/ 47 w 144"/>
                    <a:gd name="T33" fmla="*/ 36 h 138"/>
                    <a:gd name="T34" fmla="*/ 46 w 144"/>
                    <a:gd name="T35" fmla="*/ 21 h 138"/>
                    <a:gd name="T36" fmla="*/ 72 w 144"/>
                    <a:gd name="T37" fmla="*/ 0 h 138"/>
                    <a:gd name="T38" fmla="*/ 98 w 144"/>
                    <a:gd name="T39" fmla="*/ 21 h 138"/>
                    <a:gd name="T40" fmla="*/ 97 w 144"/>
                    <a:gd name="T41" fmla="*/ 36 h 138"/>
                    <a:gd name="T42" fmla="*/ 99 w 144"/>
                    <a:gd name="T43" fmla="*/ 47 h 138"/>
                    <a:gd name="T44" fmla="*/ 95 w 144"/>
                    <a:gd name="T45" fmla="*/ 54 h 138"/>
                    <a:gd name="T46" fmla="*/ 88 w 144"/>
                    <a:gd name="T47" fmla="*/ 70 h 138"/>
                    <a:gd name="T48" fmla="*/ 88 w 144"/>
                    <a:gd name="T49" fmla="*/ 84 h 138"/>
                    <a:gd name="T50" fmla="*/ 105 w 144"/>
                    <a:gd name="T51" fmla="*/ 9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38">
                      <a:moveTo>
                        <a:pt x="105" y="91"/>
                      </a:moveTo>
                      <a:cubicBezTo>
                        <a:pt x="119" y="97"/>
                        <a:pt x="115" y="93"/>
                        <a:pt x="126" y="98"/>
                      </a:cubicBezTo>
                      <a:cubicBezTo>
                        <a:pt x="144" y="107"/>
                        <a:pt x="144" y="132"/>
                        <a:pt x="144" y="132"/>
                      </a:cubicBezTo>
                      <a:cubicBezTo>
                        <a:pt x="144" y="132"/>
                        <a:pt x="144" y="132"/>
                        <a:pt x="144" y="132"/>
                      </a:cubicBezTo>
                      <a:cubicBezTo>
                        <a:pt x="144" y="132"/>
                        <a:pt x="144" y="132"/>
                        <a:pt x="144" y="132"/>
                      </a:cubicBezTo>
                      <a:cubicBezTo>
                        <a:pt x="144" y="135"/>
                        <a:pt x="141" y="138"/>
                        <a:pt x="137" y="138"/>
                      </a:cubicBezTo>
                      <a:cubicBezTo>
                        <a:pt x="7" y="138"/>
                        <a:pt x="7" y="138"/>
                        <a:pt x="7" y="138"/>
                      </a:cubicBezTo>
                      <a:cubicBezTo>
                        <a:pt x="3" y="138"/>
                        <a:pt x="0" y="135"/>
                        <a:pt x="0" y="132"/>
                      </a:cubicBezTo>
                      <a:cubicBezTo>
                        <a:pt x="0" y="132"/>
                        <a:pt x="0" y="132"/>
                        <a:pt x="0" y="132"/>
                      </a:cubicBezTo>
                      <a:cubicBezTo>
                        <a:pt x="0" y="132"/>
                        <a:pt x="0" y="132"/>
                        <a:pt x="0" y="132"/>
                      </a:cubicBezTo>
                      <a:cubicBezTo>
                        <a:pt x="0" y="132"/>
                        <a:pt x="0" y="107"/>
                        <a:pt x="18" y="98"/>
                      </a:cubicBezTo>
                      <a:cubicBezTo>
                        <a:pt x="30" y="93"/>
                        <a:pt x="25" y="97"/>
                        <a:pt x="39" y="91"/>
                      </a:cubicBezTo>
                      <a:cubicBezTo>
                        <a:pt x="53" y="86"/>
                        <a:pt x="56" y="84"/>
                        <a:pt x="56" y="84"/>
                      </a:cubicBezTo>
                      <a:cubicBezTo>
                        <a:pt x="56" y="71"/>
                        <a:pt x="56" y="71"/>
                        <a:pt x="56" y="71"/>
                      </a:cubicBezTo>
                      <a:cubicBezTo>
                        <a:pt x="56" y="71"/>
                        <a:pt x="51" y="67"/>
                        <a:pt x="50" y="54"/>
                      </a:cubicBezTo>
                      <a:cubicBezTo>
                        <a:pt x="46" y="55"/>
                        <a:pt x="45" y="50"/>
                        <a:pt x="45" y="47"/>
                      </a:cubicBezTo>
                      <a:cubicBezTo>
                        <a:pt x="45" y="44"/>
                        <a:pt x="43" y="35"/>
                        <a:pt x="47" y="36"/>
                      </a:cubicBezTo>
                      <a:cubicBezTo>
                        <a:pt x="46" y="30"/>
                        <a:pt x="46" y="24"/>
                        <a:pt x="46" y="21"/>
                      </a:cubicBezTo>
                      <a:cubicBezTo>
                        <a:pt x="47" y="11"/>
                        <a:pt x="57" y="1"/>
                        <a:pt x="72" y="0"/>
                      </a:cubicBezTo>
                      <a:cubicBezTo>
                        <a:pt x="90" y="1"/>
                        <a:pt x="97" y="11"/>
                        <a:pt x="98" y="21"/>
                      </a:cubicBezTo>
                      <a:cubicBezTo>
                        <a:pt x="98" y="24"/>
                        <a:pt x="98" y="30"/>
                        <a:pt x="97" y="36"/>
                      </a:cubicBezTo>
                      <a:cubicBezTo>
                        <a:pt x="101" y="35"/>
                        <a:pt x="99" y="44"/>
                        <a:pt x="99" y="47"/>
                      </a:cubicBezTo>
                      <a:cubicBezTo>
                        <a:pt x="99" y="50"/>
                        <a:pt x="98" y="55"/>
                        <a:pt x="95" y="54"/>
                      </a:cubicBezTo>
                      <a:cubicBezTo>
                        <a:pt x="93" y="66"/>
                        <a:pt x="88" y="70"/>
                        <a:pt x="88" y="70"/>
                      </a:cubicBezTo>
                      <a:cubicBezTo>
                        <a:pt x="88" y="84"/>
                        <a:pt x="88" y="84"/>
                        <a:pt x="88" y="84"/>
                      </a:cubicBezTo>
                      <a:cubicBezTo>
                        <a:pt x="88" y="84"/>
                        <a:pt x="91" y="85"/>
                        <a:pt x="105" y="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grpSp>
        </p:grpSp>
        <p:grpSp>
          <p:nvGrpSpPr>
            <p:cNvPr id="147" name="Gruppieren 584"/>
            <p:cNvGrpSpPr/>
            <p:nvPr/>
          </p:nvGrpSpPr>
          <p:grpSpPr bwMode="auto">
            <a:xfrm>
              <a:off x="6818650" y="2405589"/>
              <a:ext cx="721781" cy="439961"/>
              <a:chOff x="4129088" y="-950913"/>
              <a:chExt cx="5646737" cy="3014663"/>
            </a:xfrm>
            <a:solidFill>
              <a:schemeClr val="tx1"/>
            </a:solidFill>
          </p:grpSpPr>
          <p:sp>
            <p:nvSpPr>
              <p:cNvPr id="155" name="Freeform 5"/>
              <p:cNvSpPr>
                <a:spLocks noEditPoints="1"/>
              </p:cNvSpPr>
              <p:nvPr/>
            </p:nvSpPr>
            <p:spPr bwMode="auto">
              <a:xfrm>
                <a:off x="4129088" y="-950913"/>
                <a:ext cx="5646737" cy="3014663"/>
              </a:xfrm>
              <a:custGeom>
                <a:avLst/>
                <a:gdLst>
                  <a:gd name="T0" fmla="*/ 0 w 1503"/>
                  <a:gd name="T1" fmla="*/ 175 h 801"/>
                  <a:gd name="T2" fmla="*/ 150 w 1503"/>
                  <a:gd name="T3" fmla="*/ 138 h 801"/>
                  <a:gd name="T4" fmla="*/ 367 w 1503"/>
                  <a:gd name="T5" fmla="*/ 89 h 801"/>
                  <a:gd name="T6" fmla="*/ 716 w 1503"/>
                  <a:gd name="T7" fmla="*/ 10 h 801"/>
                  <a:gd name="T8" fmla="*/ 831 w 1503"/>
                  <a:gd name="T9" fmla="*/ 19 h 801"/>
                  <a:gd name="T10" fmla="*/ 1361 w 1503"/>
                  <a:gd name="T11" fmla="*/ 188 h 801"/>
                  <a:gd name="T12" fmla="*/ 1503 w 1503"/>
                  <a:gd name="T13" fmla="*/ 240 h 801"/>
                  <a:gd name="T14" fmla="*/ 1228 w 1503"/>
                  <a:gd name="T15" fmla="*/ 334 h 801"/>
                  <a:gd name="T16" fmla="*/ 782 w 1503"/>
                  <a:gd name="T17" fmla="*/ 491 h 801"/>
                  <a:gd name="T18" fmla="*/ 733 w 1503"/>
                  <a:gd name="T19" fmla="*/ 491 h 801"/>
                  <a:gd name="T20" fmla="*/ 394 w 1503"/>
                  <a:gd name="T21" fmla="*/ 354 h 801"/>
                  <a:gd name="T22" fmla="*/ 280 w 1503"/>
                  <a:gd name="T23" fmla="*/ 308 h 801"/>
                  <a:gd name="T24" fmla="*/ 281 w 1503"/>
                  <a:gd name="T25" fmla="*/ 560 h 801"/>
                  <a:gd name="T26" fmla="*/ 291 w 1503"/>
                  <a:gd name="T27" fmla="*/ 694 h 801"/>
                  <a:gd name="T28" fmla="*/ 252 w 1503"/>
                  <a:gd name="T29" fmla="*/ 801 h 801"/>
                  <a:gd name="T30" fmla="*/ 208 w 1503"/>
                  <a:gd name="T31" fmla="*/ 715 h 801"/>
                  <a:gd name="T32" fmla="*/ 211 w 1503"/>
                  <a:gd name="T33" fmla="*/ 595 h 801"/>
                  <a:gd name="T34" fmla="*/ 212 w 1503"/>
                  <a:gd name="T35" fmla="*/ 585 h 801"/>
                  <a:gd name="T36" fmla="*/ 218 w 1503"/>
                  <a:gd name="T37" fmla="*/ 295 h 801"/>
                  <a:gd name="T38" fmla="*/ 200 w 1503"/>
                  <a:gd name="T39" fmla="*/ 275 h 801"/>
                  <a:gd name="T40" fmla="*/ 13 w 1503"/>
                  <a:gd name="T41" fmla="*/ 184 h 801"/>
                  <a:gd name="T42" fmla="*/ 0 w 1503"/>
                  <a:gd name="T43" fmla="*/ 175 h 801"/>
                  <a:gd name="T44" fmla="*/ 693 w 1503"/>
                  <a:gd name="T45" fmla="*/ 209 h 801"/>
                  <a:gd name="T46" fmla="*/ 666 w 1503"/>
                  <a:gd name="T47" fmla="*/ 185 h 801"/>
                  <a:gd name="T48" fmla="*/ 566 w 1503"/>
                  <a:gd name="T49" fmla="*/ 204 h 801"/>
                  <a:gd name="T50" fmla="*/ 336 w 1503"/>
                  <a:gd name="T51" fmla="*/ 242 h 801"/>
                  <a:gd name="T52" fmla="*/ 257 w 1503"/>
                  <a:gd name="T53" fmla="*/ 257 h 801"/>
                  <a:gd name="T54" fmla="*/ 257 w 1503"/>
                  <a:gd name="T55" fmla="*/ 267 h 801"/>
                  <a:gd name="T56" fmla="*/ 316 w 1503"/>
                  <a:gd name="T57" fmla="*/ 277 h 801"/>
                  <a:gd name="T58" fmla="*/ 693 w 1503"/>
                  <a:gd name="T59" fmla="*/ 209 h 801"/>
                  <a:gd name="T60" fmla="*/ 763 w 1503"/>
                  <a:gd name="T61" fmla="*/ 205 h 801"/>
                  <a:gd name="T62" fmla="*/ 799 w 1503"/>
                  <a:gd name="T63" fmla="*/ 183 h 801"/>
                  <a:gd name="T64" fmla="*/ 764 w 1503"/>
                  <a:gd name="T65" fmla="*/ 154 h 801"/>
                  <a:gd name="T66" fmla="*/ 727 w 1503"/>
                  <a:gd name="T67" fmla="*/ 180 h 801"/>
                  <a:gd name="T68" fmla="*/ 763 w 1503"/>
                  <a:gd name="T69" fmla="*/ 205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3" h="801">
                    <a:moveTo>
                      <a:pt x="0" y="175"/>
                    </a:moveTo>
                    <a:cubicBezTo>
                      <a:pt x="53" y="162"/>
                      <a:pt x="102" y="149"/>
                      <a:pt x="150" y="138"/>
                    </a:cubicBezTo>
                    <a:cubicBezTo>
                      <a:pt x="223" y="121"/>
                      <a:pt x="295" y="105"/>
                      <a:pt x="367" y="89"/>
                    </a:cubicBezTo>
                    <a:cubicBezTo>
                      <a:pt x="484" y="63"/>
                      <a:pt x="601" y="40"/>
                      <a:pt x="716" y="10"/>
                    </a:cubicBezTo>
                    <a:cubicBezTo>
                      <a:pt x="758" y="0"/>
                      <a:pt x="793" y="7"/>
                      <a:pt x="831" y="19"/>
                    </a:cubicBezTo>
                    <a:cubicBezTo>
                      <a:pt x="1007" y="76"/>
                      <a:pt x="1184" y="132"/>
                      <a:pt x="1361" y="188"/>
                    </a:cubicBezTo>
                    <a:cubicBezTo>
                      <a:pt x="1409" y="203"/>
                      <a:pt x="1456" y="219"/>
                      <a:pt x="1503" y="240"/>
                    </a:cubicBezTo>
                    <a:cubicBezTo>
                      <a:pt x="1412" y="271"/>
                      <a:pt x="1319" y="302"/>
                      <a:pt x="1228" y="334"/>
                    </a:cubicBezTo>
                    <a:cubicBezTo>
                      <a:pt x="1079" y="386"/>
                      <a:pt x="931" y="439"/>
                      <a:pt x="782" y="491"/>
                    </a:cubicBezTo>
                    <a:cubicBezTo>
                      <a:pt x="767" y="496"/>
                      <a:pt x="747" y="497"/>
                      <a:pt x="733" y="491"/>
                    </a:cubicBezTo>
                    <a:cubicBezTo>
                      <a:pt x="620" y="447"/>
                      <a:pt x="507" y="400"/>
                      <a:pt x="394" y="354"/>
                    </a:cubicBezTo>
                    <a:cubicBezTo>
                      <a:pt x="359" y="339"/>
                      <a:pt x="323" y="325"/>
                      <a:pt x="280" y="308"/>
                    </a:cubicBezTo>
                    <a:cubicBezTo>
                      <a:pt x="280" y="395"/>
                      <a:pt x="279" y="478"/>
                      <a:pt x="281" y="560"/>
                    </a:cubicBezTo>
                    <a:cubicBezTo>
                      <a:pt x="281" y="605"/>
                      <a:pt x="285" y="650"/>
                      <a:pt x="291" y="694"/>
                    </a:cubicBezTo>
                    <a:cubicBezTo>
                      <a:pt x="297" y="737"/>
                      <a:pt x="271" y="767"/>
                      <a:pt x="252" y="801"/>
                    </a:cubicBezTo>
                    <a:cubicBezTo>
                      <a:pt x="224" y="779"/>
                      <a:pt x="212" y="746"/>
                      <a:pt x="208" y="715"/>
                    </a:cubicBezTo>
                    <a:cubicBezTo>
                      <a:pt x="204" y="675"/>
                      <a:pt x="210" y="635"/>
                      <a:pt x="211" y="595"/>
                    </a:cubicBezTo>
                    <a:cubicBezTo>
                      <a:pt x="211" y="591"/>
                      <a:pt x="212" y="588"/>
                      <a:pt x="212" y="585"/>
                    </a:cubicBezTo>
                    <a:cubicBezTo>
                      <a:pt x="215" y="488"/>
                      <a:pt x="217" y="392"/>
                      <a:pt x="218" y="295"/>
                    </a:cubicBezTo>
                    <a:cubicBezTo>
                      <a:pt x="218" y="289"/>
                      <a:pt x="208" y="279"/>
                      <a:pt x="200" y="275"/>
                    </a:cubicBezTo>
                    <a:cubicBezTo>
                      <a:pt x="138" y="244"/>
                      <a:pt x="76" y="215"/>
                      <a:pt x="13" y="184"/>
                    </a:cubicBezTo>
                    <a:cubicBezTo>
                      <a:pt x="10" y="183"/>
                      <a:pt x="8" y="181"/>
                      <a:pt x="0" y="175"/>
                    </a:cubicBezTo>
                    <a:close/>
                    <a:moveTo>
                      <a:pt x="693" y="209"/>
                    </a:moveTo>
                    <a:cubicBezTo>
                      <a:pt x="695" y="188"/>
                      <a:pt x="684" y="181"/>
                      <a:pt x="666" y="185"/>
                    </a:cubicBezTo>
                    <a:cubicBezTo>
                      <a:pt x="633" y="190"/>
                      <a:pt x="600" y="198"/>
                      <a:pt x="566" y="204"/>
                    </a:cubicBezTo>
                    <a:cubicBezTo>
                      <a:pt x="490" y="217"/>
                      <a:pt x="413" y="229"/>
                      <a:pt x="336" y="242"/>
                    </a:cubicBezTo>
                    <a:cubicBezTo>
                      <a:pt x="310" y="246"/>
                      <a:pt x="284" y="252"/>
                      <a:pt x="257" y="257"/>
                    </a:cubicBezTo>
                    <a:cubicBezTo>
                      <a:pt x="257" y="260"/>
                      <a:pt x="257" y="264"/>
                      <a:pt x="257" y="267"/>
                    </a:cubicBezTo>
                    <a:cubicBezTo>
                      <a:pt x="277" y="271"/>
                      <a:pt x="298" y="281"/>
                      <a:pt x="316" y="277"/>
                    </a:cubicBezTo>
                    <a:cubicBezTo>
                      <a:pt x="442" y="256"/>
                      <a:pt x="567" y="232"/>
                      <a:pt x="693" y="209"/>
                    </a:cubicBezTo>
                    <a:close/>
                    <a:moveTo>
                      <a:pt x="763" y="205"/>
                    </a:moveTo>
                    <a:cubicBezTo>
                      <a:pt x="781" y="206"/>
                      <a:pt x="798" y="207"/>
                      <a:pt x="799" y="183"/>
                    </a:cubicBezTo>
                    <a:cubicBezTo>
                      <a:pt x="799" y="160"/>
                      <a:pt x="781" y="154"/>
                      <a:pt x="764" y="154"/>
                    </a:cubicBezTo>
                    <a:cubicBezTo>
                      <a:pt x="747" y="153"/>
                      <a:pt x="727" y="161"/>
                      <a:pt x="727" y="180"/>
                    </a:cubicBezTo>
                    <a:cubicBezTo>
                      <a:pt x="727" y="200"/>
                      <a:pt x="744" y="208"/>
                      <a:pt x="763" y="2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56" name="Freeform 6"/>
              <p:cNvSpPr>
                <a:spLocks/>
              </p:cNvSpPr>
              <p:nvPr/>
            </p:nvSpPr>
            <p:spPr bwMode="auto">
              <a:xfrm>
                <a:off x="5568950" y="482600"/>
                <a:ext cx="2817812" cy="1531938"/>
              </a:xfrm>
              <a:custGeom>
                <a:avLst/>
                <a:gdLst>
                  <a:gd name="T0" fmla="*/ 0 w 750"/>
                  <a:gd name="T1" fmla="*/ 0 h 407"/>
                  <a:gd name="T2" fmla="*/ 182 w 750"/>
                  <a:gd name="T3" fmla="*/ 85 h 407"/>
                  <a:gd name="T4" fmla="*/ 363 w 750"/>
                  <a:gd name="T5" fmla="*/ 170 h 407"/>
                  <a:gd name="T6" fmla="*/ 384 w 750"/>
                  <a:gd name="T7" fmla="*/ 170 h 407"/>
                  <a:gd name="T8" fmla="*/ 734 w 750"/>
                  <a:gd name="T9" fmla="*/ 27 h 407"/>
                  <a:gd name="T10" fmla="*/ 750 w 750"/>
                  <a:gd name="T11" fmla="*/ 23 h 407"/>
                  <a:gd name="T12" fmla="*/ 750 w 750"/>
                  <a:gd name="T13" fmla="*/ 285 h 407"/>
                  <a:gd name="T14" fmla="*/ 432 w 750"/>
                  <a:gd name="T15" fmla="*/ 396 h 407"/>
                  <a:gd name="T16" fmla="*/ 237 w 750"/>
                  <a:gd name="T17" fmla="*/ 365 h 407"/>
                  <a:gd name="T18" fmla="*/ 47 w 750"/>
                  <a:gd name="T19" fmla="*/ 276 h 407"/>
                  <a:gd name="T20" fmla="*/ 13 w 750"/>
                  <a:gd name="T21" fmla="*/ 212 h 407"/>
                  <a:gd name="T22" fmla="*/ 7 w 750"/>
                  <a:gd name="T23" fmla="*/ 61 h 407"/>
                  <a:gd name="T24" fmla="*/ 0 w 750"/>
                  <a:gd name="T25"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0" h="407">
                    <a:moveTo>
                      <a:pt x="0" y="0"/>
                    </a:moveTo>
                    <a:cubicBezTo>
                      <a:pt x="65" y="30"/>
                      <a:pt x="123" y="58"/>
                      <a:pt x="182" y="85"/>
                    </a:cubicBezTo>
                    <a:cubicBezTo>
                      <a:pt x="242" y="113"/>
                      <a:pt x="303" y="142"/>
                      <a:pt x="363" y="170"/>
                    </a:cubicBezTo>
                    <a:cubicBezTo>
                      <a:pt x="369" y="172"/>
                      <a:pt x="378" y="172"/>
                      <a:pt x="384" y="170"/>
                    </a:cubicBezTo>
                    <a:cubicBezTo>
                      <a:pt x="501" y="123"/>
                      <a:pt x="617" y="75"/>
                      <a:pt x="734" y="27"/>
                    </a:cubicBezTo>
                    <a:cubicBezTo>
                      <a:pt x="739" y="25"/>
                      <a:pt x="744" y="25"/>
                      <a:pt x="750" y="23"/>
                    </a:cubicBezTo>
                    <a:cubicBezTo>
                      <a:pt x="750" y="110"/>
                      <a:pt x="750" y="196"/>
                      <a:pt x="750" y="285"/>
                    </a:cubicBezTo>
                    <a:cubicBezTo>
                      <a:pt x="646" y="325"/>
                      <a:pt x="546" y="378"/>
                      <a:pt x="432" y="396"/>
                    </a:cubicBezTo>
                    <a:cubicBezTo>
                      <a:pt x="363" y="407"/>
                      <a:pt x="299" y="392"/>
                      <a:pt x="237" y="365"/>
                    </a:cubicBezTo>
                    <a:cubicBezTo>
                      <a:pt x="173" y="337"/>
                      <a:pt x="111" y="304"/>
                      <a:pt x="47" y="276"/>
                    </a:cubicBezTo>
                    <a:cubicBezTo>
                      <a:pt x="15" y="263"/>
                      <a:pt x="15" y="237"/>
                      <a:pt x="13" y="212"/>
                    </a:cubicBezTo>
                    <a:cubicBezTo>
                      <a:pt x="10" y="161"/>
                      <a:pt x="9" y="111"/>
                      <a:pt x="7" y="61"/>
                    </a:cubicBezTo>
                    <a:cubicBezTo>
                      <a:pt x="6" y="42"/>
                      <a:pt x="3" y="2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grpSp>
        <p:grpSp>
          <p:nvGrpSpPr>
            <p:cNvPr id="148" name="Gruppieren 68"/>
            <p:cNvGrpSpPr/>
            <p:nvPr/>
          </p:nvGrpSpPr>
          <p:grpSpPr bwMode="auto">
            <a:xfrm>
              <a:off x="4783157" y="2809617"/>
              <a:ext cx="644133" cy="372747"/>
              <a:chOff x="352425" y="3500438"/>
              <a:chExt cx="930275" cy="517525"/>
            </a:xfrm>
            <a:solidFill>
              <a:schemeClr val="bg1"/>
            </a:solidFill>
          </p:grpSpPr>
          <p:sp>
            <p:nvSpPr>
              <p:cNvPr id="152" name="Freeform 38"/>
              <p:cNvSpPr>
                <a:spLocks/>
              </p:cNvSpPr>
              <p:nvPr/>
            </p:nvSpPr>
            <p:spPr bwMode="auto">
              <a:xfrm>
                <a:off x="936625" y="3544888"/>
                <a:ext cx="346075" cy="473075"/>
              </a:xfrm>
              <a:custGeom>
                <a:avLst/>
                <a:gdLst>
                  <a:gd name="T0" fmla="*/ 92 w 92"/>
                  <a:gd name="T1" fmla="*/ 120 h 126"/>
                  <a:gd name="T2" fmla="*/ 92 w 92"/>
                  <a:gd name="T3" fmla="*/ 120 h 126"/>
                  <a:gd name="T4" fmla="*/ 86 w 92"/>
                  <a:gd name="T5" fmla="*/ 126 h 126"/>
                  <a:gd name="T6" fmla="*/ 40 w 92"/>
                  <a:gd name="T7" fmla="*/ 126 h 126"/>
                  <a:gd name="T8" fmla="*/ 46 w 92"/>
                  <a:gd name="T9" fmla="*/ 119 h 126"/>
                  <a:gd name="T10" fmla="*/ 46 w 92"/>
                  <a:gd name="T11" fmla="*/ 119 h 126"/>
                  <a:gd name="T12" fmla="*/ 46 w 92"/>
                  <a:gd name="T13" fmla="*/ 119 h 126"/>
                  <a:gd name="T14" fmla="*/ 26 w 92"/>
                  <a:gd name="T15" fmla="*/ 81 h 126"/>
                  <a:gd name="T16" fmla="*/ 12 w 92"/>
                  <a:gd name="T17" fmla="*/ 77 h 126"/>
                  <a:gd name="T18" fmla="*/ 12 w 92"/>
                  <a:gd name="T19" fmla="*/ 65 h 126"/>
                  <a:gd name="T20" fmla="*/ 6 w 92"/>
                  <a:gd name="T21" fmla="*/ 50 h 126"/>
                  <a:gd name="T22" fmla="*/ 2 w 92"/>
                  <a:gd name="T23" fmla="*/ 43 h 126"/>
                  <a:gd name="T24" fmla="*/ 4 w 92"/>
                  <a:gd name="T25" fmla="*/ 33 h 126"/>
                  <a:gd name="T26" fmla="*/ 3 w 92"/>
                  <a:gd name="T27" fmla="*/ 20 h 126"/>
                  <a:gd name="T28" fmla="*/ 27 w 92"/>
                  <a:gd name="T29" fmla="*/ 0 h 126"/>
                  <a:gd name="T30" fmla="*/ 50 w 92"/>
                  <a:gd name="T31" fmla="*/ 20 h 126"/>
                  <a:gd name="T32" fmla="*/ 49 w 92"/>
                  <a:gd name="T33" fmla="*/ 33 h 126"/>
                  <a:gd name="T34" fmla="*/ 51 w 92"/>
                  <a:gd name="T35" fmla="*/ 43 h 126"/>
                  <a:gd name="T36" fmla="*/ 47 w 92"/>
                  <a:gd name="T37" fmla="*/ 50 h 126"/>
                  <a:gd name="T38" fmla="*/ 41 w 92"/>
                  <a:gd name="T39" fmla="*/ 65 h 126"/>
                  <a:gd name="T40" fmla="*/ 41 w 92"/>
                  <a:gd name="T41" fmla="*/ 77 h 126"/>
                  <a:gd name="T42" fmla="*/ 57 w 92"/>
                  <a:gd name="T43" fmla="*/ 83 h 126"/>
                  <a:gd name="T44" fmla="*/ 76 w 92"/>
                  <a:gd name="T45" fmla="*/ 90 h 126"/>
                  <a:gd name="T46" fmla="*/ 92 w 92"/>
                  <a:gd name="T47" fmla="*/ 1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26">
                    <a:moveTo>
                      <a:pt x="92" y="120"/>
                    </a:moveTo>
                    <a:cubicBezTo>
                      <a:pt x="92" y="120"/>
                      <a:pt x="92" y="120"/>
                      <a:pt x="92" y="120"/>
                    </a:cubicBezTo>
                    <a:cubicBezTo>
                      <a:pt x="92" y="124"/>
                      <a:pt x="89" y="126"/>
                      <a:pt x="86" y="126"/>
                    </a:cubicBezTo>
                    <a:cubicBezTo>
                      <a:pt x="40" y="126"/>
                      <a:pt x="40" y="126"/>
                      <a:pt x="40" y="126"/>
                    </a:cubicBezTo>
                    <a:cubicBezTo>
                      <a:pt x="44" y="126"/>
                      <a:pt x="46" y="123"/>
                      <a:pt x="46" y="119"/>
                    </a:cubicBezTo>
                    <a:cubicBezTo>
                      <a:pt x="46" y="119"/>
                      <a:pt x="46" y="119"/>
                      <a:pt x="46" y="119"/>
                    </a:cubicBezTo>
                    <a:cubicBezTo>
                      <a:pt x="46" y="119"/>
                      <a:pt x="46" y="119"/>
                      <a:pt x="46" y="119"/>
                    </a:cubicBezTo>
                    <a:cubicBezTo>
                      <a:pt x="46" y="119"/>
                      <a:pt x="46" y="91"/>
                      <a:pt x="26" y="81"/>
                    </a:cubicBezTo>
                    <a:cubicBezTo>
                      <a:pt x="17" y="77"/>
                      <a:pt x="17" y="78"/>
                      <a:pt x="12" y="77"/>
                    </a:cubicBezTo>
                    <a:cubicBezTo>
                      <a:pt x="12" y="65"/>
                      <a:pt x="12" y="65"/>
                      <a:pt x="12" y="65"/>
                    </a:cubicBezTo>
                    <a:cubicBezTo>
                      <a:pt x="12" y="65"/>
                      <a:pt x="8" y="61"/>
                      <a:pt x="6" y="50"/>
                    </a:cubicBezTo>
                    <a:cubicBezTo>
                      <a:pt x="3" y="51"/>
                      <a:pt x="2" y="46"/>
                      <a:pt x="2" y="43"/>
                    </a:cubicBezTo>
                    <a:cubicBezTo>
                      <a:pt x="2" y="41"/>
                      <a:pt x="0" y="32"/>
                      <a:pt x="4" y="33"/>
                    </a:cubicBezTo>
                    <a:cubicBezTo>
                      <a:pt x="3" y="28"/>
                      <a:pt x="3" y="23"/>
                      <a:pt x="3" y="20"/>
                    </a:cubicBezTo>
                    <a:cubicBezTo>
                      <a:pt x="4" y="11"/>
                      <a:pt x="13" y="1"/>
                      <a:pt x="27" y="0"/>
                    </a:cubicBezTo>
                    <a:cubicBezTo>
                      <a:pt x="43" y="1"/>
                      <a:pt x="49" y="11"/>
                      <a:pt x="50" y="20"/>
                    </a:cubicBezTo>
                    <a:cubicBezTo>
                      <a:pt x="51" y="23"/>
                      <a:pt x="50" y="28"/>
                      <a:pt x="49" y="33"/>
                    </a:cubicBezTo>
                    <a:cubicBezTo>
                      <a:pt x="53" y="32"/>
                      <a:pt x="51" y="41"/>
                      <a:pt x="51" y="43"/>
                    </a:cubicBezTo>
                    <a:cubicBezTo>
                      <a:pt x="51" y="46"/>
                      <a:pt x="50" y="50"/>
                      <a:pt x="47" y="50"/>
                    </a:cubicBezTo>
                    <a:cubicBezTo>
                      <a:pt x="46" y="61"/>
                      <a:pt x="41" y="65"/>
                      <a:pt x="41" y="65"/>
                    </a:cubicBezTo>
                    <a:cubicBezTo>
                      <a:pt x="41" y="77"/>
                      <a:pt x="41" y="77"/>
                      <a:pt x="41" y="77"/>
                    </a:cubicBezTo>
                    <a:cubicBezTo>
                      <a:pt x="41" y="77"/>
                      <a:pt x="44" y="78"/>
                      <a:pt x="57" y="83"/>
                    </a:cubicBezTo>
                    <a:cubicBezTo>
                      <a:pt x="69" y="89"/>
                      <a:pt x="65" y="85"/>
                      <a:pt x="76" y="90"/>
                    </a:cubicBezTo>
                    <a:cubicBezTo>
                      <a:pt x="92" y="98"/>
                      <a:pt x="92" y="120"/>
                      <a:pt x="92"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53" name="Freeform 39"/>
              <p:cNvSpPr>
                <a:spLocks/>
              </p:cNvSpPr>
              <p:nvPr/>
            </p:nvSpPr>
            <p:spPr bwMode="auto">
              <a:xfrm>
                <a:off x="352425" y="3544888"/>
                <a:ext cx="341313" cy="473075"/>
              </a:xfrm>
              <a:custGeom>
                <a:avLst/>
                <a:gdLst>
                  <a:gd name="T0" fmla="*/ 0 w 91"/>
                  <a:gd name="T1" fmla="*/ 120 h 126"/>
                  <a:gd name="T2" fmla="*/ 0 w 91"/>
                  <a:gd name="T3" fmla="*/ 120 h 126"/>
                  <a:gd name="T4" fmla="*/ 6 w 91"/>
                  <a:gd name="T5" fmla="*/ 126 h 126"/>
                  <a:gd name="T6" fmla="*/ 51 w 91"/>
                  <a:gd name="T7" fmla="*/ 126 h 126"/>
                  <a:gd name="T8" fmla="*/ 45 w 91"/>
                  <a:gd name="T9" fmla="*/ 119 h 126"/>
                  <a:gd name="T10" fmla="*/ 45 w 91"/>
                  <a:gd name="T11" fmla="*/ 119 h 126"/>
                  <a:gd name="T12" fmla="*/ 45 w 91"/>
                  <a:gd name="T13" fmla="*/ 119 h 126"/>
                  <a:gd name="T14" fmla="*/ 66 w 91"/>
                  <a:gd name="T15" fmla="*/ 81 h 126"/>
                  <a:gd name="T16" fmla="*/ 79 w 91"/>
                  <a:gd name="T17" fmla="*/ 77 h 126"/>
                  <a:gd name="T18" fmla="*/ 79 w 91"/>
                  <a:gd name="T19" fmla="*/ 65 h 126"/>
                  <a:gd name="T20" fmla="*/ 85 w 91"/>
                  <a:gd name="T21" fmla="*/ 50 h 126"/>
                  <a:gd name="T22" fmla="*/ 89 w 91"/>
                  <a:gd name="T23" fmla="*/ 43 h 126"/>
                  <a:gd name="T24" fmla="*/ 87 w 91"/>
                  <a:gd name="T25" fmla="*/ 33 h 126"/>
                  <a:gd name="T26" fmla="*/ 88 w 91"/>
                  <a:gd name="T27" fmla="*/ 20 h 126"/>
                  <a:gd name="T28" fmla="*/ 65 w 91"/>
                  <a:gd name="T29" fmla="*/ 0 h 126"/>
                  <a:gd name="T30" fmla="*/ 41 w 91"/>
                  <a:gd name="T31" fmla="*/ 20 h 126"/>
                  <a:gd name="T32" fmla="*/ 42 w 91"/>
                  <a:gd name="T33" fmla="*/ 33 h 126"/>
                  <a:gd name="T34" fmla="*/ 40 w 91"/>
                  <a:gd name="T35" fmla="*/ 43 h 126"/>
                  <a:gd name="T36" fmla="*/ 44 w 91"/>
                  <a:gd name="T37" fmla="*/ 50 h 126"/>
                  <a:gd name="T38" fmla="*/ 51 w 91"/>
                  <a:gd name="T39" fmla="*/ 65 h 126"/>
                  <a:gd name="T40" fmla="*/ 50 w 91"/>
                  <a:gd name="T41" fmla="*/ 77 h 126"/>
                  <a:gd name="T42" fmla="*/ 35 w 91"/>
                  <a:gd name="T43" fmla="*/ 83 h 126"/>
                  <a:gd name="T44" fmla="*/ 16 w 91"/>
                  <a:gd name="T45" fmla="*/ 90 h 126"/>
                  <a:gd name="T46" fmla="*/ 0 w 91"/>
                  <a:gd name="T47" fmla="*/ 1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126">
                    <a:moveTo>
                      <a:pt x="0" y="120"/>
                    </a:moveTo>
                    <a:cubicBezTo>
                      <a:pt x="0" y="120"/>
                      <a:pt x="0" y="120"/>
                      <a:pt x="0" y="120"/>
                    </a:cubicBezTo>
                    <a:cubicBezTo>
                      <a:pt x="0" y="124"/>
                      <a:pt x="2" y="126"/>
                      <a:pt x="6" y="126"/>
                    </a:cubicBezTo>
                    <a:cubicBezTo>
                      <a:pt x="51" y="126"/>
                      <a:pt x="51" y="126"/>
                      <a:pt x="51" y="126"/>
                    </a:cubicBezTo>
                    <a:cubicBezTo>
                      <a:pt x="48" y="126"/>
                      <a:pt x="45" y="123"/>
                      <a:pt x="45" y="119"/>
                    </a:cubicBezTo>
                    <a:cubicBezTo>
                      <a:pt x="45" y="119"/>
                      <a:pt x="45" y="119"/>
                      <a:pt x="45" y="119"/>
                    </a:cubicBezTo>
                    <a:cubicBezTo>
                      <a:pt x="45" y="119"/>
                      <a:pt x="45" y="119"/>
                      <a:pt x="45" y="119"/>
                    </a:cubicBezTo>
                    <a:cubicBezTo>
                      <a:pt x="45" y="119"/>
                      <a:pt x="45" y="91"/>
                      <a:pt x="66" y="81"/>
                    </a:cubicBezTo>
                    <a:cubicBezTo>
                      <a:pt x="74" y="77"/>
                      <a:pt x="75" y="78"/>
                      <a:pt x="79" y="77"/>
                    </a:cubicBezTo>
                    <a:cubicBezTo>
                      <a:pt x="79" y="65"/>
                      <a:pt x="79" y="65"/>
                      <a:pt x="79" y="65"/>
                    </a:cubicBezTo>
                    <a:cubicBezTo>
                      <a:pt x="79" y="65"/>
                      <a:pt x="84" y="61"/>
                      <a:pt x="85" y="50"/>
                    </a:cubicBezTo>
                    <a:cubicBezTo>
                      <a:pt x="88" y="51"/>
                      <a:pt x="89" y="46"/>
                      <a:pt x="89" y="43"/>
                    </a:cubicBezTo>
                    <a:cubicBezTo>
                      <a:pt x="90" y="41"/>
                      <a:pt x="91" y="32"/>
                      <a:pt x="87" y="33"/>
                    </a:cubicBezTo>
                    <a:cubicBezTo>
                      <a:pt x="88" y="28"/>
                      <a:pt x="89" y="23"/>
                      <a:pt x="88" y="20"/>
                    </a:cubicBezTo>
                    <a:cubicBezTo>
                      <a:pt x="88" y="11"/>
                      <a:pt x="79" y="1"/>
                      <a:pt x="65" y="0"/>
                    </a:cubicBezTo>
                    <a:cubicBezTo>
                      <a:pt x="48" y="1"/>
                      <a:pt x="42" y="11"/>
                      <a:pt x="41" y="20"/>
                    </a:cubicBezTo>
                    <a:cubicBezTo>
                      <a:pt x="41" y="23"/>
                      <a:pt x="41" y="28"/>
                      <a:pt x="42" y="33"/>
                    </a:cubicBezTo>
                    <a:cubicBezTo>
                      <a:pt x="39" y="32"/>
                      <a:pt x="40" y="41"/>
                      <a:pt x="40" y="43"/>
                    </a:cubicBezTo>
                    <a:cubicBezTo>
                      <a:pt x="40" y="46"/>
                      <a:pt x="41" y="50"/>
                      <a:pt x="44" y="50"/>
                    </a:cubicBezTo>
                    <a:cubicBezTo>
                      <a:pt x="46" y="61"/>
                      <a:pt x="51" y="65"/>
                      <a:pt x="51" y="65"/>
                    </a:cubicBezTo>
                    <a:cubicBezTo>
                      <a:pt x="50" y="77"/>
                      <a:pt x="50" y="77"/>
                      <a:pt x="50" y="77"/>
                    </a:cubicBezTo>
                    <a:cubicBezTo>
                      <a:pt x="50" y="77"/>
                      <a:pt x="47" y="78"/>
                      <a:pt x="35" y="83"/>
                    </a:cubicBezTo>
                    <a:cubicBezTo>
                      <a:pt x="22" y="89"/>
                      <a:pt x="26" y="85"/>
                      <a:pt x="16" y="90"/>
                    </a:cubicBezTo>
                    <a:cubicBezTo>
                      <a:pt x="0" y="98"/>
                      <a:pt x="0" y="120"/>
                      <a:pt x="0"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54" name="Freeform 40"/>
              <p:cNvSpPr>
                <a:spLocks/>
              </p:cNvSpPr>
              <p:nvPr/>
            </p:nvSpPr>
            <p:spPr bwMode="auto">
              <a:xfrm>
                <a:off x="542925" y="3500438"/>
                <a:ext cx="541338" cy="517525"/>
              </a:xfrm>
              <a:custGeom>
                <a:avLst/>
                <a:gdLst>
                  <a:gd name="T0" fmla="*/ 105 w 144"/>
                  <a:gd name="T1" fmla="*/ 91 h 138"/>
                  <a:gd name="T2" fmla="*/ 126 w 144"/>
                  <a:gd name="T3" fmla="*/ 98 h 138"/>
                  <a:gd name="T4" fmla="*/ 144 w 144"/>
                  <a:gd name="T5" fmla="*/ 132 h 138"/>
                  <a:gd name="T6" fmla="*/ 144 w 144"/>
                  <a:gd name="T7" fmla="*/ 132 h 138"/>
                  <a:gd name="T8" fmla="*/ 144 w 144"/>
                  <a:gd name="T9" fmla="*/ 132 h 138"/>
                  <a:gd name="T10" fmla="*/ 137 w 144"/>
                  <a:gd name="T11" fmla="*/ 138 h 138"/>
                  <a:gd name="T12" fmla="*/ 7 w 144"/>
                  <a:gd name="T13" fmla="*/ 138 h 138"/>
                  <a:gd name="T14" fmla="*/ 0 w 144"/>
                  <a:gd name="T15" fmla="*/ 132 h 138"/>
                  <a:gd name="T16" fmla="*/ 0 w 144"/>
                  <a:gd name="T17" fmla="*/ 132 h 138"/>
                  <a:gd name="T18" fmla="*/ 0 w 144"/>
                  <a:gd name="T19" fmla="*/ 132 h 138"/>
                  <a:gd name="T20" fmla="*/ 18 w 144"/>
                  <a:gd name="T21" fmla="*/ 98 h 138"/>
                  <a:gd name="T22" fmla="*/ 39 w 144"/>
                  <a:gd name="T23" fmla="*/ 91 h 138"/>
                  <a:gd name="T24" fmla="*/ 56 w 144"/>
                  <a:gd name="T25" fmla="*/ 84 h 138"/>
                  <a:gd name="T26" fmla="*/ 56 w 144"/>
                  <a:gd name="T27" fmla="*/ 71 h 138"/>
                  <a:gd name="T28" fmla="*/ 50 w 144"/>
                  <a:gd name="T29" fmla="*/ 54 h 138"/>
                  <a:gd name="T30" fmla="*/ 45 w 144"/>
                  <a:gd name="T31" fmla="*/ 47 h 138"/>
                  <a:gd name="T32" fmla="*/ 47 w 144"/>
                  <a:gd name="T33" fmla="*/ 36 h 138"/>
                  <a:gd name="T34" fmla="*/ 46 w 144"/>
                  <a:gd name="T35" fmla="*/ 21 h 138"/>
                  <a:gd name="T36" fmla="*/ 72 w 144"/>
                  <a:gd name="T37" fmla="*/ 0 h 138"/>
                  <a:gd name="T38" fmla="*/ 98 w 144"/>
                  <a:gd name="T39" fmla="*/ 21 h 138"/>
                  <a:gd name="T40" fmla="*/ 97 w 144"/>
                  <a:gd name="T41" fmla="*/ 36 h 138"/>
                  <a:gd name="T42" fmla="*/ 99 w 144"/>
                  <a:gd name="T43" fmla="*/ 47 h 138"/>
                  <a:gd name="T44" fmla="*/ 95 w 144"/>
                  <a:gd name="T45" fmla="*/ 54 h 138"/>
                  <a:gd name="T46" fmla="*/ 88 w 144"/>
                  <a:gd name="T47" fmla="*/ 70 h 138"/>
                  <a:gd name="T48" fmla="*/ 88 w 144"/>
                  <a:gd name="T49" fmla="*/ 84 h 138"/>
                  <a:gd name="T50" fmla="*/ 105 w 144"/>
                  <a:gd name="T51" fmla="*/ 9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38">
                    <a:moveTo>
                      <a:pt x="105" y="91"/>
                    </a:moveTo>
                    <a:cubicBezTo>
                      <a:pt x="119" y="97"/>
                      <a:pt x="115" y="93"/>
                      <a:pt x="126" y="98"/>
                    </a:cubicBezTo>
                    <a:cubicBezTo>
                      <a:pt x="144" y="107"/>
                      <a:pt x="144" y="132"/>
                      <a:pt x="144" y="132"/>
                    </a:cubicBezTo>
                    <a:cubicBezTo>
                      <a:pt x="144" y="132"/>
                      <a:pt x="144" y="132"/>
                      <a:pt x="144" y="132"/>
                    </a:cubicBezTo>
                    <a:cubicBezTo>
                      <a:pt x="144" y="132"/>
                      <a:pt x="144" y="132"/>
                      <a:pt x="144" y="132"/>
                    </a:cubicBezTo>
                    <a:cubicBezTo>
                      <a:pt x="144" y="135"/>
                      <a:pt x="141" y="138"/>
                      <a:pt x="137" y="138"/>
                    </a:cubicBezTo>
                    <a:cubicBezTo>
                      <a:pt x="7" y="138"/>
                      <a:pt x="7" y="138"/>
                      <a:pt x="7" y="138"/>
                    </a:cubicBezTo>
                    <a:cubicBezTo>
                      <a:pt x="3" y="138"/>
                      <a:pt x="0" y="135"/>
                      <a:pt x="0" y="132"/>
                    </a:cubicBezTo>
                    <a:cubicBezTo>
                      <a:pt x="0" y="132"/>
                      <a:pt x="0" y="132"/>
                      <a:pt x="0" y="132"/>
                    </a:cubicBezTo>
                    <a:cubicBezTo>
                      <a:pt x="0" y="132"/>
                      <a:pt x="0" y="132"/>
                      <a:pt x="0" y="132"/>
                    </a:cubicBezTo>
                    <a:cubicBezTo>
                      <a:pt x="0" y="132"/>
                      <a:pt x="0" y="107"/>
                      <a:pt x="18" y="98"/>
                    </a:cubicBezTo>
                    <a:cubicBezTo>
                      <a:pt x="30" y="93"/>
                      <a:pt x="25" y="97"/>
                      <a:pt x="39" y="91"/>
                    </a:cubicBezTo>
                    <a:cubicBezTo>
                      <a:pt x="53" y="86"/>
                      <a:pt x="56" y="84"/>
                      <a:pt x="56" y="84"/>
                    </a:cubicBezTo>
                    <a:cubicBezTo>
                      <a:pt x="56" y="71"/>
                      <a:pt x="56" y="71"/>
                      <a:pt x="56" y="71"/>
                    </a:cubicBezTo>
                    <a:cubicBezTo>
                      <a:pt x="56" y="71"/>
                      <a:pt x="51" y="67"/>
                      <a:pt x="50" y="54"/>
                    </a:cubicBezTo>
                    <a:cubicBezTo>
                      <a:pt x="46" y="55"/>
                      <a:pt x="45" y="50"/>
                      <a:pt x="45" y="47"/>
                    </a:cubicBezTo>
                    <a:cubicBezTo>
                      <a:pt x="45" y="44"/>
                      <a:pt x="43" y="35"/>
                      <a:pt x="47" y="36"/>
                    </a:cubicBezTo>
                    <a:cubicBezTo>
                      <a:pt x="46" y="30"/>
                      <a:pt x="46" y="24"/>
                      <a:pt x="46" y="21"/>
                    </a:cubicBezTo>
                    <a:cubicBezTo>
                      <a:pt x="47" y="11"/>
                      <a:pt x="57" y="1"/>
                      <a:pt x="72" y="0"/>
                    </a:cubicBezTo>
                    <a:cubicBezTo>
                      <a:pt x="90" y="1"/>
                      <a:pt x="97" y="11"/>
                      <a:pt x="98" y="21"/>
                    </a:cubicBezTo>
                    <a:cubicBezTo>
                      <a:pt x="98" y="24"/>
                      <a:pt x="98" y="30"/>
                      <a:pt x="97" y="36"/>
                    </a:cubicBezTo>
                    <a:cubicBezTo>
                      <a:pt x="101" y="35"/>
                      <a:pt x="99" y="44"/>
                      <a:pt x="99" y="47"/>
                    </a:cubicBezTo>
                    <a:cubicBezTo>
                      <a:pt x="99" y="50"/>
                      <a:pt x="98" y="55"/>
                      <a:pt x="95" y="54"/>
                    </a:cubicBezTo>
                    <a:cubicBezTo>
                      <a:pt x="93" y="66"/>
                      <a:pt x="88" y="70"/>
                      <a:pt x="88" y="70"/>
                    </a:cubicBezTo>
                    <a:cubicBezTo>
                      <a:pt x="88" y="84"/>
                      <a:pt x="88" y="84"/>
                      <a:pt x="88" y="84"/>
                    </a:cubicBezTo>
                    <a:cubicBezTo>
                      <a:pt x="88" y="84"/>
                      <a:pt x="91" y="85"/>
                      <a:pt x="105" y="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grpSp>
        <p:sp>
          <p:nvSpPr>
            <p:cNvPr id="33884" name="Freeform 522"/>
            <p:cNvSpPr>
              <a:spLocks noEditPoints="1"/>
            </p:cNvSpPr>
            <p:nvPr/>
          </p:nvSpPr>
          <p:spPr bwMode="gray">
            <a:xfrm>
              <a:off x="5602877" y="1860346"/>
              <a:ext cx="533195" cy="509137"/>
            </a:xfrm>
            <a:custGeom>
              <a:avLst/>
              <a:gdLst>
                <a:gd name="T0" fmla="*/ 2147483647 w 294"/>
                <a:gd name="T1" fmla="*/ 0 h 294"/>
                <a:gd name="T2" fmla="*/ 0 w 294"/>
                <a:gd name="T3" fmla="*/ 2147483647 h 294"/>
                <a:gd name="T4" fmla="*/ 2147483647 w 294"/>
                <a:gd name="T5" fmla="*/ 2147483647 h 294"/>
                <a:gd name="T6" fmla="*/ 2147483647 w 294"/>
                <a:gd name="T7" fmla="*/ 2147483647 h 294"/>
                <a:gd name="T8" fmla="*/ 2147483647 w 294"/>
                <a:gd name="T9" fmla="*/ 0 h 294"/>
                <a:gd name="T10" fmla="*/ 2147483647 w 294"/>
                <a:gd name="T11" fmla="*/ 2147483647 h 294"/>
                <a:gd name="T12" fmla="*/ 2147483647 w 294"/>
                <a:gd name="T13" fmla="*/ 2147483647 h 294"/>
                <a:gd name="T14" fmla="*/ 2147483647 w 294"/>
                <a:gd name="T15" fmla="*/ 2147483647 h 294"/>
                <a:gd name="T16" fmla="*/ 2147483647 w 294"/>
                <a:gd name="T17" fmla="*/ 2147483647 h 294"/>
                <a:gd name="T18" fmla="*/ 2147483647 w 294"/>
                <a:gd name="T19" fmla="*/ 2147483647 h 294"/>
                <a:gd name="T20" fmla="*/ 2147483647 w 294"/>
                <a:gd name="T21" fmla="*/ 2147483647 h 294"/>
                <a:gd name="T22" fmla="*/ 2147483647 w 294"/>
                <a:gd name="T23" fmla="*/ 2147483647 h 294"/>
                <a:gd name="T24" fmla="*/ 2147483647 w 294"/>
                <a:gd name="T25" fmla="*/ 2147483647 h 294"/>
                <a:gd name="T26" fmla="*/ 2147483647 w 294"/>
                <a:gd name="T27" fmla="*/ 2147483647 h 294"/>
                <a:gd name="T28" fmla="*/ 2147483647 w 294"/>
                <a:gd name="T29" fmla="*/ 2147483647 h 294"/>
                <a:gd name="T30" fmla="*/ 2147483647 w 294"/>
                <a:gd name="T31" fmla="*/ 2147483647 h 294"/>
                <a:gd name="T32" fmla="*/ 2147483647 w 294"/>
                <a:gd name="T33" fmla="*/ 2147483647 h 294"/>
                <a:gd name="T34" fmla="*/ 2147483647 w 294"/>
                <a:gd name="T35" fmla="*/ 2147483647 h 294"/>
                <a:gd name="T36" fmla="*/ 2147483647 w 294"/>
                <a:gd name="T37" fmla="*/ 2147483647 h 294"/>
                <a:gd name="T38" fmla="*/ 2147483647 w 294"/>
                <a:gd name="T39" fmla="*/ 2147483647 h 294"/>
                <a:gd name="T40" fmla="*/ 2147483647 w 294"/>
                <a:gd name="T41" fmla="*/ 2147483647 h 294"/>
                <a:gd name="T42" fmla="*/ 2147483647 w 294"/>
                <a:gd name="T43" fmla="*/ 2147483647 h 294"/>
                <a:gd name="T44" fmla="*/ 2147483647 w 294"/>
                <a:gd name="T45" fmla="*/ 2147483647 h 294"/>
                <a:gd name="T46" fmla="*/ 2147483647 w 294"/>
                <a:gd name="T47" fmla="*/ 2147483647 h 294"/>
                <a:gd name="T48" fmla="*/ 2147483647 w 294"/>
                <a:gd name="T49" fmla="*/ 2147483647 h 294"/>
                <a:gd name="T50" fmla="*/ 2147483647 w 294"/>
                <a:gd name="T51" fmla="*/ 2147483647 h 294"/>
                <a:gd name="T52" fmla="*/ 2147483647 w 294"/>
                <a:gd name="T53" fmla="*/ 2147483647 h 294"/>
                <a:gd name="T54" fmla="*/ 2147483647 w 294"/>
                <a:gd name="T55" fmla="*/ 2147483647 h 294"/>
                <a:gd name="T56" fmla="*/ 2147483647 w 294"/>
                <a:gd name="T57" fmla="*/ 2147483647 h 294"/>
                <a:gd name="T58" fmla="*/ 2147483647 w 294"/>
                <a:gd name="T59" fmla="*/ 2147483647 h 294"/>
                <a:gd name="T60" fmla="*/ 2147483647 w 294"/>
                <a:gd name="T61" fmla="*/ 2147483647 h 294"/>
                <a:gd name="T62" fmla="*/ 2147483647 w 294"/>
                <a:gd name="T63" fmla="*/ 2147483647 h 294"/>
                <a:gd name="T64" fmla="*/ 2147483647 w 294"/>
                <a:gd name="T65" fmla="*/ 2147483647 h 294"/>
                <a:gd name="T66" fmla="*/ 2147483647 w 294"/>
                <a:gd name="T67" fmla="*/ 2147483647 h 294"/>
                <a:gd name="T68" fmla="*/ 2147483647 w 294"/>
                <a:gd name="T69" fmla="*/ 2147483647 h 294"/>
                <a:gd name="T70" fmla="*/ 2147483647 w 294"/>
                <a:gd name="T71" fmla="*/ 2147483647 h 294"/>
                <a:gd name="T72" fmla="*/ 2147483647 w 294"/>
                <a:gd name="T73" fmla="*/ 2147483647 h 294"/>
                <a:gd name="T74" fmla="*/ 2147483647 w 294"/>
                <a:gd name="T75" fmla="*/ 2147483647 h 294"/>
                <a:gd name="T76" fmla="*/ 2147483647 w 294"/>
                <a:gd name="T77" fmla="*/ 2147483647 h 294"/>
                <a:gd name="T78" fmla="*/ 2147483647 w 294"/>
                <a:gd name="T79" fmla="*/ 2147483647 h 294"/>
                <a:gd name="T80" fmla="*/ 2147483647 w 294"/>
                <a:gd name="T81" fmla="*/ 2147483647 h 294"/>
                <a:gd name="T82" fmla="*/ 2147483647 w 294"/>
                <a:gd name="T83" fmla="*/ 2147483647 h 294"/>
                <a:gd name="T84" fmla="*/ 2147483647 w 294"/>
                <a:gd name="T85" fmla="*/ 2147483647 h 294"/>
                <a:gd name="T86" fmla="*/ 2147483647 w 294"/>
                <a:gd name="T87" fmla="*/ 2147483647 h 294"/>
                <a:gd name="T88" fmla="*/ 2147483647 w 294"/>
                <a:gd name="T89" fmla="*/ 2147483647 h 294"/>
                <a:gd name="T90" fmla="*/ 2147483647 w 294"/>
                <a:gd name="T91" fmla="*/ 2147483647 h 294"/>
                <a:gd name="T92" fmla="*/ 2147483647 w 294"/>
                <a:gd name="T93" fmla="*/ 2147483647 h 294"/>
                <a:gd name="T94" fmla="*/ 2147483647 w 294"/>
                <a:gd name="T95" fmla="*/ 2147483647 h 294"/>
                <a:gd name="T96" fmla="*/ 2147483647 w 294"/>
                <a:gd name="T97" fmla="*/ 2147483647 h 294"/>
                <a:gd name="T98" fmla="*/ 2147483647 w 294"/>
                <a:gd name="T99" fmla="*/ 2147483647 h 294"/>
                <a:gd name="T100" fmla="*/ 2147483647 w 294"/>
                <a:gd name="T101" fmla="*/ 2147483647 h 294"/>
                <a:gd name="T102" fmla="*/ 2147483647 w 294"/>
                <a:gd name="T103" fmla="*/ 2147483647 h 294"/>
                <a:gd name="T104" fmla="*/ 2147483647 w 294"/>
                <a:gd name="T105" fmla="*/ 2147483647 h 294"/>
                <a:gd name="T106" fmla="*/ 2147483647 w 294"/>
                <a:gd name="T107" fmla="*/ 2147483647 h 294"/>
                <a:gd name="T108" fmla="*/ 2147483647 w 294"/>
                <a:gd name="T109" fmla="*/ 2147483647 h 294"/>
                <a:gd name="T110" fmla="*/ 2147483647 w 294"/>
                <a:gd name="T111" fmla="*/ 2147483647 h 294"/>
                <a:gd name="T112" fmla="*/ 2147483647 w 294"/>
                <a:gd name="T113" fmla="*/ 2147483647 h 294"/>
                <a:gd name="T114" fmla="*/ 2147483647 w 294"/>
                <a:gd name="T115" fmla="*/ 2147483647 h 294"/>
                <a:gd name="T116" fmla="*/ 2147483647 w 294"/>
                <a:gd name="T117" fmla="*/ 2147483647 h 294"/>
                <a:gd name="T118" fmla="*/ 2147483647 w 294"/>
                <a:gd name="T119" fmla="*/ 2147483647 h 294"/>
                <a:gd name="T120" fmla="*/ 2147483647 w 294"/>
                <a:gd name="T121" fmla="*/ 2147483647 h 294"/>
                <a:gd name="T122" fmla="*/ 2147483647 w 294"/>
                <a:gd name="T123" fmla="*/ 2147483647 h 2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4" h="294">
                  <a:moveTo>
                    <a:pt x="147" y="0"/>
                  </a:moveTo>
                  <a:cubicBezTo>
                    <a:pt x="66" y="0"/>
                    <a:pt x="0" y="65"/>
                    <a:pt x="0" y="147"/>
                  </a:cubicBezTo>
                  <a:cubicBezTo>
                    <a:pt x="0" y="228"/>
                    <a:pt x="66" y="294"/>
                    <a:pt x="147" y="294"/>
                  </a:cubicBezTo>
                  <a:cubicBezTo>
                    <a:pt x="228" y="294"/>
                    <a:pt x="294" y="228"/>
                    <a:pt x="294" y="147"/>
                  </a:cubicBezTo>
                  <a:cubicBezTo>
                    <a:pt x="294" y="65"/>
                    <a:pt x="228" y="0"/>
                    <a:pt x="147" y="0"/>
                  </a:cubicBezTo>
                  <a:close/>
                  <a:moveTo>
                    <a:pt x="147" y="286"/>
                  </a:moveTo>
                  <a:cubicBezTo>
                    <a:pt x="70" y="286"/>
                    <a:pt x="8" y="224"/>
                    <a:pt x="8" y="147"/>
                  </a:cubicBezTo>
                  <a:cubicBezTo>
                    <a:pt x="8" y="130"/>
                    <a:pt x="11" y="114"/>
                    <a:pt x="16" y="99"/>
                  </a:cubicBezTo>
                  <a:cubicBezTo>
                    <a:pt x="17" y="99"/>
                    <a:pt x="17" y="100"/>
                    <a:pt x="18" y="101"/>
                  </a:cubicBezTo>
                  <a:cubicBezTo>
                    <a:pt x="20" y="103"/>
                    <a:pt x="23" y="103"/>
                    <a:pt x="26" y="104"/>
                  </a:cubicBezTo>
                  <a:cubicBezTo>
                    <a:pt x="32" y="106"/>
                    <a:pt x="36" y="109"/>
                    <a:pt x="42" y="113"/>
                  </a:cubicBezTo>
                  <a:cubicBezTo>
                    <a:pt x="47" y="116"/>
                    <a:pt x="51" y="121"/>
                    <a:pt x="57" y="125"/>
                  </a:cubicBezTo>
                  <a:cubicBezTo>
                    <a:pt x="61" y="127"/>
                    <a:pt x="66" y="127"/>
                    <a:pt x="72" y="128"/>
                  </a:cubicBezTo>
                  <a:cubicBezTo>
                    <a:pt x="78" y="129"/>
                    <a:pt x="82" y="132"/>
                    <a:pt x="88" y="133"/>
                  </a:cubicBezTo>
                  <a:cubicBezTo>
                    <a:pt x="88" y="141"/>
                    <a:pt x="87" y="144"/>
                    <a:pt x="81" y="150"/>
                  </a:cubicBezTo>
                  <a:cubicBezTo>
                    <a:pt x="78" y="154"/>
                    <a:pt x="72" y="159"/>
                    <a:pt x="73" y="165"/>
                  </a:cubicBezTo>
                  <a:cubicBezTo>
                    <a:pt x="77" y="178"/>
                    <a:pt x="95" y="174"/>
                    <a:pt x="98" y="188"/>
                  </a:cubicBezTo>
                  <a:cubicBezTo>
                    <a:pt x="98" y="191"/>
                    <a:pt x="96" y="195"/>
                    <a:pt x="97" y="200"/>
                  </a:cubicBezTo>
                  <a:cubicBezTo>
                    <a:pt x="98" y="204"/>
                    <a:pt x="104" y="209"/>
                    <a:pt x="107" y="214"/>
                  </a:cubicBezTo>
                  <a:cubicBezTo>
                    <a:pt x="113" y="224"/>
                    <a:pt x="121" y="233"/>
                    <a:pt x="125" y="245"/>
                  </a:cubicBezTo>
                  <a:cubicBezTo>
                    <a:pt x="128" y="251"/>
                    <a:pt x="134" y="254"/>
                    <a:pt x="136" y="259"/>
                  </a:cubicBezTo>
                  <a:cubicBezTo>
                    <a:pt x="138" y="264"/>
                    <a:pt x="136" y="275"/>
                    <a:pt x="143" y="273"/>
                  </a:cubicBezTo>
                  <a:cubicBezTo>
                    <a:pt x="140" y="257"/>
                    <a:pt x="141" y="237"/>
                    <a:pt x="150" y="224"/>
                  </a:cubicBezTo>
                  <a:cubicBezTo>
                    <a:pt x="156" y="213"/>
                    <a:pt x="167" y="200"/>
                    <a:pt x="171" y="187"/>
                  </a:cubicBezTo>
                  <a:cubicBezTo>
                    <a:pt x="172" y="186"/>
                    <a:pt x="171" y="182"/>
                    <a:pt x="172" y="180"/>
                  </a:cubicBezTo>
                  <a:cubicBezTo>
                    <a:pt x="173" y="179"/>
                    <a:pt x="175" y="179"/>
                    <a:pt x="175" y="178"/>
                  </a:cubicBezTo>
                  <a:cubicBezTo>
                    <a:pt x="177" y="175"/>
                    <a:pt x="179" y="174"/>
                    <a:pt x="180" y="171"/>
                  </a:cubicBezTo>
                  <a:cubicBezTo>
                    <a:pt x="181" y="167"/>
                    <a:pt x="182" y="158"/>
                    <a:pt x="182" y="154"/>
                  </a:cubicBezTo>
                  <a:cubicBezTo>
                    <a:pt x="180" y="138"/>
                    <a:pt x="164" y="142"/>
                    <a:pt x="154" y="137"/>
                  </a:cubicBezTo>
                  <a:cubicBezTo>
                    <a:pt x="147" y="134"/>
                    <a:pt x="144" y="131"/>
                    <a:pt x="139" y="126"/>
                  </a:cubicBezTo>
                  <a:cubicBezTo>
                    <a:pt x="134" y="121"/>
                    <a:pt x="135" y="121"/>
                    <a:pt x="127" y="121"/>
                  </a:cubicBezTo>
                  <a:cubicBezTo>
                    <a:pt x="115" y="121"/>
                    <a:pt x="104" y="125"/>
                    <a:pt x="92" y="125"/>
                  </a:cubicBezTo>
                  <a:cubicBezTo>
                    <a:pt x="87" y="125"/>
                    <a:pt x="83" y="123"/>
                    <a:pt x="78" y="123"/>
                  </a:cubicBezTo>
                  <a:cubicBezTo>
                    <a:pt x="69" y="122"/>
                    <a:pt x="65" y="124"/>
                    <a:pt x="68" y="114"/>
                  </a:cubicBezTo>
                  <a:cubicBezTo>
                    <a:pt x="70" y="107"/>
                    <a:pt x="75" y="105"/>
                    <a:pt x="78" y="100"/>
                  </a:cubicBezTo>
                  <a:cubicBezTo>
                    <a:pt x="82" y="95"/>
                    <a:pt x="82" y="91"/>
                    <a:pt x="89" y="87"/>
                  </a:cubicBezTo>
                  <a:cubicBezTo>
                    <a:pt x="96" y="82"/>
                    <a:pt x="100" y="79"/>
                    <a:pt x="107" y="84"/>
                  </a:cubicBezTo>
                  <a:cubicBezTo>
                    <a:pt x="111" y="87"/>
                    <a:pt x="114" y="96"/>
                    <a:pt x="119" y="97"/>
                  </a:cubicBezTo>
                  <a:cubicBezTo>
                    <a:pt x="119" y="88"/>
                    <a:pt x="116" y="83"/>
                    <a:pt x="119" y="74"/>
                  </a:cubicBezTo>
                  <a:cubicBezTo>
                    <a:pt x="123" y="66"/>
                    <a:pt x="130" y="60"/>
                    <a:pt x="129" y="51"/>
                  </a:cubicBezTo>
                  <a:cubicBezTo>
                    <a:pt x="127" y="39"/>
                    <a:pt x="123" y="41"/>
                    <a:pt x="113" y="35"/>
                  </a:cubicBezTo>
                  <a:cubicBezTo>
                    <a:pt x="105" y="30"/>
                    <a:pt x="105" y="23"/>
                    <a:pt x="105" y="14"/>
                  </a:cubicBezTo>
                  <a:cubicBezTo>
                    <a:pt x="105" y="14"/>
                    <a:pt x="105" y="14"/>
                    <a:pt x="105" y="14"/>
                  </a:cubicBezTo>
                  <a:cubicBezTo>
                    <a:pt x="118" y="10"/>
                    <a:pt x="132" y="8"/>
                    <a:pt x="147" y="8"/>
                  </a:cubicBezTo>
                  <a:cubicBezTo>
                    <a:pt x="165" y="8"/>
                    <a:pt x="183" y="11"/>
                    <a:pt x="198" y="17"/>
                  </a:cubicBezTo>
                  <a:cubicBezTo>
                    <a:pt x="198" y="19"/>
                    <a:pt x="200" y="21"/>
                    <a:pt x="198" y="23"/>
                  </a:cubicBezTo>
                  <a:cubicBezTo>
                    <a:pt x="197" y="26"/>
                    <a:pt x="194" y="26"/>
                    <a:pt x="193" y="31"/>
                  </a:cubicBezTo>
                  <a:cubicBezTo>
                    <a:pt x="190" y="40"/>
                    <a:pt x="199" y="41"/>
                    <a:pt x="205" y="45"/>
                  </a:cubicBezTo>
                  <a:cubicBezTo>
                    <a:pt x="212" y="48"/>
                    <a:pt x="210" y="51"/>
                    <a:pt x="211" y="58"/>
                  </a:cubicBezTo>
                  <a:cubicBezTo>
                    <a:pt x="212" y="61"/>
                    <a:pt x="214" y="61"/>
                    <a:pt x="212" y="66"/>
                  </a:cubicBezTo>
                  <a:cubicBezTo>
                    <a:pt x="210" y="69"/>
                    <a:pt x="205" y="68"/>
                    <a:pt x="205" y="73"/>
                  </a:cubicBezTo>
                  <a:cubicBezTo>
                    <a:pt x="204" y="81"/>
                    <a:pt x="211" y="80"/>
                    <a:pt x="211" y="86"/>
                  </a:cubicBezTo>
                  <a:cubicBezTo>
                    <a:pt x="212" y="93"/>
                    <a:pt x="205" y="94"/>
                    <a:pt x="204" y="100"/>
                  </a:cubicBezTo>
                  <a:cubicBezTo>
                    <a:pt x="201" y="109"/>
                    <a:pt x="206" y="112"/>
                    <a:pt x="212" y="115"/>
                  </a:cubicBezTo>
                  <a:cubicBezTo>
                    <a:pt x="218" y="118"/>
                    <a:pt x="224" y="122"/>
                    <a:pt x="230" y="123"/>
                  </a:cubicBezTo>
                  <a:cubicBezTo>
                    <a:pt x="237" y="123"/>
                    <a:pt x="240" y="119"/>
                    <a:pt x="246" y="119"/>
                  </a:cubicBezTo>
                  <a:cubicBezTo>
                    <a:pt x="252" y="118"/>
                    <a:pt x="258" y="118"/>
                    <a:pt x="263" y="118"/>
                  </a:cubicBezTo>
                  <a:cubicBezTo>
                    <a:pt x="276" y="117"/>
                    <a:pt x="279" y="120"/>
                    <a:pt x="279" y="134"/>
                  </a:cubicBezTo>
                  <a:cubicBezTo>
                    <a:pt x="278" y="145"/>
                    <a:pt x="265" y="150"/>
                    <a:pt x="267" y="162"/>
                  </a:cubicBezTo>
                  <a:cubicBezTo>
                    <a:pt x="268" y="166"/>
                    <a:pt x="277" y="176"/>
                    <a:pt x="281" y="174"/>
                  </a:cubicBezTo>
                  <a:cubicBezTo>
                    <a:pt x="282" y="174"/>
                    <a:pt x="283" y="170"/>
                    <a:pt x="285" y="167"/>
                  </a:cubicBezTo>
                  <a:cubicBezTo>
                    <a:pt x="275" y="234"/>
                    <a:pt x="217" y="286"/>
                    <a:pt x="147" y="28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3885" name="Group 4"/>
            <p:cNvGrpSpPr>
              <a:grpSpLocks/>
            </p:cNvGrpSpPr>
            <p:nvPr/>
          </p:nvGrpSpPr>
          <p:grpSpPr bwMode="auto">
            <a:xfrm>
              <a:off x="5527712" y="4009116"/>
              <a:ext cx="608360" cy="385702"/>
              <a:chOff x="506151" y="3737845"/>
              <a:chExt cx="721376" cy="616641"/>
            </a:xfrm>
          </p:grpSpPr>
          <p:sp>
            <p:nvSpPr>
              <p:cNvPr id="33886" name="Freeform 31"/>
              <p:cNvSpPr>
                <a:spLocks/>
              </p:cNvSpPr>
              <p:nvPr/>
            </p:nvSpPr>
            <p:spPr bwMode="auto">
              <a:xfrm>
                <a:off x="506151" y="3737845"/>
                <a:ext cx="585588" cy="609472"/>
              </a:xfrm>
              <a:custGeom>
                <a:avLst/>
                <a:gdLst>
                  <a:gd name="T0" fmla="*/ 2147483647 w 369"/>
                  <a:gd name="T1" fmla="*/ 2147483647 h 341"/>
                  <a:gd name="T2" fmla="*/ 2147483647 w 369"/>
                  <a:gd name="T3" fmla="*/ 2147483647 h 341"/>
                  <a:gd name="T4" fmla="*/ 0 w 369"/>
                  <a:gd name="T5" fmla="*/ 2147483647 h 341"/>
                  <a:gd name="T6" fmla="*/ 0 w 369"/>
                  <a:gd name="T7" fmla="*/ 2147483647 h 341"/>
                  <a:gd name="T8" fmla="*/ 2147483647 w 369"/>
                  <a:gd name="T9" fmla="*/ 2147483647 h 341"/>
                  <a:gd name="T10" fmla="*/ 2147483647 w 369"/>
                  <a:gd name="T11" fmla="*/ 2147483647 h 341"/>
                  <a:gd name="T12" fmla="*/ 2147483647 w 369"/>
                  <a:gd name="T13" fmla="*/ 2147483647 h 341"/>
                  <a:gd name="T14" fmla="*/ 2147483647 w 369"/>
                  <a:gd name="T15" fmla="*/ 2147483647 h 341"/>
                  <a:gd name="T16" fmla="*/ 2147483647 w 369"/>
                  <a:gd name="T17" fmla="*/ 2147483647 h 341"/>
                  <a:gd name="T18" fmla="*/ 2147483647 w 369"/>
                  <a:gd name="T19" fmla="*/ 2147483647 h 341"/>
                  <a:gd name="T20" fmla="*/ 2147483647 w 369"/>
                  <a:gd name="T21" fmla="*/ 2147483647 h 341"/>
                  <a:gd name="T22" fmla="*/ 2147483647 w 369"/>
                  <a:gd name="T23" fmla="*/ 2147483647 h 341"/>
                  <a:gd name="T24" fmla="*/ 2147483647 w 369"/>
                  <a:gd name="T25" fmla="*/ 2147483647 h 341"/>
                  <a:gd name="T26" fmla="*/ 2147483647 w 369"/>
                  <a:gd name="T27" fmla="*/ 2147483647 h 341"/>
                  <a:gd name="T28" fmla="*/ 2147483647 w 369"/>
                  <a:gd name="T29" fmla="*/ 2147483647 h 341"/>
                  <a:gd name="T30" fmla="*/ 2147483647 w 369"/>
                  <a:gd name="T31" fmla="*/ 2147483647 h 341"/>
                  <a:gd name="T32" fmla="*/ 2147483647 w 369"/>
                  <a:gd name="T33" fmla="*/ 2147483647 h 341"/>
                  <a:gd name="T34" fmla="*/ 2147483647 w 369"/>
                  <a:gd name="T35" fmla="*/ 2147483647 h 341"/>
                  <a:gd name="T36" fmla="*/ 2147483647 w 369"/>
                  <a:gd name="T37" fmla="*/ 2147483647 h 341"/>
                  <a:gd name="T38" fmla="*/ 2147483647 w 369"/>
                  <a:gd name="T39" fmla="*/ 2147483647 h 341"/>
                  <a:gd name="T40" fmla="*/ 2147483647 w 369"/>
                  <a:gd name="T41" fmla="*/ 2147483647 h 341"/>
                  <a:gd name="T42" fmla="*/ 2147483647 w 369"/>
                  <a:gd name="T43" fmla="*/ 2147483647 h 341"/>
                  <a:gd name="T44" fmla="*/ 2147483647 w 369"/>
                  <a:gd name="T45" fmla="*/ 2147483647 h 341"/>
                  <a:gd name="T46" fmla="*/ 2147483647 w 369"/>
                  <a:gd name="T47" fmla="*/ 2147483647 h 341"/>
                  <a:gd name="T48" fmla="*/ 2147483647 w 369"/>
                  <a:gd name="T49" fmla="*/ 2147483647 h 341"/>
                  <a:gd name="T50" fmla="*/ 2147483647 w 369"/>
                  <a:gd name="T51" fmla="*/ 2147483647 h 341"/>
                  <a:gd name="T52" fmla="*/ 2147483647 w 369"/>
                  <a:gd name="T53" fmla="*/ 2147483647 h 341"/>
                  <a:gd name="T54" fmla="*/ 2147483647 w 369"/>
                  <a:gd name="T55" fmla="*/ 2147483647 h 341"/>
                  <a:gd name="T56" fmla="*/ 2147483647 w 369"/>
                  <a:gd name="T57" fmla="*/ 2147483647 h 341"/>
                  <a:gd name="T58" fmla="*/ 2147483647 w 369"/>
                  <a:gd name="T59" fmla="*/ 2147483647 h 341"/>
                  <a:gd name="T60" fmla="*/ 2147483647 w 369"/>
                  <a:gd name="T61" fmla="*/ 2147483647 h 341"/>
                  <a:gd name="T62" fmla="*/ 2147483647 w 369"/>
                  <a:gd name="T63" fmla="*/ 2147483647 h 341"/>
                  <a:gd name="T64" fmla="*/ 2147483647 w 369"/>
                  <a:gd name="T65" fmla="*/ 2147483647 h 341"/>
                  <a:gd name="T66" fmla="*/ 2147483647 w 369"/>
                  <a:gd name="T67" fmla="*/ 2147483647 h 341"/>
                  <a:gd name="T68" fmla="*/ 2147483647 w 369"/>
                  <a:gd name="T69" fmla="*/ 2147483647 h 341"/>
                  <a:gd name="T70" fmla="*/ 2147483647 w 369"/>
                  <a:gd name="T71" fmla="*/ 2147483647 h 341"/>
                  <a:gd name="T72" fmla="*/ 2147483647 w 369"/>
                  <a:gd name="T73" fmla="*/ 2147483647 h 341"/>
                  <a:gd name="T74" fmla="*/ 2147483647 w 369"/>
                  <a:gd name="T75" fmla="*/ 2147483647 h 341"/>
                  <a:gd name="T76" fmla="*/ 2147483647 w 369"/>
                  <a:gd name="T77" fmla="*/ 2147483647 h 341"/>
                  <a:gd name="T78" fmla="*/ 2147483647 w 369"/>
                  <a:gd name="T79" fmla="*/ 2147483647 h 341"/>
                  <a:gd name="T80" fmla="*/ 2147483647 w 369"/>
                  <a:gd name="T81" fmla="*/ 2147483647 h 341"/>
                  <a:gd name="T82" fmla="*/ 2147483647 w 369"/>
                  <a:gd name="T83" fmla="*/ 2147483647 h 341"/>
                  <a:gd name="T84" fmla="*/ 2147483647 w 369"/>
                  <a:gd name="T85" fmla="*/ 2147483647 h 341"/>
                  <a:gd name="T86" fmla="*/ 2147483647 w 369"/>
                  <a:gd name="T87" fmla="*/ 2147483647 h 341"/>
                  <a:gd name="T88" fmla="*/ 2147483647 w 369"/>
                  <a:gd name="T89" fmla="*/ 2147483647 h 341"/>
                  <a:gd name="T90" fmla="*/ 2147483647 w 369"/>
                  <a:gd name="T91" fmla="*/ 2147483647 h 341"/>
                  <a:gd name="T92" fmla="*/ 2147483647 w 369"/>
                  <a:gd name="T93" fmla="*/ 2147483647 h 341"/>
                  <a:gd name="T94" fmla="*/ 2147483647 w 369"/>
                  <a:gd name="T95" fmla="*/ 2147483647 h 341"/>
                  <a:gd name="T96" fmla="*/ 2147483647 w 369"/>
                  <a:gd name="T97" fmla="*/ 2147483647 h 341"/>
                  <a:gd name="T98" fmla="*/ 2147483647 w 369"/>
                  <a:gd name="T99" fmla="*/ 2147483647 h 341"/>
                  <a:gd name="T100" fmla="*/ 2147483647 w 369"/>
                  <a:gd name="T101" fmla="*/ 2147483647 h 3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9" h="341">
                    <a:moveTo>
                      <a:pt x="24" y="201"/>
                    </a:moveTo>
                    <a:cubicBezTo>
                      <a:pt x="17" y="199"/>
                      <a:pt x="10" y="196"/>
                      <a:pt x="3" y="193"/>
                    </a:cubicBezTo>
                    <a:cubicBezTo>
                      <a:pt x="2" y="193"/>
                      <a:pt x="0" y="190"/>
                      <a:pt x="0" y="188"/>
                    </a:cubicBezTo>
                    <a:cubicBezTo>
                      <a:pt x="0" y="136"/>
                      <a:pt x="0" y="83"/>
                      <a:pt x="0" y="29"/>
                    </a:cubicBezTo>
                    <a:cubicBezTo>
                      <a:pt x="14" y="34"/>
                      <a:pt x="28" y="39"/>
                      <a:pt x="42" y="44"/>
                    </a:cubicBezTo>
                    <a:cubicBezTo>
                      <a:pt x="60" y="52"/>
                      <a:pt x="77" y="50"/>
                      <a:pt x="94" y="39"/>
                    </a:cubicBezTo>
                    <a:cubicBezTo>
                      <a:pt x="114" y="27"/>
                      <a:pt x="135" y="16"/>
                      <a:pt x="157" y="8"/>
                    </a:cubicBezTo>
                    <a:cubicBezTo>
                      <a:pt x="177" y="0"/>
                      <a:pt x="195" y="6"/>
                      <a:pt x="212" y="21"/>
                    </a:cubicBezTo>
                    <a:cubicBezTo>
                      <a:pt x="201" y="28"/>
                      <a:pt x="190" y="34"/>
                      <a:pt x="180" y="40"/>
                    </a:cubicBezTo>
                    <a:cubicBezTo>
                      <a:pt x="169" y="47"/>
                      <a:pt x="157" y="54"/>
                      <a:pt x="147" y="62"/>
                    </a:cubicBezTo>
                    <a:cubicBezTo>
                      <a:pt x="132" y="75"/>
                      <a:pt x="128" y="92"/>
                      <a:pt x="133" y="111"/>
                    </a:cubicBezTo>
                    <a:cubicBezTo>
                      <a:pt x="138" y="130"/>
                      <a:pt x="151" y="142"/>
                      <a:pt x="171" y="143"/>
                    </a:cubicBezTo>
                    <a:cubicBezTo>
                      <a:pt x="179" y="144"/>
                      <a:pt x="188" y="141"/>
                      <a:pt x="196" y="138"/>
                    </a:cubicBezTo>
                    <a:cubicBezTo>
                      <a:pt x="210" y="132"/>
                      <a:pt x="224" y="125"/>
                      <a:pt x="238" y="119"/>
                    </a:cubicBezTo>
                    <a:cubicBezTo>
                      <a:pt x="254" y="111"/>
                      <a:pt x="264" y="113"/>
                      <a:pt x="276" y="125"/>
                    </a:cubicBezTo>
                    <a:cubicBezTo>
                      <a:pt x="304" y="154"/>
                      <a:pt x="331" y="182"/>
                      <a:pt x="358" y="211"/>
                    </a:cubicBezTo>
                    <a:cubicBezTo>
                      <a:pt x="369" y="222"/>
                      <a:pt x="369" y="236"/>
                      <a:pt x="358" y="244"/>
                    </a:cubicBezTo>
                    <a:cubicBezTo>
                      <a:pt x="350" y="250"/>
                      <a:pt x="341" y="250"/>
                      <a:pt x="332" y="242"/>
                    </a:cubicBezTo>
                    <a:cubicBezTo>
                      <a:pt x="323" y="233"/>
                      <a:pt x="315" y="224"/>
                      <a:pt x="306" y="216"/>
                    </a:cubicBezTo>
                    <a:cubicBezTo>
                      <a:pt x="304" y="214"/>
                      <a:pt x="301" y="212"/>
                      <a:pt x="298" y="210"/>
                    </a:cubicBezTo>
                    <a:cubicBezTo>
                      <a:pt x="298" y="210"/>
                      <a:pt x="297" y="211"/>
                      <a:pt x="297" y="211"/>
                    </a:cubicBezTo>
                    <a:cubicBezTo>
                      <a:pt x="298" y="214"/>
                      <a:pt x="300" y="217"/>
                      <a:pt x="302" y="220"/>
                    </a:cubicBezTo>
                    <a:cubicBezTo>
                      <a:pt x="309" y="228"/>
                      <a:pt x="317" y="236"/>
                      <a:pt x="324" y="244"/>
                    </a:cubicBezTo>
                    <a:cubicBezTo>
                      <a:pt x="327" y="248"/>
                      <a:pt x="330" y="253"/>
                      <a:pt x="332" y="258"/>
                    </a:cubicBezTo>
                    <a:cubicBezTo>
                      <a:pt x="334" y="266"/>
                      <a:pt x="330" y="275"/>
                      <a:pt x="323" y="280"/>
                    </a:cubicBezTo>
                    <a:cubicBezTo>
                      <a:pt x="315" y="285"/>
                      <a:pt x="305" y="283"/>
                      <a:pt x="297" y="276"/>
                    </a:cubicBezTo>
                    <a:cubicBezTo>
                      <a:pt x="289" y="267"/>
                      <a:pt x="281" y="258"/>
                      <a:pt x="272" y="250"/>
                    </a:cubicBezTo>
                    <a:cubicBezTo>
                      <a:pt x="268" y="246"/>
                      <a:pt x="264" y="242"/>
                      <a:pt x="259" y="238"/>
                    </a:cubicBezTo>
                    <a:cubicBezTo>
                      <a:pt x="259" y="238"/>
                      <a:pt x="258" y="239"/>
                      <a:pt x="257" y="240"/>
                    </a:cubicBezTo>
                    <a:cubicBezTo>
                      <a:pt x="259" y="243"/>
                      <a:pt x="261" y="246"/>
                      <a:pt x="264" y="249"/>
                    </a:cubicBezTo>
                    <a:cubicBezTo>
                      <a:pt x="272" y="259"/>
                      <a:pt x="281" y="268"/>
                      <a:pt x="289" y="278"/>
                    </a:cubicBezTo>
                    <a:cubicBezTo>
                      <a:pt x="295" y="286"/>
                      <a:pt x="295" y="295"/>
                      <a:pt x="290" y="302"/>
                    </a:cubicBezTo>
                    <a:cubicBezTo>
                      <a:pt x="284" y="310"/>
                      <a:pt x="277" y="312"/>
                      <a:pt x="269" y="310"/>
                    </a:cubicBezTo>
                    <a:cubicBezTo>
                      <a:pt x="265" y="309"/>
                      <a:pt x="261" y="306"/>
                      <a:pt x="258" y="303"/>
                    </a:cubicBezTo>
                    <a:cubicBezTo>
                      <a:pt x="249" y="294"/>
                      <a:pt x="241" y="285"/>
                      <a:pt x="232" y="276"/>
                    </a:cubicBezTo>
                    <a:cubicBezTo>
                      <a:pt x="229" y="273"/>
                      <a:pt x="226" y="271"/>
                      <a:pt x="223" y="268"/>
                    </a:cubicBezTo>
                    <a:cubicBezTo>
                      <a:pt x="222" y="269"/>
                      <a:pt x="221" y="269"/>
                      <a:pt x="221" y="270"/>
                    </a:cubicBezTo>
                    <a:cubicBezTo>
                      <a:pt x="222" y="272"/>
                      <a:pt x="223" y="275"/>
                      <a:pt x="225" y="277"/>
                    </a:cubicBezTo>
                    <a:cubicBezTo>
                      <a:pt x="232" y="285"/>
                      <a:pt x="239" y="292"/>
                      <a:pt x="246" y="300"/>
                    </a:cubicBezTo>
                    <a:cubicBezTo>
                      <a:pt x="252" y="306"/>
                      <a:pt x="254" y="314"/>
                      <a:pt x="252" y="323"/>
                    </a:cubicBezTo>
                    <a:cubicBezTo>
                      <a:pt x="248" y="336"/>
                      <a:pt x="232" y="341"/>
                      <a:pt x="222" y="332"/>
                    </a:cubicBezTo>
                    <a:cubicBezTo>
                      <a:pt x="214" y="327"/>
                      <a:pt x="208" y="320"/>
                      <a:pt x="208" y="309"/>
                    </a:cubicBezTo>
                    <a:cubicBezTo>
                      <a:pt x="209" y="290"/>
                      <a:pt x="199" y="277"/>
                      <a:pt x="183" y="268"/>
                    </a:cubicBezTo>
                    <a:cubicBezTo>
                      <a:pt x="179" y="266"/>
                      <a:pt x="176" y="262"/>
                      <a:pt x="174" y="259"/>
                    </a:cubicBezTo>
                    <a:cubicBezTo>
                      <a:pt x="170" y="248"/>
                      <a:pt x="163" y="240"/>
                      <a:pt x="152" y="234"/>
                    </a:cubicBezTo>
                    <a:cubicBezTo>
                      <a:pt x="149" y="232"/>
                      <a:pt x="146" y="229"/>
                      <a:pt x="144" y="226"/>
                    </a:cubicBezTo>
                    <a:cubicBezTo>
                      <a:pt x="140" y="215"/>
                      <a:pt x="133" y="208"/>
                      <a:pt x="122" y="202"/>
                    </a:cubicBezTo>
                    <a:cubicBezTo>
                      <a:pt x="120" y="201"/>
                      <a:pt x="117" y="198"/>
                      <a:pt x="115" y="195"/>
                    </a:cubicBezTo>
                    <a:cubicBezTo>
                      <a:pt x="108" y="177"/>
                      <a:pt x="94" y="167"/>
                      <a:pt x="74" y="166"/>
                    </a:cubicBezTo>
                    <a:cubicBezTo>
                      <a:pt x="54" y="166"/>
                      <a:pt x="38" y="175"/>
                      <a:pt x="28" y="194"/>
                    </a:cubicBezTo>
                    <a:cubicBezTo>
                      <a:pt x="27" y="196"/>
                      <a:pt x="26" y="198"/>
                      <a:pt x="24" y="20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7" name="Freeform 32"/>
              <p:cNvSpPr>
                <a:spLocks/>
              </p:cNvSpPr>
              <p:nvPr/>
            </p:nvSpPr>
            <p:spPr bwMode="auto">
              <a:xfrm>
                <a:off x="737415" y="3737845"/>
                <a:ext cx="490112" cy="353732"/>
              </a:xfrm>
              <a:custGeom>
                <a:avLst/>
                <a:gdLst>
                  <a:gd name="T0" fmla="*/ 2147483647 w 310"/>
                  <a:gd name="T1" fmla="*/ 2147483647 h 198"/>
                  <a:gd name="T2" fmla="*/ 2147483647 w 310"/>
                  <a:gd name="T3" fmla="*/ 2147483647 h 198"/>
                  <a:gd name="T4" fmla="*/ 2147483647 w 310"/>
                  <a:gd name="T5" fmla="*/ 2147483647 h 198"/>
                  <a:gd name="T6" fmla="*/ 2147483647 w 310"/>
                  <a:gd name="T7" fmla="*/ 2147483647 h 198"/>
                  <a:gd name="T8" fmla="*/ 2147483647 w 310"/>
                  <a:gd name="T9" fmla="*/ 2147483647 h 198"/>
                  <a:gd name="T10" fmla="*/ 2147483647 w 310"/>
                  <a:gd name="T11" fmla="*/ 2147483647 h 198"/>
                  <a:gd name="T12" fmla="*/ 2147483647 w 310"/>
                  <a:gd name="T13" fmla="*/ 2147483647 h 198"/>
                  <a:gd name="T14" fmla="*/ 2147483647 w 310"/>
                  <a:gd name="T15" fmla="*/ 2147483647 h 198"/>
                  <a:gd name="T16" fmla="*/ 2147483647 w 310"/>
                  <a:gd name="T17" fmla="*/ 2147483647 h 198"/>
                  <a:gd name="T18" fmla="*/ 2147483647 w 310"/>
                  <a:gd name="T19" fmla="*/ 2147483647 h 198"/>
                  <a:gd name="T20" fmla="*/ 2147483647 w 310"/>
                  <a:gd name="T21" fmla="*/ 2147483647 h 198"/>
                  <a:gd name="T22" fmla="*/ 2147483647 w 310"/>
                  <a:gd name="T23" fmla="*/ 2147483647 h 198"/>
                  <a:gd name="T24" fmla="*/ 2147483647 w 310"/>
                  <a:gd name="T25" fmla="*/ 2147483647 h 198"/>
                  <a:gd name="T26" fmla="*/ 2147483647 w 310"/>
                  <a:gd name="T27" fmla="*/ 2147483647 h 198"/>
                  <a:gd name="T28" fmla="*/ 2147483647 w 310"/>
                  <a:gd name="T29" fmla="*/ 2147483647 h 198"/>
                  <a:gd name="T30" fmla="*/ 2147483647 w 310"/>
                  <a:gd name="T31" fmla="*/ 2147483647 h 1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 h="198">
                    <a:moveTo>
                      <a:pt x="310" y="45"/>
                    </a:moveTo>
                    <a:cubicBezTo>
                      <a:pt x="310" y="53"/>
                      <a:pt x="310" y="60"/>
                      <a:pt x="310" y="68"/>
                    </a:cubicBezTo>
                    <a:cubicBezTo>
                      <a:pt x="310" y="105"/>
                      <a:pt x="310" y="142"/>
                      <a:pt x="310" y="180"/>
                    </a:cubicBezTo>
                    <a:cubicBezTo>
                      <a:pt x="310" y="186"/>
                      <a:pt x="309" y="189"/>
                      <a:pt x="302" y="190"/>
                    </a:cubicBezTo>
                    <a:cubicBezTo>
                      <a:pt x="289" y="191"/>
                      <a:pt x="276" y="194"/>
                      <a:pt x="263" y="196"/>
                    </a:cubicBezTo>
                    <a:cubicBezTo>
                      <a:pt x="251" y="198"/>
                      <a:pt x="241" y="194"/>
                      <a:pt x="232" y="185"/>
                    </a:cubicBezTo>
                    <a:cubicBezTo>
                      <a:pt x="203" y="154"/>
                      <a:pt x="173" y="124"/>
                      <a:pt x="144" y="94"/>
                    </a:cubicBezTo>
                    <a:cubicBezTo>
                      <a:pt x="131" y="81"/>
                      <a:pt x="121" y="79"/>
                      <a:pt x="104" y="88"/>
                    </a:cubicBezTo>
                    <a:cubicBezTo>
                      <a:pt x="84" y="98"/>
                      <a:pt x="65" y="109"/>
                      <a:pt x="45" y="119"/>
                    </a:cubicBezTo>
                    <a:cubicBezTo>
                      <a:pt x="30" y="127"/>
                      <a:pt x="15" y="124"/>
                      <a:pt x="8" y="110"/>
                    </a:cubicBezTo>
                    <a:cubicBezTo>
                      <a:pt x="0" y="96"/>
                      <a:pt x="5" y="81"/>
                      <a:pt x="20" y="72"/>
                    </a:cubicBezTo>
                    <a:cubicBezTo>
                      <a:pt x="54" y="52"/>
                      <a:pt x="89" y="32"/>
                      <a:pt x="123" y="11"/>
                    </a:cubicBezTo>
                    <a:cubicBezTo>
                      <a:pt x="140" y="1"/>
                      <a:pt x="155" y="0"/>
                      <a:pt x="171" y="14"/>
                    </a:cubicBezTo>
                    <a:cubicBezTo>
                      <a:pt x="185" y="27"/>
                      <a:pt x="200" y="39"/>
                      <a:pt x="214" y="52"/>
                    </a:cubicBezTo>
                    <a:cubicBezTo>
                      <a:pt x="223" y="60"/>
                      <a:pt x="232" y="63"/>
                      <a:pt x="244" y="60"/>
                    </a:cubicBezTo>
                    <a:cubicBezTo>
                      <a:pt x="265" y="55"/>
                      <a:pt x="287" y="50"/>
                      <a:pt x="310" y="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8" name="Freeform 33"/>
              <p:cNvSpPr>
                <a:spLocks/>
              </p:cNvSpPr>
              <p:nvPr/>
            </p:nvSpPr>
            <p:spPr bwMode="auto">
              <a:xfrm>
                <a:off x="567679" y="4065285"/>
                <a:ext cx="239752" cy="289201"/>
              </a:xfrm>
              <a:custGeom>
                <a:avLst/>
                <a:gdLst>
                  <a:gd name="T0" fmla="*/ 2147483647 w 152"/>
                  <a:gd name="T1" fmla="*/ 2147483647 h 162"/>
                  <a:gd name="T2" fmla="*/ 2147483647 w 152"/>
                  <a:gd name="T3" fmla="*/ 2147483647 h 162"/>
                  <a:gd name="T4" fmla="*/ 2147483647 w 152"/>
                  <a:gd name="T5" fmla="*/ 2147483647 h 162"/>
                  <a:gd name="T6" fmla="*/ 2147483647 w 152"/>
                  <a:gd name="T7" fmla="*/ 2147483647 h 162"/>
                  <a:gd name="T8" fmla="*/ 2147483647 w 152"/>
                  <a:gd name="T9" fmla="*/ 2147483647 h 162"/>
                  <a:gd name="T10" fmla="*/ 2147483647 w 152"/>
                  <a:gd name="T11" fmla="*/ 2147483647 h 162"/>
                  <a:gd name="T12" fmla="*/ 2147483647 w 152"/>
                  <a:gd name="T13" fmla="*/ 2147483647 h 162"/>
                  <a:gd name="T14" fmla="*/ 2147483647 w 152"/>
                  <a:gd name="T15" fmla="*/ 2147483647 h 162"/>
                  <a:gd name="T16" fmla="*/ 2147483647 w 152"/>
                  <a:gd name="T17" fmla="*/ 2147483647 h 162"/>
                  <a:gd name="T18" fmla="*/ 2147483647 w 152"/>
                  <a:gd name="T19" fmla="*/ 2147483647 h 162"/>
                  <a:gd name="T20" fmla="*/ 2147483647 w 152"/>
                  <a:gd name="T21" fmla="*/ 2147483647 h 162"/>
                  <a:gd name="T22" fmla="*/ 2147483647 w 152"/>
                  <a:gd name="T23" fmla="*/ 2147483647 h 162"/>
                  <a:gd name="T24" fmla="*/ 2147483647 w 152"/>
                  <a:gd name="T25" fmla="*/ 2147483647 h 162"/>
                  <a:gd name="T26" fmla="*/ 2147483647 w 152"/>
                  <a:gd name="T27" fmla="*/ 2147483647 h 162"/>
                  <a:gd name="T28" fmla="*/ 2147483647 w 152"/>
                  <a:gd name="T29" fmla="*/ 2147483647 h 162"/>
                  <a:gd name="T30" fmla="*/ 2147483647 w 152"/>
                  <a:gd name="T31" fmla="*/ 2147483647 h 162"/>
                  <a:gd name="T32" fmla="*/ 2147483647 w 152"/>
                  <a:gd name="T33" fmla="*/ 2147483647 h 162"/>
                  <a:gd name="T34" fmla="*/ 2147483647 w 152"/>
                  <a:gd name="T35" fmla="*/ 2147483647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2" h="162">
                    <a:moveTo>
                      <a:pt x="36" y="60"/>
                    </a:moveTo>
                    <a:cubicBezTo>
                      <a:pt x="31" y="61"/>
                      <a:pt x="28" y="62"/>
                      <a:pt x="25" y="63"/>
                    </a:cubicBezTo>
                    <a:cubicBezTo>
                      <a:pt x="12" y="65"/>
                      <a:pt x="2" y="58"/>
                      <a:pt x="1" y="45"/>
                    </a:cubicBezTo>
                    <a:cubicBezTo>
                      <a:pt x="0" y="31"/>
                      <a:pt x="11" y="13"/>
                      <a:pt x="24" y="7"/>
                    </a:cubicBezTo>
                    <a:cubicBezTo>
                      <a:pt x="39" y="0"/>
                      <a:pt x="62" y="9"/>
                      <a:pt x="59" y="34"/>
                    </a:cubicBezTo>
                    <a:cubicBezTo>
                      <a:pt x="67" y="38"/>
                      <a:pt x="76" y="39"/>
                      <a:pt x="82" y="45"/>
                    </a:cubicBezTo>
                    <a:cubicBezTo>
                      <a:pt x="87" y="50"/>
                      <a:pt x="88" y="60"/>
                      <a:pt x="91" y="68"/>
                    </a:cubicBezTo>
                    <a:cubicBezTo>
                      <a:pt x="113" y="71"/>
                      <a:pt x="121" y="80"/>
                      <a:pt x="117" y="102"/>
                    </a:cubicBezTo>
                    <a:cubicBezTo>
                      <a:pt x="118" y="103"/>
                      <a:pt x="118" y="103"/>
                      <a:pt x="119" y="103"/>
                    </a:cubicBezTo>
                    <a:cubicBezTo>
                      <a:pt x="132" y="102"/>
                      <a:pt x="141" y="106"/>
                      <a:pt x="147" y="115"/>
                    </a:cubicBezTo>
                    <a:cubicBezTo>
                      <a:pt x="152" y="125"/>
                      <a:pt x="150" y="139"/>
                      <a:pt x="142" y="148"/>
                    </a:cubicBezTo>
                    <a:cubicBezTo>
                      <a:pt x="135" y="156"/>
                      <a:pt x="125" y="160"/>
                      <a:pt x="115" y="161"/>
                    </a:cubicBezTo>
                    <a:cubicBezTo>
                      <a:pt x="97" y="162"/>
                      <a:pt x="87" y="149"/>
                      <a:pt x="93" y="133"/>
                    </a:cubicBezTo>
                    <a:cubicBezTo>
                      <a:pt x="94" y="130"/>
                      <a:pt x="95" y="127"/>
                      <a:pt x="96" y="124"/>
                    </a:cubicBezTo>
                    <a:cubicBezTo>
                      <a:pt x="85" y="125"/>
                      <a:pt x="75" y="131"/>
                      <a:pt x="66" y="122"/>
                    </a:cubicBezTo>
                    <a:cubicBezTo>
                      <a:pt x="57" y="113"/>
                      <a:pt x="62" y="103"/>
                      <a:pt x="65" y="92"/>
                    </a:cubicBezTo>
                    <a:cubicBezTo>
                      <a:pt x="55" y="94"/>
                      <a:pt x="45" y="99"/>
                      <a:pt x="36" y="90"/>
                    </a:cubicBezTo>
                    <a:cubicBezTo>
                      <a:pt x="28" y="80"/>
                      <a:pt x="32" y="71"/>
                      <a:pt x="36" y="6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3794" name="TextBox 43"/>
          <p:cNvSpPr txBox="1">
            <a:spLocks noChangeArrowheads="1"/>
          </p:cNvSpPr>
          <p:nvPr/>
        </p:nvSpPr>
        <p:spPr bwMode="auto">
          <a:xfrm>
            <a:off x="7089775" y="1223963"/>
            <a:ext cx="2364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1F497D"/>
                </a:solidFill>
                <a:latin typeface="Avenir Heavy" charset="0"/>
                <a:cs typeface="Avenir Heavy" charset="0"/>
              </a:rPr>
              <a:t>Admission/Enrolment</a:t>
            </a:r>
          </a:p>
        </p:txBody>
      </p:sp>
      <p:sp>
        <p:nvSpPr>
          <p:cNvPr id="33795" name="TextBox 43"/>
          <p:cNvSpPr txBox="1">
            <a:spLocks noChangeArrowheads="1"/>
          </p:cNvSpPr>
          <p:nvPr/>
        </p:nvSpPr>
        <p:spPr bwMode="auto">
          <a:xfrm>
            <a:off x="7693026" y="3878264"/>
            <a:ext cx="2906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1F497D"/>
                </a:solidFill>
                <a:latin typeface="Avenir Heavy" charset="0"/>
                <a:cs typeface="Avenir Heavy" charset="0"/>
              </a:rPr>
              <a:t>Total Campus Experience</a:t>
            </a:r>
          </a:p>
        </p:txBody>
      </p:sp>
      <p:sp>
        <p:nvSpPr>
          <p:cNvPr id="33796" name="TextBox 43"/>
          <p:cNvSpPr txBox="1">
            <a:spLocks noChangeArrowheads="1"/>
          </p:cNvSpPr>
          <p:nvPr/>
        </p:nvSpPr>
        <p:spPr bwMode="auto">
          <a:xfrm>
            <a:off x="2093914" y="4291013"/>
            <a:ext cx="2980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solidFill>
                  <a:srgbClr val="1F497D"/>
                </a:solidFill>
                <a:latin typeface="Avenir Heavy" charset="0"/>
                <a:cs typeface="Avenir Heavy" charset="0"/>
              </a:rPr>
              <a:t>Industry Linkages/Branding</a:t>
            </a:r>
          </a:p>
        </p:txBody>
      </p:sp>
      <p:sp>
        <p:nvSpPr>
          <p:cNvPr id="33797" name="TextBox 43"/>
          <p:cNvSpPr txBox="1">
            <a:spLocks noChangeArrowheads="1"/>
          </p:cNvSpPr>
          <p:nvPr/>
        </p:nvSpPr>
        <p:spPr bwMode="auto">
          <a:xfrm>
            <a:off x="3575051" y="2832100"/>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1F497D"/>
                </a:solidFill>
                <a:latin typeface="Avenir Heavy" charset="0"/>
                <a:cs typeface="Avenir Heavy" charset="0"/>
              </a:rPr>
              <a:t>Alumni</a:t>
            </a:r>
          </a:p>
        </p:txBody>
      </p:sp>
      <p:sp>
        <p:nvSpPr>
          <p:cNvPr id="33798" name="TextBox 43"/>
          <p:cNvSpPr txBox="1">
            <a:spLocks noChangeArrowheads="1"/>
          </p:cNvSpPr>
          <p:nvPr/>
        </p:nvSpPr>
        <p:spPr bwMode="auto">
          <a:xfrm>
            <a:off x="4991100" y="1095375"/>
            <a:ext cx="13003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1F497D"/>
                </a:solidFill>
                <a:latin typeface="Avenir Heavy" charset="0"/>
                <a:cs typeface="Avenir Heavy" charset="0"/>
              </a:rPr>
              <a:t>Reputation</a:t>
            </a:r>
          </a:p>
        </p:txBody>
      </p:sp>
      <p:graphicFrame>
        <p:nvGraphicFramePr>
          <p:cNvPr id="96" name="Table 95"/>
          <p:cNvGraphicFramePr>
            <a:graphicFrameLocks noGrp="1"/>
          </p:cNvGraphicFramePr>
          <p:nvPr>
            <p:extLst>
              <p:ext uri="{D42A27DB-BD31-4B8C-83A1-F6EECF244321}">
                <p14:modId xmlns:p14="http://schemas.microsoft.com/office/powerpoint/2010/main" val="35580559"/>
              </p:ext>
            </p:extLst>
          </p:nvPr>
        </p:nvGraphicFramePr>
        <p:xfrm>
          <a:off x="1412875" y="74613"/>
          <a:ext cx="3603005" cy="1975902"/>
        </p:xfrm>
        <a:graphic>
          <a:graphicData uri="http://schemas.openxmlformats.org/drawingml/2006/table">
            <a:tbl>
              <a:tblPr firstRow="1" bandRow="1">
                <a:tableStyleId>{2D5ABB26-0587-4C30-8999-92F81FD0307C}</a:tableStyleId>
              </a:tblPr>
              <a:tblGrid>
                <a:gridCol w="1453098">
                  <a:extLst>
                    <a:ext uri="{9D8B030D-6E8A-4147-A177-3AD203B41FA5}">
                      <a16:colId xmlns="" xmlns:a16="http://schemas.microsoft.com/office/drawing/2014/main" val="20000"/>
                    </a:ext>
                  </a:extLst>
                </a:gridCol>
                <a:gridCol w="2149907">
                  <a:extLst>
                    <a:ext uri="{9D8B030D-6E8A-4147-A177-3AD203B41FA5}">
                      <a16:colId xmlns="" xmlns:a16="http://schemas.microsoft.com/office/drawing/2014/main" val="20001"/>
                    </a:ext>
                  </a:extLst>
                </a:gridCol>
              </a:tblGrid>
              <a:tr h="914277">
                <a:tc>
                  <a:txBody>
                    <a:bodyPr/>
                    <a:lstStyle/>
                    <a:p>
                      <a:pPr algn="r">
                        <a:lnSpc>
                          <a:spcPct val="100000"/>
                        </a:lnSpc>
                      </a:pPr>
                      <a:r>
                        <a:rPr lang="en-US" sz="1200" b="1" i="0" dirty="0" smtClean="0">
                          <a:solidFill>
                            <a:srgbClr val="1F497D"/>
                          </a:solidFill>
                          <a:latin typeface="Avenir Heavy"/>
                          <a:cs typeface="Avenir Heavy"/>
                        </a:rPr>
                        <a:t>#228 (WUR) </a:t>
                      </a:r>
                    </a:p>
                    <a:p>
                      <a:pPr algn="r">
                        <a:lnSpc>
                          <a:spcPct val="100000"/>
                        </a:lnSpc>
                      </a:pPr>
                      <a:r>
                        <a:rPr lang="en-US" sz="1200" b="1" i="0" dirty="0" smtClean="0">
                          <a:solidFill>
                            <a:srgbClr val="1F497D"/>
                          </a:solidFill>
                          <a:latin typeface="Avenir Heavy"/>
                          <a:cs typeface="Avenir Heavy"/>
                        </a:rPr>
                        <a:t>#53 (E&amp;T) </a:t>
                      </a:r>
                    </a:p>
                    <a:p>
                      <a:pPr algn="r">
                        <a:lnSpc>
                          <a:spcPct val="100000"/>
                        </a:lnSpc>
                      </a:pPr>
                      <a:r>
                        <a:rPr lang="en-US" sz="1200" b="1" i="0" dirty="0" smtClean="0">
                          <a:solidFill>
                            <a:srgbClr val="1F497D"/>
                          </a:solidFill>
                          <a:latin typeface="Avenir Heavy"/>
                          <a:cs typeface="Avenir Heavy"/>
                        </a:rPr>
                        <a:t>#18 (Under 50) </a:t>
                      </a:r>
                    </a:p>
                    <a:p>
                      <a:pPr algn="r">
                        <a:lnSpc>
                          <a:spcPct val="100000"/>
                        </a:lnSpc>
                      </a:pPr>
                      <a:r>
                        <a:rPr lang="en-US" sz="1200" b="1" i="0" dirty="0" smtClean="0">
                          <a:solidFill>
                            <a:srgbClr val="1F497D"/>
                          </a:solidFill>
                          <a:latin typeface="Avenir Heavy"/>
                          <a:cs typeface="Avenir Heavy"/>
                        </a:rPr>
                        <a:t>#49 (Asian)</a:t>
                      </a:r>
                      <a:endParaRPr lang="en-US" sz="1200" b="1" i="0" dirty="0">
                        <a:solidFill>
                          <a:srgbClr val="1F497D"/>
                        </a:solidFill>
                        <a:latin typeface="Avenir Heavy"/>
                        <a:cs typeface="Avenir Heavy"/>
                      </a:endParaRPr>
                    </a:p>
                  </a:txBody>
                  <a:tcPr marL="108065" marR="0" marT="0" marB="0" anchor="ctr">
                    <a:lnB w="3175" cap="flat" cmpd="sng" algn="ctr">
                      <a:solidFill>
                        <a:scrgbClr r="0" g="0" b="0"/>
                      </a:solidFill>
                      <a:prstDash val="solid"/>
                      <a:round/>
                      <a:headEnd type="none" w="med" len="med"/>
                      <a:tailEnd type="none" w="med" len="med"/>
                    </a:lnB>
                  </a:tcPr>
                </a:tc>
                <a:tc>
                  <a:txBody>
                    <a:bodyPr/>
                    <a:lstStyle/>
                    <a:p>
                      <a:pPr>
                        <a:lnSpc>
                          <a:spcPct val="100000"/>
                        </a:lnSpc>
                      </a:pPr>
                      <a:r>
                        <a:rPr lang="en-US" sz="1200" dirty="0" smtClean="0">
                          <a:solidFill>
                            <a:schemeClr val="tx1"/>
                          </a:solidFill>
                          <a:latin typeface="Avenir Heavy"/>
                          <a:cs typeface="Avenir Heavy"/>
                        </a:rPr>
                        <a:t>QS</a:t>
                      </a:r>
                      <a:r>
                        <a:rPr lang="en-US" sz="1200" baseline="0" dirty="0" smtClean="0">
                          <a:solidFill>
                            <a:schemeClr val="tx1"/>
                          </a:solidFill>
                          <a:latin typeface="Avenir Heavy"/>
                          <a:cs typeface="Avenir Heavy"/>
                        </a:rPr>
                        <a:t> WU Rankings (2018)</a:t>
                      </a:r>
                    </a:p>
                    <a:p>
                      <a:pPr>
                        <a:lnSpc>
                          <a:spcPct val="100000"/>
                        </a:lnSpc>
                      </a:pPr>
                      <a:endParaRPr lang="en-US" sz="1200" dirty="0" smtClean="0">
                        <a:solidFill>
                          <a:schemeClr val="tx1"/>
                        </a:solidFill>
                        <a:latin typeface="Avenir Heavy"/>
                        <a:cs typeface="Avenir Heavy"/>
                      </a:endParaRPr>
                    </a:p>
                  </a:txBody>
                  <a:tcPr marL="108065" marR="0" marT="0" marB="0" anchor="ctr">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23195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dirty="0" smtClean="0">
                          <a:solidFill>
                            <a:srgbClr val="1F497D"/>
                          </a:solidFill>
                          <a:latin typeface="Avenir Heavy"/>
                          <a:cs typeface="Avenir Heavy"/>
                        </a:rPr>
                        <a:t>5 subjects in Top 100</a:t>
                      </a:r>
                    </a:p>
                  </a:txBody>
                  <a:tcPr marL="108065"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l">
                        <a:defRPr/>
                      </a:pPr>
                      <a:r>
                        <a:rPr lang="en-US" sz="1200" dirty="0" smtClean="0">
                          <a:solidFill>
                            <a:schemeClr val="tx1"/>
                          </a:solidFill>
                          <a:effectLst>
                            <a:outerShdw blurRad="38100" dist="38100" dir="2700000" algn="tl">
                              <a:srgbClr val="DDDDDD"/>
                            </a:outerShdw>
                          </a:effectLst>
                          <a:latin typeface="Avenir Heavy"/>
                          <a:cs typeface="Avenir Heavy"/>
                        </a:rPr>
                        <a:t>QS Ranking</a:t>
                      </a:r>
                      <a:r>
                        <a:rPr lang="en-US" sz="1200" baseline="0" dirty="0" smtClean="0">
                          <a:solidFill>
                            <a:schemeClr val="tx1"/>
                          </a:solidFill>
                          <a:effectLst>
                            <a:outerShdw blurRad="38100" dist="38100" dir="2700000" algn="tl">
                              <a:srgbClr val="DDDDDD"/>
                            </a:outerShdw>
                          </a:effectLst>
                          <a:latin typeface="Avenir Heavy"/>
                          <a:cs typeface="Avenir Heavy"/>
                        </a:rPr>
                        <a:t> by subjects</a:t>
                      </a:r>
                      <a:endParaRPr lang="en-US" sz="1200" dirty="0" smtClean="0">
                        <a:solidFill>
                          <a:schemeClr val="tx1"/>
                        </a:solidFill>
                        <a:effectLst>
                          <a:outerShdw blurRad="38100" dist="38100" dir="2700000" algn="tl">
                            <a:srgbClr val="DDDDDD"/>
                          </a:outerShdw>
                        </a:effectLst>
                        <a:latin typeface="Avenir Heavy"/>
                        <a:cs typeface="Avenir Heavy"/>
                      </a:endParaRPr>
                    </a:p>
                  </a:txBody>
                  <a:tcPr marL="108065"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1"/>
                  </a:ext>
                </a:extLst>
              </a:tr>
              <a:tr h="23195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dirty="0" smtClean="0">
                          <a:solidFill>
                            <a:srgbClr val="1F497D"/>
                          </a:solidFill>
                          <a:latin typeface="Avenir Heavy"/>
                          <a:cs typeface="Avenir Heavy"/>
                        </a:rPr>
                        <a:t>6 </a:t>
                      </a:r>
                      <a:r>
                        <a:rPr lang="en-US" sz="1200" b="1" i="0" baseline="0" dirty="0" smtClean="0">
                          <a:solidFill>
                            <a:srgbClr val="1F497D"/>
                          </a:solidFill>
                          <a:latin typeface="Avenir Heavy"/>
                          <a:cs typeface="Avenir Heavy"/>
                        </a:rPr>
                        <a:t> Star Rating</a:t>
                      </a:r>
                      <a:endParaRPr lang="en-US" sz="1200" b="1" i="0" dirty="0" smtClean="0">
                        <a:solidFill>
                          <a:srgbClr val="1F497D"/>
                        </a:solidFill>
                        <a:latin typeface="Avenir Heavy"/>
                        <a:cs typeface="Avenir Heavy"/>
                      </a:endParaRPr>
                    </a:p>
                  </a:txBody>
                  <a:tcPr marL="108065"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l">
                        <a:defRPr/>
                      </a:pPr>
                      <a:r>
                        <a:rPr lang="en-US" sz="1200" dirty="0" err="1" smtClean="0">
                          <a:solidFill>
                            <a:schemeClr val="tx1"/>
                          </a:solidFill>
                          <a:effectLst>
                            <a:outerShdw blurRad="38100" dist="38100" dir="2700000" algn="tl">
                              <a:srgbClr val="DDDDDD"/>
                            </a:outerShdw>
                          </a:effectLst>
                          <a:latin typeface="Avenir Heavy"/>
                          <a:cs typeface="Avenir Heavy"/>
                        </a:rPr>
                        <a:t>MyRA</a:t>
                      </a:r>
                      <a:endParaRPr lang="en-US" sz="1200" dirty="0" smtClean="0">
                        <a:solidFill>
                          <a:schemeClr val="tx1"/>
                        </a:solidFill>
                        <a:effectLst>
                          <a:outerShdw blurRad="38100" dist="38100" dir="2700000" algn="tl">
                            <a:srgbClr val="DDDDDD"/>
                          </a:outerShdw>
                        </a:effectLst>
                        <a:latin typeface="Avenir Heavy"/>
                        <a:cs typeface="Avenir Heavy"/>
                      </a:endParaRPr>
                    </a:p>
                  </a:txBody>
                  <a:tcPr marL="108065"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2"/>
                  </a:ext>
                </a:extLst>
              </a:tr>
              <a:tr h="23195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dirty="0" smtClean="0">
                          <a:solidFill>
                            <a:srgbClr val="1F497D"/>
                          </a:solidFill>
                          <a:latin typeface="Avenir Heavy"/>
                          <a:cs typeface="Avenir Heavy"/>
                        </a:rPr>
                        <a:t>4</a:t>
                      </a:r>
                    </a:p>
                  </a:txBody>
                  <a:tcPr marL="108065"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l">
                        <a:defRPr/>
                      </a:pPr>
                      <a:r>
                        <a:rPr lang="en-US" sz="1200" dirty="0" err="1" smtClean="0">
                          <a:solidFill>
                            <a:schemeClr val="tx1"/>
                          </a:solidFill>
                          <a:effectLst>
                            <a:outerShdw blurRad="38100" dist="38100" dir="2700000" algn="tl">
                              <a:srgbClr val="DDDDDD"/>
                            </a:outerShdw>
                          </a:effectLst>
                          <a:latin typeface="Avenir Heavy"/>
                          <a:cs typeface="Avenir Heavy"/>
                        </a:rPr>
                        <a:t>HiCoEs</a:t>
                      </a:r>
                      <a:endParaRPr lang="en-US" sz="1200" dirty="0" smtClean="0">
                        <a:solidFill>
                          <a:schemeClr val="tx1"/>
                        </a:solidFill>
                        <a:effectLst>
                          <a:outerShdw blurRad="38100" dist="38100" dir="2700000" algn="tl">
                            <a:srgbClr val="DDDDDD"/>
                          </a:outerShdw>
                        </a:effectLst>
                        <a:latin typeface="Avenir Heavy"/>
                        <a:cs typeface="Avenir Heavy"/>
                      </a:endParaRPr>
                    </a:p>
                  </a:txBody>
                  <a:tcPr marL="108065"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3"/>
                  </a:ext>
                </a:extLst>
              </a:tr>
              <a:tr h="23195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dirty="0" smtClean="0">
                          <a:solidFill>
                            <a:srgbClr val="1F497D"/>
                          </a:solidFill>
                          <a:latin typeface="Avenir Heavy"/>
                          <a:cs typeface="Avenir Heavy"/>
                        </a:rPr>
                        <a:t>80%</a:t>
                      </a:r>
                    </a:p>
                  </a:txBody>
                  <a:tcPr marL="108065" marR="0" marT="0" marB="0" anchor="ctr">
                    <a:lnT w="3175" cap="flat" cmpd="sng" algn="ctr">
                      <a:solidFill>
                        <a:scrgbClr r="0" g="0" b="0"/>
                      </a:solidFill>
                      <a:prstDash val="solid"/>
                      <a:round/>
                      <a:headEnd type="none" w="med" len="med"/>
                      <a:tailEnd type="none" w="med" len="med"/>
                    </a:lnT>
                  </a:tcPr>
                </a:tc>
                <a:tc>
                  <a:txBody>
                    <a:bodyPr/>
                    <a:lstStyle/>
                    <a:p>
                      <a:pPr algn="l">
                        <a:defRPr/>
                      </a:pPr>
                      <a:r>
                        <a:rPr lang="en-US" sz="1200" dirty="0" smtClean="0">
                          <a:solidFill>
                            <a:schemeClr val="tx1"/>
                          </a:solidFill>
                          <a:effectLst>
                            <a:outerShdw blurRad="38100" dist="38100" dir="2700000" algn="tl">
                              <a:srgbClr val="DDDDDD"/>
                            </a:outerShdw>
                          </a:effectLst>
                          <a:latin typeface="Avenir Heavy"/>
                          <a:cs typeface="Avenir Heavy"/>
                        </a:rPr>
                        <a:t>Graduate</a:t>
                      </a:r>
                      <a:r>
                        <a:rPr lang="en-US" sz="1200" baseline="0" dirty="0" smtClean="0">
                          <a:solidFill>
                            <a:schemeClr val="tx1"/>
                          </a:solidFill>
                          <a:effectLst>
                            <a:outerShdw blurRad="38100" dist="38100" dir="2700000" algn="tl">
                              <a:srgbClr val="DDDDDD"/>
                            </a:outerShdw>
                          </a:effectLst>
                          <a:latin typeface="Avenir Heavy"/>
                          <a:cs typeface="Avenir Heavy"/>
                        </a:rPr>
                        <a:t> e</a:t>
                      </a:r>
                      <a:r>
                        <a:rPr lang="en-US" sz="1200" dirty="0" smtClean="0">
                          <a:solidFill>
                            <a:schemeClr val="tx1"/>
                          </a:solidFill>
                          <a:effectLst>
                            <a:outerShdw blurRad="38100" dist="38100" dir="2700000" algn="tl">
                              <a:srgbClr val="DDDDDD"/>
                            </a:outerShdw>
                          </a:effectLst>
                          <a:latin typeface="Avenir Heavy"/>
                          <a:cs typeface="Avenir Heavy"/>
                        </a:rPr>
                        <a:t>mployability rate</a:t>
                      </a:r>
                    </a:p>
                  </a:txBody>
                  <a:tcPr marL="108065" marR="0" marT="0" marB="0" anchor="ctr">
                    <a:lnT w="3175" cap="flat" cmpd="sng" algn="ctr">
                      <a:solidFill>
                        <a:scrgbClr r="0" g="0" b="0"/>
                      </a:solidFill>
                      <a:prstDash val="solid"/>
                      <a:round/>
                      <a:headEnd type="none" w="med" len="med"/>
                      <a:tailEnd type="none" w="med" len="med"/>
                    </a:lnT>
                  </a:tcPr>
                </a:tc>
                <a:extLst>
                  <a:ext uri="{0D108BD9-81ED-4DB2-BD59-A6C34878D82A}">
                    <a16:rowId xmlns="" xmlns:a16="http://schemas.microsoft.com/office/drawing/2014/main" val="10004"/>
                  </a:ext>
                </a:extLst>
              </a:tr>
            </a:tbl>
          </a:graphicData>
        </a:graphic>
      </p:graphicFrame>
      <p:graphicFrame>
        <p:nvGraphicFramePr>
          <p:cNvPr id="97" name="Table 96"/>
          <p:cNvGraphicFramePr>
            <a:graphicFrameLocks noGrp="1"/>
          </p:cNvGraphicFramePr>
          <p:nvPr>
            <p:extLst>
              <p:ext uri="{D42A27DB-BD31-4B8C-83A1-F6EECF244321}">
                <p14:modId xmlns:p14="http://schemas.microsoft.com/office/powerpoint/2010/main" val="2162563732"/>
              </p:ext>
            </p:extLst>
          </p:nvPr>
        </p:nvGraphicFramePr>
        <p:xfrm>
          <a:off x="1873251" y="3248026"/>
          <a:ext cx="2638425" cy="695325"/>
        </p:xfrm>
        <a:graphic>
          <a:graphicData uri="http://schemas.openxmlformats.org/drawingml/2006/table">
            <a:tbl>
              <a:tblPr firstRow="1" bandRow="1">
                <a:tableStyleId>{2D5ABB26-0587-4C30-8999-92F81FD0307C}</a:tableStyleId>
              </a:tblPr>
              <a:tblGrid>
                <a:gridCol w="850695">
                  <a:extLst>
                    <a:ext uri="{9D8B030D-6E8A-4147-A177-3AD203B41FA5}">
                      <a16:colId xmlns="" xmlns:a16="http://schemas.microsoft.com/office/drawing/2014/main" val="20000"/>
                    </a:ext>
                  </a:extLst>
                </a:gridCol>
                <a:gridCol w="1787730">
                  <a:extLst>
                    <a:ext uri="{9D8B030D-6E8A-4147-A177-3AD203B41FA5}">
                      <a16:colId xmlns="" xmlns:a16="http://schemas.microsoft.com/office/drawing/2014/main" val="20001"/>
                    </a:ext>
                  </a:extLst>
                </a:gridCol>
              </a:tblGrid>
              <a:tr h="231775">
                <a:tc>
                  <a:txBody>
                    <a:bodyPr/>
                    <a:lstStyle/>
                    <a:p>
                      <a:pPr algn="r">
                        <a:lnSpc>
                          <a:spcPct val="100000"/>
                        </a:lnSpc>
                      </a:pPr>
                      <a:r>
                        <a:rPr lang="en-US" sz="1200" b="1" i="0" dirty="0" smtClean="0">
                          <a:solidFill>
                            <a:srgbClr val="1F497D"/>
                          </a:solidFill>
                          <a:latin typeface="Avenir Heavy"/>
                          <a:cs typeface="Avenir Heavy"/>
                        </a:rPr>
                        <a:t>180,</a:t>
                      </a:r>
                      <a:r>
                        <a:rPr lang="en-US" sz="1200" b="1" i="0" baseline="0" dirty="0" smtClean="0">
                          <a:solidFill>
                            <a:srgbClr val="1F497D"/>
                          </a:solidFill>
                          <a:latin typeface="Avenir Heavy"/>
                          <a:cs typeface="Avenir Heavy"/>
                        </a:rPr>
                        <a:t> 425</a:t>
                      </a:r>
                      <a:endParaRPr lang="en-US" sz="1200" b="1" i="0" dirty="0">
                        <a:solidFill>
                          <a:srgbClr val="1F497D"/>
                        </a:solidFill>
                        <a:latin typeface="Avenir Heavy"/>
                        <a:cs typeface="Avenir Heavy"/>
                      </a:endParaRPr>
                    </a:p>
                  </a:txBody>
                  <a:tcPr marL="108079" marR="0" marT="0" marB="0" anchor="ctr">
                    <a:lnB w="3175" cap="flat" cmpd="sng" algn="ctr">
                      <a:solidFill>
                        <a:scrgbClr r="0" g="0" b="0"/>
                      </a:solidFill>
                      <a:prstDash val="solid"/>
                      <a:round/>
                      <a:headEnd type="none" w="med" len="med"/>
                      <a:tailEnd type="none" w="med" len="med"/>
                    </a:lnB>
                  </a:tcPr>
                </a:tc>
                <a:tc>
                  <a:txBody>
                    <a:bodyPr/>
                    <a:lstStyle/>
                    <a:p>
                      <a:pPr>
                        <a:lnSpc>
                          <a:spcPct val="100000"/>
                        </a:lnSpc>
                      </a:pPr>
                      <a:r>
                        <a:rPr lang="en-US" sz="1200" dirty="0" smtClean="0">
                          <a:solidFill>
                            <a:schemeClr val="tx1"/>
                          </a:solidFill>
                          <a:latin typeface="Avenir Heavy"/>
                          <a:cs typeface="Avenir Heavy"/>
                        </a:rPr>
                        <a:t>Total alumni</a:t>
                      </a:r>
                    </a:p>
                  </a:txBody>
                  <a:tcPr marL="108079" marR="0" marT="0" marB="0" anchor="ctr">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231775">
                <a:tc>
                  <a:txBody>
                    <a:bodyPr/>
                    <a:lstStyle/>
                    <a:p>
                      <a:pPr algn="r">
                        <a:lnSpc>
                          <a:spcPct val="100000"/>
                        </a:lnSpc>
                      </a:pPr>
                      <a:r>
                        <a:rPr lang="en-US" sz="1200" b="1" i="0" dirty="0" smtClean="0">
                          <a:solidFill>
                            <a:srgbClr val="1F497D"/>
                          </a:solidFill>
                          <a:latin typeface="Avenir Heavy"/>
                          <a:cs typeface="Avenir Heavy"/>
                        </a:rPr>
                        <a:t>7,151</a:t>
                      </a:r>
                      <a:endParaRPr lang="en-US" sz="1200" b="1" i="0" dirty="0">
                        <a:solidFill>
                          <a:srgbClr val="1F497D"/>
                        </a:solidFill>
                        <a:latin typeface="Avenir Heavy"/>
                        <a:cs typeface="Avenir Heavy"/>
                      </a:endParaRPr>
                    </a:p>
                  </a:txBody>
                  <a:tcPr marL="108079"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venir Heavy"/>
                          <a:cs typeface="Avenir Heavy"/>
                        </a:rPr>
                        <a:t>International alumni</a:t>
                      </a:r>
                    </a:p>
                  </a:txBody>
                  <a:tcPr marL="108079"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1"/>
                  </a:ext>
                </a:extLst>
              </a:tr>
              <a:tr h="23177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dirty="0" smtClean="0">
                          <a:solidFill>
                            <a:srgbClr val="1F497D"/>
                          </a:solidFill>
                          <a:latin typeface="Avenir Heavy"/>
                          <a:cs typeface="Avenir Heavy"/>
                        </a:rPr>
                        <a:t>70</a:t>
                      </a:r>
                    </a:p>
                  </a:txBody>
                  <a:tcPr marL="108079"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l">
                        <a:defRPr/>
                      </a:pPr>
                      <a:r>
                        <a:rPr lang="en-US" sz="1200" dirty="0" smtClean="0">
                          <a:solidFill>
                            <a:schemeClr val="tx1"/>
                          </a:solidFill>
                          <a:effectLst>
                            <a:outerShdw blurRad="38100" dist="38100" dir="2700000" algn="tl">
                              <a:srgbClr val="DDDDDD"/>
                            </a:outerShdw>
                          </a:effectLst>
                          <a:latin typeface="Avenir Heavy"/>
                          <a:cs typeface="Avenir Heavy"/>
                        </a:rPr>
                        <a:t>Countries</a:t>
                      </a:r>
                    </a:p>
                  </a:txBody>
                  <a:tcPr marL="108079"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graphicFrame>
        <p:nvGraphicFramePr>
          <p:cNvPr id="100" name="Table 99"/>
          <p:cNvGraphicFramePr>
            <a:graphicFrameLocks noGrp="1"/>
          </p:cNvGraphicFramePr>
          <p:nvPr>
            <p:extLst>
              <p:ext uri="{D42A27DB-BD31-4B8C-83A1-F6EECF244321}">
                <p14:modId xmlns:p14="http://schemas.microsoft.com/office/powerpoint/2010/main" val="3471454821"/>
              </p:ext>
            </p:extLst>
          </p:nvPr>
        </p:nvGraphicFramePr>
        <p:xfrm>
          <a:off x="2032001" y="4760914"/>
          <a:ext cx="4702175" cy="1625603"/>
        </p:xfrm>
        <a:graphic>
          <a:graphicData uri="http://schemas.openxmlformats.org/drawingml/2006/table">
            <a:tbl>
              <a:tblPr firstRow="1" bandRow="1">
                <a:tableStyleId>{2D5ABB26-0587-4C30-8999-92F81FD0307C}</a:tableStyleId>
              </a:tblPr>
              <a:tblGrid>
                <a:gridCol w="880696">
                  <a:extLst>
                    <a:ext uri="{9D8B030D-6E8A-4147-A177-3AD203B41FA5}">
                      <a16:colId xmlns="" xmlns:a16="http://schemas.microsoft.com/office/drawing/2014/main" val="20000"/>
                    </a:ext>
                  </a:extLst>
                </a:gridCol>
                <a:gridCol w="3821479">
                  <a:extLst>
                    <a:ext uri="{9D8B030D-6E8A-4147-A177-3AD203B41FA5}">
                      <a16:colId xmlns="" xmlns:a16="http://schemas.microsoft.com/office/drawing/2014/main" val="20001"/>
                    </a:ext>
                  </a:extLst>
                </a:gridCol>
              </a:tblGrid>
              <a:tr h="232229">
                <a:tc>
                  <a:txBody>
                    <a:bodyPr/>
                    <a:lstStyle/>
                    <a:p>
                      <a:pPr algn="r">
                        <a:lnSpc>
                          <a:spcPct val="100000"/>
                        </a:lnSpc>
                      </a:pPr>
                      <a:r>
                        <a:rPr lang="en-US" sz="1200" b="1" i="0" dirty="0" smtClean="0">
                          <a:solidFill>
                            <a:srgbClr val="1F497D"/>
                          </a:solidFill>
                          <a:latin typeface="Avenir Heavy"/>
                          <a:cs typeface="Avenir Heavy"/>
                        </a:rPr>
                        <a:t>1,213</a:t>
                      </a:r>
                      <a:r>
                        <a:rPr lang="en-US" sz="1200" b="1" i="0" baseline="0" dirty="0" smtClean="0">
                          <a:solidFill>
                            <a:srgbClr val="1F497D"/>
                          </a:solidFill>
                          <a:latin typeface="Avenir Heavy"/>
                          <a:cs typeface="Avenir Heavy"/>
                        </a:rPr>
                        <a:t> </a:t>
                      </a:r>
                      <a:endParaRPr lang="en-US" sz="1200" b="1" i="0" dirty="0">
                        <a:solidFill>
                          <a:srgbClr val="1F497D"/>
                        </a:solidFill>
                        <a:latin typeface="Avenir Heavy"/>
                        <a:cs typeface="Avenir Heavy"/>
                      </a:endParaRPr>
                    </a:p>
                  </a:txBody>
                  <a:tcPr marL="108019" marR="0" marT="0" marB="0" anchor="ctr">
                    <a:lnB w="3175" cap="flat" cmpd="sng" algn="ctr">
                      <a:solidFill>
                        <a:scrgbClr r="0" g="0" b="0"/>
                      </a:solidFill>
                      <a:prstDash val="solid"/>
                      <a:round/>
                      <a:headEnd type="none" w="med" len="med"/>
                      <a:tailEnd type="none" w="med" len="med"/>
                    </a:lnB>
                  </a:tcPr>
                </a:tc>
                <a:tc>
                  <a:txBody>
                    <a:bodyPr/>
                    <a:lstStyle/>
                    <a:p>
                      <a:pPr>
                        <a:lnSpc>
                          <a:spcPct val="100000"/>
                        </a:lnSpc>
                      </a:pPr>
                      <a:r>
                        <a:rPr lang="en-US" sz="1200" dirty="0" smtClean="0">
                          <a:solidFill>
                            <a:schemeClr val="tx1"/>
                          </a:solidFill>
                          <a:latin typeface="Avenir Heavy"/>
                          <a:cs typeface="Avenir Heavy"/>
                        </a:rPr>
                        <a:t>Industry linkages</a:t>
                      </a:r>
                    </a:p>
                  </a:txBody>
                  <a:tcPr marL="108019" marR="0" marT="0" marB="0" anchor="ctr">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232229">
                <a:tc>
                  <a:txBody>
                    <a:bodyPr/>
                    <a:lstStyle/>
                    <a:p>
                      <a:pPr algn="r">
                        <a:lnSpc>
                          <a:spcPct val="100000"/>
                        </a:lnSpc>
                      </a:pPr>
                      <a:r>
                        <a:rPr lang="en-US" sz="1200" b="1" i="0" dirty="0" smtClean="0">
                          <a:solidFill>
                            <a:srgbClr val="1F497D"/>
                          </a:solidFill>
                          <a:latin typeface="Avenir Heavy"/>
                          <a:cs typeface="Avenir Heavy"/>
                        </a:rPr>
                        <a:t>479</a:t>
                      </a:r>
                      <a:endParaRPr lang="en-US" sz="1200" b="1" i="0" dirty="0">
                        <a:solidFill>
                          <a:srgbClr val="1F497D"/>
                        </a:solidFill>
                        <a:latin typeface="Avenir Heavy"/>
                        <a:cs typeface="Avenir Heavy"/>
                      </a:endParaRPr>
                    </a:p>
                  </a:txBody>
                  <a:tcPr marL="108019"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venir Heavy"/>
                          <a:cs typeface="Avenir Heavy"/>
                        </a:rPr>
                        <a:t>Community</a:t>
                      </a:r>
                      <a:r>
                        <a:rPr lang="en-US" sz="1200" baseline="0" dirty="0" smtClean="0">
                          <a:latin typeface="Avenir Heavy"/>
                          <a:cs typeface="Avenir Heavy"/>
                        </a:rPr>
                        <a:t> engagement projects</a:t>
                      </a:r>
                      <a:endParaRPr lang="en-US" sz="1200" dirty="0" smtClean="0">
                        <a:latin typeface="Avenir Heavy"/>
                        <a:cs typeface="Avenir Heavy"/>
                      </a:endParaRPr>
                    </a:p>
                  </a:txBody>
                  <a:tcPr marL="108019"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1"/>
                  </a:ext>
                </a:extLst>
              </a:tr>
              <a:tr h="23222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dirty="0" smtClean="0">
                          <a:solidFill>
                            <a:srgbClr val="1F497D"/>
                          </a:solidFill>
                          <a:latin typeface="Avenir Heavy"/>
                          <a:cs typeface="Avenir Heavy"/>
                        </a:rPr>
                        <a:t>RM8mil</a:t>
                      </a:r>
                    </a:p>
                  </a:txBody>
                  <a:tcPr marL="108019"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venir Heavy"/>
                          <a:cs typeface="Avenir Heavy"/>
                        </a:rPr>
                        <a:t>Community</a:t>
                      </a:r>
                      <a:r>
                        <a:rPr lang="en-US" sz="1200" baseline="0" dirty="0" smtClean="0">
                          <a:latin typeface="Avenir Heavy"/>
                          <a:cs typeface="Avenir Heavy"/>
                        </a:rPr>
                        <a:t> engagement fund since 2014</a:t>
                      </a:r>
                      <a:endParaRPr lang="en-US" sz="1200" dirty="0" smtClean="0">
                        <a:latin typeface="Avenir Heavy"/>
                        <a:cs typeface="Avenir Heavy"/>
                      </a:endParaRPr>
                    </a:p>
                  </a:txBody>
                  <a:tcPr marL="108019"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2"/>
                  </a:ext>
                </a:extLst>
              </a:tr>
              <a:tr h="23222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dirty="0" smtClean="0">
                          <a:solidFill>
                            <a:srgbClr val="1F497D"/>
                          </a:solidFill>
                          <a:latin typeface="Avenir Heavy"/>
                          <a:cs typeface="Avenir Heavy"/>
                        </a:rPr>
                        <a:t>RM469mil</a:t>
                      </a:r>
                    </a:p>
                  </a:txBody>
                  <a:tcPr marL="108019"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nSpc>
                          <a:spcPct val="100000"/>
                        </a:lnSpc>
                      </a:pPr>
                      <a:r>
                        <a:rPr lang="en-US" sz="1200" dirty="0" smtClean="0">
                          <a:solidFill>
                            <a:schemeClr val="tx1"/>
                          </a:solidFill>
                          <a:latin typeface="Avenir Heavy"/>
                          <a:cs typeface="Avenir Heavy"/>
                        </a:rPr>
                        <a:t>Research grants</a:t>
                      </a:r>
                      <a:r>
                        <a:rPr lang="en-US" sz="1200" baseline="0" dirty="0" smtClean="0">
                          <a:solidFill>
                            <a:schemeClr val="tx1"/>
                          </a:solidFill>
                          <a:latin typeface="Avenir Heavy"/>
                          <a:cs typeface="Avenir Heavy"/>
                        </a:rPr>
                        <a:t> secured (2010-Sept 2016)</a:t>
                      </a:r>
                      <a:endParaRPr lang="en-US" sz="1200" dirty="0" smtClean="0">
                        <a:solidFill>
                          <a:schemeClr val="tx1"/>
                        </a:solidFill>
                        <a:latin typeface="Avenir Heavy"/>
                        <a:cs typeface="Avenir Heavy"/>
                      </a:endParaRPr>
                    </a:p>
                  </a:txBody>
                  <a:tcPr marL="108019"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3"/>
                  </a:ext>
                </a:extLst>
              </a:tr>
              <a:tr h="23222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dirty="0" smtClean="0">
                          <a:solidFill>
                            <a:srgbClr val="1F497D"/>
                          </a:solidFill>
                          <a:latin typeface="Avenir Heavy"/>
                          <a:cs typeface="Avenir Heavy"/>
                        </a:rPr>
                        <a:t>RM4.31mil</a:t>
                      </a:r>
                    </a:p>
                  </a:txBody>
                  <a:tcPr marL="108019"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venir Heavy"/>
                          <a:cs typeface="Avenir Heavy"/>
                        </a:rPr>
                        <a:t>Income from research</a:t>
                      </a:r>
                      <a:r>
                        <a:rPr lang="en-US" sz="1200" baseline="0" dirty="0" smtClean="0">
                          <a:latin typeface="Avenir Heavy"/>
                          <a:cs typeface="Avenir Heavy"/>
                        </a:rPr>
                        <a:t> &amp; innovation (Jan-Sept 2016)</a:t>
                      </a:r>
                      <a:endParaRPr lang="en-US" sz="1200" dirty="0" smtClean="0">
                        <a:latin typeface="Avenir Heavy"/>
                        <a:cs typeface="Avenir Heavy"/>
                      </a:endParaRPr>
                    </a:p>
                  </a:txBody>
                  <a:tcPr marL="108019"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4"/>
                  </a:ext>
                </a:extLst>
              </a:tr>
              <a:tr h="23222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dirty="0" smtClean="0">
                          <a:solidFill>
                            <a:srgbClr val="1F497D"/>
                          </a:solidFill>
                          <a:latin typeface="Avenir Heavy"/>
                          <a:cs typeface="Avenir Heavy"/>
                        </a:rPr>
                        <a:t>16,809</a:t>
                      </a:r>
                    </a:p>
                  </a:txBody>
                  <a:tcPr marL="108019"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outerShdw blurRad="38100" dist="38100" dir="2700000" algn="tl">
                              <a:srgbClr val="DDDDDD"/>
                            </a:outerShdw>
                          </a:effectLst>
                          <a:latin typeface="Avenir Heavy"/>
                          <a:cs typeface="Avenir Heavy"/>
                        </a:rPr>
                        <a:t>Indexed</a:t>
                      </a:r>
                      <a:r>
                        <a:rPr lang="en-US" sz="1200" baseline="0" dirty="0" smtClean="0">
                          <a:solidFill>
                            <a:schemeClr val="tx1"/>
                          </a:solidFill>
                          <a:effectLst>
                            <a:outerShdw blurRad="38100" dist="38100" dir="2700000" algn="tl">
                              <a:srgbClr val="DDDDDD"/>
                            </a:outerShdw>
                          </a:effectLst>
                          <a:latin typeface="Avenir Heavy"/>
                          <a:cs typeface="Avenir Heavy"/>
                        </a:rPr>
                        <a:t> publications (2011-Sept 2016)</a:t>
                      </a:r>
                      <a:endParaRPr lang="en-US" sz="1200" dirty="0" smtClean="0">
                        <a:solidFill>
                          <a:schemeClr val="tx1"/>
                        </a:solidFill>
                        <a:effectLst>
                          <a:outerShdw blurRad="38100" dist="38100" dir="2700000" algn="tl">
                            <a:srgbClr val="DDDDDD"/>
                          </a:outerShdw>
                        </a:effectLst>
                        <a:latin typeface="Avenir Heavy"/>
                        <a:cs typeface="Avenir Heavy"/>
                      </a:endParaRPr>
                    </a:p>
                  </a:txBody>
                  <a:tcPr marL="108019"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5"/>
                  </a:ext>
                </a:extLst>
              </a:tr>
              <a:tr h="23222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dirty="0" smtClean="0">
                          <a:solidFill>
                            <a:srgbClr val="1F497D"/>
                          </a:solidFill>
                          <a:latin typeface="Avenir Heavy"/>
                          <a:cs typeface="Avenir Heavy"/>
                        </a:rPr>
                        <a:t>54,761</a:t>
                      </a:r>
                    </a:p>
                  </a:txBody>
                  <a:tcPr marL="108019" marR="0" marT="0" marB="0" anchor="ctr">
                    <a:lnT w="3175" cap="flat" cmpd="sng" algn="ctr">
                      <a:solidFill>
                        <a:scrgbClr r="0" g="0" b="0"/>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outerShdw blurRad="38100" dist="38100" dir="2700000" algn="tl">
                              <a:srgbClr val="DDDDDD"/>
                            </a:outerShdw>
                          </a:effectLst>
                          <a:latin typeface="Avenir Heavy"/>
                          <a:cs typeface="Avenir Heavy"/>
                        </a:rPr>
                        <a:t>Citations (2010-2016)</a:t>
                      </a:r>
                      <a:endParaRPr lang="en-US" sz="1200" dirty="0" smtClean="0">
                        <a:latin typeface="Avenir Heavy"/>
                        <a:cs typeface="Avenir Heavy"/>
                      </a:endParaRPr>
                    </a:p>
                  </a:txBody>
                  <a:tcPr marL="108019" marR="0" marT="0" marB="0" anchor="ctr">
                    <a:lnT w="3175" cap="flat" cmpd="sng" algn="ctr">
                      <a:solidFill>
                        <a:scrgbClr r="0" g="0" b="0"/>
                      </a:solidFill>
                      <a:prstDash val="solid"/>
                      <a:round/>
                      <a:headEnd type="none" w="med" len="med"/>
                      <a:tailEnd type="none" w="med" len="med"/>
                    </a:lnT>
                  </a:tcPr>
                </a:tc>
                <a:extLst>
                  <a:ext uri="{0D108BD9-81ED-4DB2-BD59-A6C34878D82A}">
                    <a16:rowId xmlns="" xmlns:a16="http://schemas.microsoft.com/office/drawing/2014/main" val="10006"/>
                  </a:ext>
                </a:extLst>
              </a:tr>
            </a:tbl>
          </a:graphicData>
        </a:graphic>
      </p:graphicFrame>
      <p:graphicFrame>
        <p:nvGraphicFramePr>
          <p:cNvPr id="103" name="Table 102"/>
          <p:cNvGraphicFramePr>
            <a:graphicFrameLocks noGrp="1"/>
          </p:cNvGraphicFramePr>
          <p:nvPr>
            <p:extLst>
              <p:ext uri="{D42A27DB-BD31-4B8C-83A1-F6EECF244321}">
                <p14:modId xmlns:p14="http://schemas.microsoft.com/office/powerpoint/2010/main" val="53571440"/>
              </p:ext>
            </p:extLst>
          </p:nvPr>
        </p:nvGraphicFramePr>
        <p:xfrm>
          <a:off x="7186613" y="4329114"/>
          <a:ext cx="3865562" cy="2063749"/>
        </p:xfrm>
        <a:graphic>
          <a:graphicData uri="http://schemas.openxmlformats.org/drawingml/2006/table">
            <a:tbl>
              <a:tblPr firstRow="1" bandRow="1">
                <a:tableStyleId>{2D5ABB26-0587-4C30-8999-92F81FD0307C}</a:tableStyleId>
              </a:tblPr>
              <a:tblGrid>
                <a:gridCol w="639376">
                  <a:extLst>
                    <a:ext uri="{9D8B030D-6E8A-4147-A177-3AD203B41FA5}">
                      <a16:colId xmlns="" xmlns:a16="http://schemas.microsoft.com/office/drawing/2014/main" val="20000"/>
                    </a:ext>
                  </a:extLst>
                </a:gridCol>
                <a:gridCol w="3226186">
                  <a:extLst>
                    <a:ext uri="{9D8B030D-6E8A-4147-A177-3AD203B41FA5}">
                      <a16:colId xmlns="" xmlns:a16="http://schemas.microsoft.com/office/drawing/2014/main" val="20001"/>
                    </a:ext>
                  </a:extLst>
                </a:gridCol>
              </a:tblGrid>
              <a:tr h="232121">
                <a:tc>
                  <a:txBody>
                    <a:bodyPr/>
                    <a:lstStyle/>
                    <a:p>
                      <a:pPr algn="r">
                        <a:lnSpc>
                          <a:spcPct val="100000"/>
                        </a:lnSpc>
                      </a:pPr>
                      <a:r>
                        <a:rPr lang="en-US" sz="1200" b="1" i="0" dirty="0" smtClean="0">
                          <a:solidFill>
                            <a:srgbClr val="1F497D"/>
                          </a:solidFill>
                          <a:latin typeface="Avenir Heavy"/>
                          <a:cs typeface="Avenir Heavy"/>
                        </a:rPr>
                        <a:t>11,128</a:t>
                      </a:r>
                      <a:endParaRPr lang="en-US" sz="1200" b="1" i="0" dirty="0">
                        <a:solidFill>
                          <a:srgbClr val="1F497D"/>
                        </a:solidFill>
                        <a:latin typeface="Avenir Heavy"/>
                        <a:cs typeface="Avenir Heavy"/>
                      </a:endParaRPr>
                    </a:p>
                  </a:txBody>
                  <a:tcPr marL="108037" marR="0" marT="0" marB="0" anchor="ctr">
                    <a:lnB w="3175" cap="flat" cmpd="sng" algn="ctr">
                      <a:solidFill>
                        <a:scrgbClr r="0" g="0" b="0"/>
                      </a:solidFill>
                      <a:prstDash val="solid"/>
                      <a:round/>
                      <a:headEnd type="none" w="med" len="med"/>
                      <a:tailEnd type="none" w="med" len="med"/>
                    </a:lnB>
                  </a:tcPr>
                </a:tc>
                <a:tc>
                  <a:txBody>
                    <a:bodyPr/>
                    <a:lstStyle/>
                    <a:p>
                      <a:pPr>
                        <a:lnSpc>
                          <a:spcPct val="100000"/>
                        </a:lnSpc>
                      </a:pPr>
                      <a:r>
                        <a:rPr lang="en-US" sz="1200" dirty="0" smtClean="0">
                          <a:solidFill>
                            <a:schemeClr val="tx1"/>
                          </a:solidFill>
                          <a:latin typeface="Avenir Heavy"/>
                          <a:cs typeface="Avenir Heavy"/>
                        </a:rPr>
                        <a:t>Outbound mobility students</a:t>
                      </a:r>
                    </a:p>
                  </a:txBody>
                  <a:tcPr marL="108037" marR="0" marT="0" marB="0" anchor="ctr">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232121">
                <a:tc>
                  <a:txBody>
                    <a:bodyPr/>
                    <a:lstStyle/>
                    <a:p>
                      <a:pPr algn="r">
                        <a:lnSpc>
                          <a:spcPct val="100000"/>
                        </a:lnSpc>
                      </a:pPr>
                      <a:r>
                        <a:rPr lang="en-US" sz="1200" b="1" i="0" dirty="0" smtClean="0">
                          <a:solidFill>
                            <a:srgbClr val="1F497D"/>
                          </a:solidFill>
                          <a:latin typeface="Avenir Heavy"/>
                          <a:cs typeface="Avenir Heavy"/>
                        </a:rPr>
                        <a:t>5,267</a:t>
                      </a:r>
                      <a:endParaRPr lang="en-US" sz="1200" b="1" i="0" dirty="0">
                        <a:solidFill>
                          <a:srgbClr val="1F497D"/>
                        </a:solidFill>
                        <a:latin typeface="Avenir Heavy"/>
                        <a:cs typeface="Avenir Heavy"/>
                      </a:endParaRPr>
                    </a:p>
                  </a:txBody>
                  <a:tcPr marL="108037"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venir Heavy"/>
                          <a:cs typeface="Avenir Heavy"/>
                        </a:rPr>
                        <a:t>Inbound mobility students</a:t>
                      </a:r>
                    </a:p>
                  </a:txBody>
                  <a:tcPr marL="108037"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1"/>
                  </a:ext>
                </a:extLst>
              </a:tr>
              <a:tr h="548707">
                <a:tc>
                  <a:txBody>
                    <a:bodyPr/>
                    <a:lstStyle/>
                    <a:p>
                      <a:pPr algn="r">
                        <a:lnSpc>
                          <a:spcPct val="100000"/>
                        </a:lnSpc>
                      </a:pPr>
                      <a:r>
                        <a:rPr lang="en-US" sz="1200" b="1" i="0" dirty="0" smtClean="0">
                          <a:solidFill>
                            <a:srgbClr val="1F497D"/>
                          </a:solidFill>
                          <a:latin typeface="Avenir Heavy"/>
                          <a:cs typeface="Avenir Heavy"/>
                        </a:rPr>
                        <a:t>5,672</a:t>
                      </a:r>
                      <a:endParaRPr lang="en-US" sz="1200" b="1" i="0" dirty="0">
                        <a:solidFill>
                          <a:srgbClr val="1F497D"/>
                        </a:solidFill>
                        <a:latin typeface="Avenir Heavy"/>
                        <a:cs typeface="Avenir Heavy"/>
                      </a:endParaRPr>
                    </a:p>
                  </a:txBody>
                  <a:tcPr marL="108037"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nSpc>
                          <a:spcPct val="100000"/>
                        </a:lnSpc>
                      </a:pPr>
                      <a:r>
                        <a:rPr kumimoji="0" lang="en-US" sz="1200" b="0" i="0" u="none" strike="noStrike" cap="none" normalizeH="0" baseline="0" dirty="0" smtClean="0">
                          <a:ln>
                            <a:noFill/>
                          </a:ln>
                          <a:solidFill>
                            <a:schemeClr val="tx1"/>
                          </a:solidFill>
                          <a:effectLst/>
                          <a:latin typeface="Avenir Heavy"/>
                          <a:ea typeface="MS PGothic" charset="0"/>
                          <a:cs typeface="Avenir Heavy"/>
                        </a:rPr>
                        <a:t>Students involved in </a:t>
                      </a:r>
                      <a:r>
                        <a:rPr lang="en-US" sz="1200" dirty="0" smtClean="0">
                          <a:solidFill>
                            <a:schemeClr val="tx1"/>
                          </a:solidFill>
                          <a:latin typeface="Avenir Heavy"/>
                          <a:cs typeface="Avenir Heavy"/>
                        </a:rPr>
                        <a:t>ongoing entrepreneurship</a:t>
                      </a:r>
                      <a:r>
                        <a:rPr lang="en-US" sz="1200" baseline="0" dirty="0" smtClean="0">
                          <a:solidFill>
                            <a:schemeClr val="tx1"/>
                          </a:solidFill>
                          <a:latin typeface="Avenir Heavy"/>
                          <a:cs typeface="Avenir Heavy"/>
                        </a:rPr>
                        <a:t> </a:t>
                      </a:r>
                      <a:endParaRPr lang="en-US" sz="1200" dirty="0" smtClean="0">
                        <a:solidFill>
                          <a:schemeClr val="tx1"/>
                        </a:solidFill>
                        <a:latin typeface="Avenir Heavy"/>
                        <a:cs typeface="Avenir Heavy"/>
                      </a:endParaRPr>
                    </a:p>
                    <a:p>
                      <a:pPr>
                        <a:lnSpc>
                          <a:spcPct val="100000"/>
                        </a:lnSpc>
                      </a:pPr>
                      <a:r>
                        <a:rPr lang="en-US" sz="1200" dirty="0" smtClean="0">
                          <a:solidFill>
                            <a:schemeClr val="tx1"/>
                          </a:solidFill>
                          <a:latin typeface="Avenir Heavy"/>
                          <a:cs typeface="Avenir Heavy"/>
                        </a:rPr>
                        <a:t>projects</a:t>
                      </a:r>
                    </a:p>
                  </a:txBody>
                  <a:tcPr marL="108037"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2"/>
                  </a:ext>
                </a:extLst>
              </a:tr>
              <a:tr h="365805">
                <a:tc>
                  <a:txBody>
                    <a:bodyPr/>
                    <a:lstStyle/>
                    <a:p>
                      <a:pPr algn="r">
                        <a:lnSpc>
                          <a:spcPct val="100000"/>
                        </a:lnSpc>
                      </a:pPr>
                      <a:r>
                        <a:rPr lang="en-US" sz="1200" b="1" i="0" dirty="0" smtClean="0">
                          <a:solidFill>
                            <a:srgbClr val="1F497D"/>
                          </a:solidFill>
                          <a:latin typeface="Avenir Heavy"/>
                          <a:cs typeface="Avenir Heavy"/>
                        </a:rPr>
                        <a:t>3,102</a:t>
                      </a:r>
                      <a:endParaRPr lang="en-US" sz="1200" b="1" i="0" dirty="0">
                        <a:solidFill>
                          <a:srgbClr val="1F497D"/>
                        </a:solidFill>
                        <a:latin typeface="Avenir Heavy"/>
                        <a:cs typeface="Avenir Heavy"/>
                      </a:endParaRPr>
                    </a:p>
                  </a:txBody>
                  <a:tcPr marL="108037"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venir Heavy"/>
                          <a:ea typeface="MS PGothic" charset="0"/>
                          <a:cs typeface="Avenir Heavy"/>
                        </a:rPr>
                        <a:t>Students involved in </a:t>
                      </a:r>
                      <a:r>
                        <a:rPr kumimoji="0" lang="en-US" sz="1200" b="0" i="1" u="none" strike="noStrike" cap="none" normalizeH="0" baseline="0" dirty="0" smtClean="0">
                          <a:ln>
                            <a:noFill/>
                          </a:ln>
                          <a:solidFill>
                            <a:schemeClr val="tx1"/>
                          </a:solidFill>
                          <a:effectLst/>
                          <a:latin typeface="Avenir Heavy"/>
                          <a:ea typeface="MS PGothic" charset="0"/>
                          <a:cs typeface="Avenir Heavy"/>
                        </a:rPr>
                        <a:t>Job on Campus </a:t>
                      </a:r>
                      <a:r>
                        <a:rPr kumimoji="0" lang="en-US" sz="1200" b="0" i="0" u="none" strike="noStrike" cap="none" normalizeH="0" baseline="0" dirty="0" err="1" smtClean="0">
                          <a:ln>
                            <a:noFill/>
                          </a:ln>
                          <a:solidFill>
                            <a:schemeClr val="tx1"/>
                          </a:solidFill>
                          <a:effectLst/>
                          <a:latin typeface="Avenir Heavy"/>
                          <a:ea typeface="MS PGothic" charset="0"/>
                          <a:cs typeface="Avenir Heavy"/>
                        </a:rPr>
                        <a:t>programme</a:t>
                      </a:r>
                      <a:endParaRPr kumimoji="0" lang="en-US" sz="1200" b="0" i="0" u="none" strike="noStrike" cap="none" normalizeH="0" baseline="0" dirty="0" smtClean="0">
                        <a:ln>
                          <a:noFill/>
                        </a:ln>
                        <a:solidFill>
                          <a:schemeClr val="tx1"/>
                        </a:solidFill>
                        <a:effectLst/>
                        <a:latin typeface="Avenir Heavy"/>
                        <a:ea typeface="MS PGothic" charset="0"/>
                        <a:cs typeface="Avenir Heavy"/>
                      </a:endParaRPr>
                    </a:p>
                  </a:txBody>
                  <a:tcPr marL="108037"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3"/>
                  </a:ext>
                </a:extLst>
              </a:tr>
              <a:tr h="452874">
                <a:tc>
                  <a:txBody>
                    <a:bodyPr/>
                    <a:lstStyle/>
                    <a:p>
                      <a:pPr algn="r">
                        <a:lnSpc>
                          <a:spcPct val="100000"/>
                        </a:lnSpc>
                      </a:pPr>
                      <a:r>
                        <a:rPr lang="en-US" sz="1200" b="1" i="0" dirty="0" smtClean="0">
                          <a:solidFill>
                            <a:srgbClr val="1F497D"/>
                          </a:solidFill>
                          <a:latin typeface="Avenir Heavy"/>
                          <a:cs typeface="Avenir Heavy"/>
                        </a:rPr>
                        <a:t>2,993</a:t>
                      </a:r>
                      <a:endParaRPr lang="en-US" sz="1200" b="1" i="0" dirty="0">
                        <a:solidFill>
                          <a:srgbClr val="1F497D"/>
                        </a:solidFill>
                        <a:latin typeface="Avenir Heavy"/>
                        <a:cs typeface="Avenir Heavy"/>
                      </a:endParaRPr>
                    </a:p>
                  </a:txBody>
                  <a:tcPr marL="108037"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venir Heavy"/>
                          <a:ea typeface="MS PGothic" charset="0"/>
                          <a:cs typeface="Avenir Heavy"/>
                        </a:rPr>
                        <a:t>Students involved in </a:t>
                      </a:r>
                      <a:r>
                        <a:rPr kumimoji="0" lang="en-US" sz="1200" b="0" i="1" u="none" strike="noStrike" cap="none" normalizeH="0" baseline="0" dirty="0" smtClean="0">
                          <a:ln>
                            <a:noFill/>
                          </a:ln>
                          <a:solidFill>
                            <a:schemeClr val="tx1"/>
                          </a:solidFill>
                          <a:effectLst/>
                          <a:latin typeface="Avenir Heavy"/>
                          <a:ea typeface="MS PGothic" charset="0"/>
                          <a:cs typeface="Avenir Heavy"/>
                        </a:rPr>
                        <a:t>Service Learning </a:t>
                      </a:r>
                      <a:r>
                        <a:rPr kumimoji="0" lang="en-US" sz="1200" b="0" i="0" u="none" strike="noStrike" cap="none" normalizeH="0" baseline="0" dirty="0" err="1" smtClean="0">
                          <a:ln>
                            <a:noFill/>
                          </a:ln>
                          <a:solidFill>
                            <a:schemeClr val="tx1"/>
                          </a:solidFill>
                          <a:effectLst/>
                          <a:latin typeface="Avenir Heavy"/>
                          <a:ea typeface="MS PGothic" charset="0"/>
                          <a:cs typeface="Avenir Heavy"/>
                        </a:rPr>
                        <a:t>programme</a:t>
                      </a:r>
                      <a:endParaRPr kumimoji="0" lang="en-US" sz="1200" b="0" i="0" u="none" strike="noStrike" cap="none" normalizeH="0" baseline="0" dirty="0" smtClean="0">
                        <a:ln>
                          <a:noFill/>
                        </a:ln>
                        <a:solidFill>
                          <a:schemeClr val="tx1"/>
                        </a:solidFill>
                        <a:effectLst/>
                        <a:latin typeface="Avenir Heavy"/>
                        <a:ea typeface="MS PGothic" charset="0"/>
                        <a:cs typeface="Avenir Heavy"/>
                      </a:endParaRPr>
                    </a:p>
                  </a:txBody>
                  <a:tcPr marL="108037"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4"/>
                  </a:ext>
                </a:extLst>
              </a:tr>
              <a:tr h="232121">
                <a:tc>
                  <a:txBody>
                    <a:bodyPr/>
                    <a:lstStyle/>
                    <a:p>
                      <a:pPr algn="r">
                        <a:lnSpc>
                          <a:spcPct val="100000"/>
                        </a:lnSpc>
                      </a:pPr>
                      <a:r>
                        <a:rPr lang="en-US" sz="1200" b="1" i="0" dirty="0" smtClean="0">
                          <a:solidFill>
                            <a:srgbClr val="1F497D"/>
                          </a:solidFill>
                          <a:latin typeface="Avenir Heavy"/>
                          <a:cs typeface="Avenir Heavy"/>
                        </a:rPr>
                        <a:t>141</a:t>
                      </a:r>
                      <a:endParaRPr lang="en-US" sz="1200" b="1" i="0" dirty="0">
                        <a:solidFill>
                          <a:srgbClr val="1F497D"/>
                        </a:solidFill>
                        <a:latin typeface="Avenir Heavy"/>
                        <a:cs typeface="Avenir Heavy"/>
                      </a:endParaRPr>
                    </a:p>
                  </a:txBody>
                  <a:tcPr marL="108037" marR="0" marT="0" marB="0" anchor="ctr">
                    <a:lnL>
                      <a:noFill/>
                    </a:lnL>
                    <a:lnR>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venir Heavy"/>
                          <a:ea typeface="MS PGothic" charset="0"/>
                          <a:cs typeface="Avenir Heavy"/>
                        </a:rPr>
                        <a:t>Students involved in </a:t>
                      </a:r>
                      <a:r>
                        <a:rPr lang="en-US" sz="1200" dirty="0" smtClean="0">
                          <a:latin typeface="Avenir Heavy"/>
                          <a:cs typeface="Avenir Heavy"/>
                        </a:rPr>
                        <a:t>5ETP</a:t>
                      </a:r>
                    </a:p>
                  </a:txBody>
                  <a:tcPr marL="108037" marR="0" marT="0" marB="0" anchor="ctr">
                    <a:lnL>
                      <a:noFill/>
                    </a:lnL>
                    <a:lnR>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bl>
          </a:graphicData>
        </a:graphic>
      </p:graphicFrame>
      <p:graphicFrame>
        <p:nvGraphicFramePr>
          <p:cNvPr id="107" name="Table 106"/>
          <p:cNvGraphicFramePr>
            <a:graphicFrameLocks noGrp="1"/>
          </p:cNvGraphicFramePr>
          <p:nvPr>
            <p:extLst>
              <p:ext uri="{D42A27DB-BD31-4B8C-83A1-F6EECF244321}">
                <p14:modId xmlns:p14="http://schemas.microsoft.com/office/powerpoint/2010/main" val="3658345173"/>
              </p:ext>
            </p:extLst>
          </p:nvPr>
        </p:nvGraphicFramePr>
        <p:xfrm>
          <a:off x="7769226" y="1614488"/>
          <a:ext cx="2830513" cy="1571630"/>
        </p:xfrm>
        <a:graphic>
          <a:graphicData uri="http://schemas.openxmlformats.org/drawingml/2006/table">
            <a:tbl>
              <a:tblPr firstRow="1" bandRow="1">
                <a:tableStyleId>{2D5ABB26-0587-4C30-8999-92F81FD0307C}</a:tableStyleId>
              </a:tblPr>
              <a:tblGrid>
                <a:gridCol w="687637">
                  <a:extLst>
                    <a:ext uri="{9D8B030D-6E8A-4147-A177-3AD203B41FA5}">
                      <a16:colId xmlns="" xmlns:a16="http://schemas.microsoft.com/office/drawing/2014/main" val="20000"/>
                    </a:ext>
                  </a:extLst>
                </a:gridCol>
                <a:gridCol w="2142876">
                  <a:extLst>
                    <a:ext uri="{9D8B030D-6E8A-4147-A177-3AD203B41FA5}">
                      <a16:colId xmlns="" xmlns:a16="http://schemas.microsoft.com/office/drawing/2014/main" val="20001"/>
                    </a:ext>
                  </a:extLst>
                </a:gridCol>
              </a:tblGrid>
              <a:tr h="232030">
                <a:tc>
                  <a:txBody>
                    <a:bodyPr/>
                    <a:lstStyle/>
                    <a:p>
                      <a:pPr algn="r">
                        <a:lnSpc>
                          <a:spcPct val="100000"/>
                        </a:lnSpc>
                      </a:pPr>
                      <a:r>
                        <a:rPr lang="en-US" sz="1200" b="1" i="0" dirty="0" smtClean="0">
                          <a:solidFill>
                            <a:schemeClr val="accent1">
                              <a:lumMod val="75000"/>
                            </a:schemeClr>
                          </a:solidFill>
                          <a:latin typeface="Avenir Heavy"/>
                          <a:cs typeface="Avenir Heavy"/>
                        </a:rPr>
                        <a:t>21,323</a:t>
                      </a:r>
                      <a:endParaRPr lang="en-US" sz="1200" b="1" i="0" dirty="0">
                        <a:solidFill>
                          <a:schemeClr val="accent1">
                            <a:lumMod val="75000"/>
                          </a:schemeClr>
                        </a:solidFill>
                        <a:latin typeface="Avenir Heavy"/>
                        <a:cs typeface="Avenir Heavy"/>
                      </a:endParaRPr>
                    </a:p>
                  </a:txBody>
                  <a:tcPr marL="108048" marR="0" marT="0" marB="0">
                    <a:lnB w="3175" cap="flat" cmpd="sng" algn="ctr">
                      <a:solidFill>
                        <a:scrgbClr r="0" g="0" b="0"/>
                      </a:solidFill>
                      <a:prstDash val="solid"/>
                      <a:round/>
                      <a:headEnd type="none" w="med" len="med"/>
                      <a:tailEnd type="none" w="med" len="med"/>
                    </a:lnB>
                  </a:tcPr>
                </a:tc>
                <a:tc>
                  <a:txBody>
                    <a:bodyPr/>
                    <a:lstStyle/>
                    <a:p>
                      <a:pPr>
                        <a:lnSpc>
                          <a:spcPct val="100000"/>
                        </a:lnSpc>
                      </a:pPr>
                      <a:r>
                        <a:rPr lang="en-US" sz="1200" dirty="0" smtClean="0">
                          <a:solidFill>
                            <a:schemeClr val="tx1"/>
                          </a:solidFill>
                          <a:latin typeface="Avenir Heavy"/>
                          <a:cs typeface="Avenir Heavy"/>
                        </a:rPr>
                        <a:t>Total</a:t>
                      </a:r>
                      <a:r>
                        <a:rPr lang="en-US" sz="1200" baseline="0" dirty="0" smtClean="0">
                          <a:solidFill>
                            <a:schemeClr val="tx1"/>
                          </a:solidFill>
                          <a:latin typeface="Avenir Heavy"/>
                          <a:cs typeface="Avenir Heavy"/>
                        </a:rPr>
                        <a:t> UG &amp; PG enrolment</a:t>
                      </a:r>
                      <a:endParaRPr lang="en-US" sz="1200" dirty="0" smtClean="0">
                        <a:solidFill>
                          <a:schemeClr val="tx1"/>
                        </a:solidFill>
                        <a:latin typeface="Avenir Heavy"/>
                        <a:cs typeface="Avenir Heavy"/>
                      </a:endParaRPr>
                    </a:p>
                  </a:txBody>
                  <a:tcPr marL="108048" marR="0" marT="0" marB="0">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232030">
                <a:tc>
                  <a:txBody>
                    <a:bodyPr/>
                    <a:lstStyle/>
                    <a:p>
                      <a:pPr algn="r">
                        <a:lnSpc>
                          <a:spcPct val="100000"/>
                        </a:lnSpc>
                      </a:pPr>
                      <a:r>
                        <a:rPr lang="en-US" sz="1200" b="1" i="0" dirty="0" smtClean="0">
                          <a:solidFill>
                            <a:schemeClr val="accent1">
                              <a:lumMod val="75000"/>
                            </a:schemeClr>
                          </a:solidFill>
                          <a:latin typeface="Avenir Heavy"/>
                          <a:cs typeface="Avenir Heavy"/>
                        </a:rPr>
                        <a:t>9,273</a:t>
                      </a:r>
                      <a:endParaRPr lang="en-US" sz="1200" b="1" i="0" dirty="0">
                        <a:solidFill>
                          <a:schemeClr val="accent1">
                            <a:lumMod val="75000"/>
                          </a:schemeClr>
                        </a:solidFill>
                        <a:latin typeface="Avenir Heavy"/>
                        <a:cs typeface="Avenir Heavy"/>
                      </a:endParaRPr>
                    </a:p>
                  </a:txBody>
                  <a:tcPr marL="108048" marR="0" marT="0" marB="0">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venir Heavy"/>
                          <a:cs typeface="Avenir Heavy"/>
                        </a:rPr>
                        <a:t>Total PG enrolment</a:t>
                      </a:r>
                    </a:p>
                  </a:txBody>
                  <a:tcPr marL="108048" marR="0" marT="0" marB="0">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1"/>
                  </a:ext>
                </a:extLst>
              </a:tr>
              <a:tr h="23203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dirty="0" smtClean="0">
                          <a:solidFill>
                            <a:schemeClr val="accent1">
                              <a:lumMod val="75000"/>
                            </a:schemeClr>
                          </a:solidFill>
                          <a:latin typeface="Avenir Heavy"/>
                          <a:cs typeface="Avenir Heavy"/>
                        </a:rPr>
                        <a:t>4,838</a:t>
                      </a:r>
                    </a:p>
                  </a:txBody>
                  <a:tcPr marL="108048" marR="0" marT="0" marB="0">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l">
                        <a:defRPr/>
                      </a:pPr>
                      <a:r>
                        <a:rPr lang="en-US" sz="1200" dirty="0" smtClean="0">
                          <a:solidFill>
                            <a:schemeClr val="tx1"/>
                          </a:solidFill>
                          <a:effectLst>
                            <a:outerShdw blurRad="38100" dist="38100" dir="2700000" algn="tl">
                              <a:srgbClr val="DDDDDD"/>
                            </a:outerShdw>
                          </a:effectLst>
                          <a:latin typeface="Avenir Heavy"/>
                          <a:cs typeface="Avenir Heavy"/>
                        </a:rPr>
                        <a:t>Master students</a:t>
                      </a:r>
                    </a:p>
                  </a:txBody>
                  <a:tcPr marL="108048" marR="0" marT="0" marB="0">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2"/>
                  </a:ext>
                </a:extLst>
              </a:tr>
              <a:tr h="23203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dirty="0" smtClean="0">
                          <a:solidFill>
                            <a:schemeClr val="accent1">
                              <a:lumMod val="75000"/>
                            </a:schemeClr>
                          </a:solidFill>
                          <a:latin typeface="Avenir Heavy"/>
                          <a:cs typeface="Avenir Heavy"/>
                        </a:rPr>
                        <a:t>4,363</a:t>
                      </a:r>
                    </a:p>
                  </a:txBody>
                  <a:tcPr marL="108048" marR="0" marT="0" marB="0">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l">
                        <a:defRPr/>
                      </a:pPr>
                      <a:r>
                        <a:rPr lang="en-US" sz="1200" dirty="0" smtClean="0">
                          <a:solidFill>
                            <a:schemeClr val="tx1"/>
                          </a:solidFill>
                          <a:effectLst>
                            <a:outerShdw blurRad="38100" dist="38100" dir="2700000" algn="tl">
                              <a:srgbClr val="DDDDDD"/>
                            </a:outerShdw>
                          </a:effectLst>
                          <a:latin typeface="Avenir Heavy"/>
                          <a:cs typeface="Avenir Heavy"/>
                        </a:rPr>
                        <a:t>PhD students</a:t>
                      </a:r>
                    </a:p>
                  </a:txBody>
                  <a:tcPr marL="108048" marR="0" marT="0" marB="0">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3"/>
                  </a:ext>
                </a:extLst>
              </a:tr>
              <a:tr h="23203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dirty="0" smtClean="0">
                          <a:solidFill>
                            <a:schemeClr val="accent1">
                              <a:lumMod val="75000"/>
                            </a:schemeClr>
                          </a:solidFill>
                          <a:latin typeface="Avenir Heavy"/>
                          <a:cs typeface="Avenir Heavy"/>
                        </a:rPr>
                        <a:t>2,446</a:t>
                      </a:r>
                    </a:p>
                  </a:txBody>
                  <a:tcPr marL="108048" marR="0" marT="0" marB="0">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a:defRPr/>
                      </a:pPr>
                      <a:r>
                        <a:rPr lang="en-US" sz="1200" dirty="0" smtClean="0">
                          <a:solidFill>
                            <a:schemeClr val="tx1"/>
                          </a:solidFill>
                          <a:effectLst>
                            <a:outerShdw blurRad="38100" dist="38100" dir="2700000" algn="tl">
                              <a:srgbClr val="DDDDDD"/>
                            </a:outerShdw>
                          </a:effectLst>
                          <a:latin typeface="Avenir Heavy"/>
                          <a:cs typeface="Avenir Heavy"/>
                        </a:rPr>
                        <a:t>Total international students</a:t>
                      </a:r>
                    </a:p>
                  </a:txBody>
                  <a:tcPr marL="108048" marR="0" marT="0" marB="0">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 xmlns:a16="http://schemas.microsoft.com/office/drawing/2014/main" val="10004"/>
                  </a:ext>
                </a:extLst>
              </a:tr>
              <a:tr h="411475">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700" dirty="0" smtClean="0">
                          <a:solidFill>
                            <a:schemeClr val="tx1"/>
                          </a:solidFill>
                          <a:effectLst>
                            <a:outerShdw blurRad="38100" dist="38100" dir="2700000" algn="tl">
                              <a:srgbClr val="DDDDDD"/>
                            </a:outerShdw>
                          </a:effectLst>
                          <a:latin typeface="Avenir Heavy"/>
                          <a:cs typeface="Avenir Heavy"/>
                        </a:rPr>
                        <a:t>*</a:t>
                      </a:r>
                      <a:r>
                        <a:rPr lang="en-US" sz="700" dirty="0" smtClean="0">
                          <a:latin typeface="Avenir Heavy"/>
                          <a:cs typeface="Avenir Heavy"/>
                        </a:rPr>
                        <a:t>Source: SMO UTM (</a:t>
                      </a:r>
                      <a:r>
                        <a:rPr lang="en-US" sz="700" dirty="0" err="1" smtClean="0">
                          <a:latin typeface="Avenir Heavy"/>
                          <a:cs typeface="Avenir Heavy"/>
                        </a:rPr>
                        <a:t>MyMohes</a:t>
                      </a:r>
                      <a:r>
                        <a:rPr lang="en-US" sz="700" dirty="0" smtClean="0">
                          <a:latin typeface="Avenir Heavy"/>
                          <a:cs typeface="Avenir Heavy"/>
                        </a:rPr>
                        <a:t> data; cut off:10 Oct. 2016) </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800" dirty="0" smtClean="0">
                        <a:solidFill>
                          <a:schemeClr val="tx1"/>
                        </a:solidFill>
                        <a:effectLst>
                          <a:outerShdw blurRad="38100" dist="38100" dir="2700000" algn="tl">
                            <a:srgbClr val="DDDDDD"/>
                          </a:outerShdw>
                        </a:effectLst>
                        <a:latin typeface="Avenir Heavy"/>
                        <a:cs typeface="Avenir Heavy"/>
                      </a:endParaRPr>
                    </a:p>
                    <a:p>
                      <a:pPr algn="r">
                        <a:defRPr/>
                      </a:pPr>
                      <a:endParaRPr lang="en-US" sz="1200" dirty="0" smtClean="0">
                        <a:solidFill>
                          <a:schemeClr val="tx1"/>
                        </a:solidFill>
                        <a:effectLst>
                          <a:outerShdw blurRad="38100" dist="38100" dir="2700000" algn="tl">
                            <a:srgbClr val="DDDDDD"/>
                          </a:outerShdw>
                        </a:effectLst>
                        <a:latin typeface="Avenir Heavy"/>
                        <a:cs typeface="Avenir Heavy"/>
                      </a:endParaRPr>
                    </a:p>
                  </a:txBody>
                  <a:tcPr marL="108048" marR="0" marT="0" marB="0">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defRPr/>
                      </a:pPr>
                      <a:endParaRPr lang="en-US" sz="1200" dirty="0" smtClean="0">
                        <a:solidFill>
                          <a:schemeClr val="tx1"/>
                        </a:solidFill>
                        <a:effectLst>
                          <a:outerShdw blurRad="38100" dist="38100" dir="2700000" algn="tl">
                            <a:srgbClr val="DDDDDD"/>
                          </a:outerShdw>
                        </a:effectLst>
                        <a:latin typeface="Avenir Light"/>
                        <a:cs typeface="Avenir Light"/>
                      </a:endParaRPr>
                    </a:p>
                  </a:txBody>
                  <a:tcPr marL="108022" marR="0" marT="0" marB="0">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grpSp>
        <p:nvGrpSpPr>
          <p:cNvPr id="2" name="Group 1"/>
          <p:cNvGrpSpPr/>
          <p:nvPr/>
        </p:nvGrpSpPr>
        <p:grpSpPr>
          <a:xfrm>
            <a:off x="5519936" y="132485"/>
            <a:ext cx="7215063" cy="507371"/>
            <a:chOff x="5519936" y="132485"/>
            <a:chExt cx="7215063" cy="1812779"/>
          </a:xfrm>
        </p:grpSpPr>
        <p:sp>
          <p:nvSpPr>
            <p:cNvPr id="45" name="Rectangle 44"/>
            <p:cNvSpPr/>
            <p:nvPr/>
          </p:nvSpPr>
          <p:spPr>
            <a:xfrm rot="10800000" flipV="1">
              <a:off x="5519936" y="577112"/>
              <a:ext cx="840541" cy="136815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6" name="Rectangle 45"/>
            <p:cNvSpPr/>
            <p:nvPr/>
          </p:nvSpPr>
          <p:spPr>
            <a:xfrm>
              <a:off x="8918575" y="132485"/>
              <a:ext cx="3816424" cy="4512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8142" tIns="0" rIns="0" bIns="0" numCol="1" spcCol="1270" anchor="t" anchorCtr="0">
              <a:noAutofit/>
            </a:bodyPr>
            <a:lstStyle/>
            <a:p>
              <a:pPr defTabSz="622300">
                <a:lnSpc>
                  <a:spcPct val="90000"/>
                </a:lnSpc>
                <a:spcBef>
                  <a:spcPct val="0"/>
                </a:spcBef>
                <a:spcAft>
                  <a:spcPct val="35000"/>
                </a:spcAft>
              </a:pPr>
              <a:r>
                <a:rPr lang="en-US" sz="4400" b="1" dirty="0">
                  <a:ln w="1905"/>
                  <a:solidFill>
                    <a:srgbClr val="C00000"/>
                  </a:solidFill>
                  <a:effectLst>
                    <a:innerShdw blurRad="69850" dist="43180" dir="5400000">
                      <a:srgbClr val="000000">
                        <a:alpha val="65000"/>
                      </a:srgbClr>
                    </a:innerShdw>
                  </a:effectLst>
                  <a:latin typeface="Arial Black" pitchFamily="34" charset="0"/>
                </a:rPr>
                <a:t>UTM Now </a:t>
              </a:r>
            </a:p>
          </p:txBody>
        </p:sp>
      </p:grpSp>
      <p:sp>
        <p:nvSpPr>
          <p:cNvPr id="5" name="Rectangle 4"/>
          <p:cNvSpPr/>
          <p:nvPr/>
        </p:nvSpPr>
        <p:spPr>
          <a:xfrm>
            <a:off x="1469721" y="2007192"/>
            <a:ext cx="2901949" cy="215444"/>
          </a:xfrm>
          <a:prstGeom prst="rect">
            <a:avLst/>
          </a:prstGeom>
        </p:spPr>
        <p:txBody>
          <a:bodyPr wrap="square">
            <a:spAutoFit/>
          </a:bodyPr>
          <a:lstStyle/>
          <a:p>
            <a:pPr>
              <a:defRPr/>
            </a:pPr>
            <a:r>
              <a:rPr lang="en-US" sz="800" dirty="0" smtClean="0">
                <a:latin typeface="Avenir Heavy"/>
                <a:cs typeface="Avenir Heavy"/>
              </a:rPr>
              <a:t>cut off: July 2018) </a:t>
            </a:r>
            <a:endParaRPr lang="en-US" sz="800" dirty="0">
              <a:latin typeface="Avenir Heavy"/>
              <a:cs typeface="Avenir Heavy"/>
            </a:endParaRPr>
          </a:p>
        </p:txBody>
      </p:sp>
    </p:spTree>
    <p:extLst>
      <p:ext uri="{BB962C8B-B14F-4D97-AF65-F5344CB8AC3E}">
        <p14:creationId xmlns:p14="http://schemas.microsoft.com/office/powerpoint/2010/main" val="355903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clrChange>
              <a:clrFrom>
                <a:srgbClr val="EDF6FD"/>
              </a:clrFrom>
              <a:clrTo>
                <a:srgbClr val="EDF6FD">
                  <a:alpha val="0"/>
                </a:srgbClr>
              </a:clrTo>
            </a:clrChange>
            <a:duotone>
              <a:schemeClr val="accent3">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06611" y="1042250"/>
            <a:ext cx="11981378" cy="535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3279283415"/>
              </p:ext>
            </p:extLst>
          </p:nvPr>
        </p:nvGraphicFramePr>
        <p:xfrm>
          <a:off x="1295400" y="95250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8394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93692"/>
            <a:ext cx="9092234" cy="698717"/>
          </a:xfrm>
        </p:spPr>
        <p:txBody>
          <a:bodyPr/>
          <a:lstStyle/>
          <a:p>
            <a:r>
              <a:rPr lang="en-MY" b="1" dirty="0" smtClean="0">
                <a:solidFill>
                  <a:srgbClr val="C00000"/>
                </a:solidFill>
              </a:rPr>
              <a:t>University Administrators</a:t>
            </a:r>
            <a:endParaRPr lang="en-MY" b="1" dirty="0">
              <a:solidFill>
                <a:srgbClr val="C00000"/>
              </a:solidFill>
            </a:endParaRPr>
          </a:p>
        </p:txBody>
      </p:sp>
      <p:sp>
        <p:nvSpPr>
          <p:cNvPr id="8" name="TextBox 7"/>
          <p:cNvSpPr txBox="1"/>
          <p:nvPr/>
        </p:nvSpPr>
        <p:spPr>
          <a:xfrm>
            <a:off x="990599" y="1201617"/>
            <a:ext cx="9906000" cy="4893647"/>
          </a:xfrm>
          <a:prstGeom prst="rect">
            <a:avLst/>
          </a:prstGeom>
          <a:noFill/>
        </p:spPr>
        <p:txBody>
          <a:bodyPr wrap="square" rtlCol="0">
            <a:spAutoFit/>
          </a:bodyPr>
          <a:lstStyle/>
          <a:p>
            <a:pPr marL="457200" indent="-457200">
              <a:buFont typeface="Wingdings" panose="05000000000000000000" pitchFamily="2" charset="2"/>
              <a:buChar char="Ø"/>
            </a:pPr>
            <a:r>
              <a:rPr lang="en-US" sz="2400" dirty="0" smtClean="0"/>
              <a:t>Category of </a:t>
            </a:r>
            <a:r>
              <a:rPr lang="en-US" sz="2400" b="1" dirty="0"/>
              <a:t>non-teaching professionals </a:t>
            </a:r>
            <a:r>
              <a:rPr lang="en-US" sz="2400" dirty="0"/>
              <a:t>who render all kinds </a:t>
            </a:r>
            <a:r>
              <a:rPr lang="en-US" sz="2400" dirty="0" smtClean="0"/>
              <a:t>of professional </a:t>
            </a:r>
            <a:r>
              <a:rPr lang="en-US" sz="2400" dirty="0"/>
              <a:t>support </a:t>
            </a:r>
            <a:r>
              <a:rPr lang="en-US" sz="2400" dirty="0" smtClean="0"/>
              <a:t>services </a:t>
            </a:r>
            <a:r>
              <a:rPr lang="en-US" sz="2400" dirty="0"/>
              <a:t>towards promoting the </a:t>
            </a:r>
            <a:r>
              <a:rPr lang="en-US" sz="2400" dirty="0" smtClean="0"/>
              <a:t>core business </a:t>
            </a:r>
            <a:r>
              <a:rPr lang="en-US" sz="2400" dirty="0"/>
              <a:t>of teaching and research in </a:t>
            </a:r>
            <a:r>
              <a:rPr lang="en-US" sz="2400" dirty="0" smtClean="0"/>
              <a:t>universities.</a:t>
            </a:r>
          </a:p>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r>
              <a:rPr lang="en-US" sz="2400" dirty="0" smtClean="0"/>
              <a:t>Work </a:t>
            </a:r>
            <a:r>
              <a:rPr lang="en-US" sz="2400" dirty="0"/>
              <a:t>within both the central administrative (academic registrars) department and for individual faculties of universities and other higher education establishments. </a:t>
            </a:r>
            <a:endParaRPr lang="en-US" sz="2400" dirty="0" smtClean="0"/>
          </a:p>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r>
              <a:rPr lang="en-US" sz="2400" dirty="0" smtClean="0"/>
              <a:t>There </a:t>
            </a:r>
            <a:r>
              <a:rPr lang="en-US" sz="2400" dirty="0"/>
              <a:t>is no ‘typical' job profile: administrators may have roles in student recruitment, funding, quality assurance, marketing or public relations; or they may be responsible for budgetary/financial administration, project management or human resources management. </a:t>
            </a:r>
            <a:endParaRPr lang="en-US" sz="2400" dirty="0" smtClean="0"/>
          </a:p>
          <a:p>
            <a:pPr marL="457200" indent="-457200">
              <a:buFont typeface="Wingdings" panose="05000000000000000000" pitchFamily="2" charset="2"/>
              <a:buChar char="Ø"/>
            </a:pPr>
            <a:endParaRPr lang="en-US" sz="2400" dirty="0" smtClean="0"/>
          </a:p>
        </p:txBody>
      </p:sp>
    </p:spTree>
    <p:extLst>
      <p:ext uri="{BB962C8B-B14F-4D97-AF65-F5344CB8AC3E}">
        <p14:creationId xmlns:p14="http://schemas.microsoft.com/office/powerpoint/2010/main" val="4142400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93692"/>
            <a:ext cx="9092234" cy="698717"/>
          </a:xfrm>
        </p:spPr>
        <p:txBody>
          <a:bodyPr/>
          <a:lstStyle/>
          <a:p>
            <a:r>
              <a:rPr lang="en-MY" b="1" dirty="0" smtClean="0">
                <a:solidFill>
                  <a:srgbClr val="C00000"/>
                </a:solidFill>
              </a:rPr>
              <a:t>University Administrators</a:t>
            </a:r>
            <a:endParaRPr lang="en-MY" b="1" dirty="0">
              <a:solidFill>
                <a:srgbClr val="C00000"/>
              </a:solidFill>
            </a:endParaRPr>
          </a:p>
        </p:txBody>
      </p:sp>
      <p:sp>
        <p:nvSpPr>
          <p:cNvPr id="4" name="Rectangle 3"/>
          <p:cNvSpPr/>
          <p:nvPr/>
        </p:nvSpPr>
        <p:spPr>
          <a:xfrm>
            <a:off x="762000" y="1828800"/>
            <a:ext cx="10515599" cy="1754326"/>
          </a:xfrm>
          <a:prstGeom prst="rect">
            <a:avLst/>
          </a:prstGeom>
        </p:spPr>
        <p:txBody>
          <a:bodyPr wrap="square">
            <a:spAutoFit/>
          </a:bodyPr>
          <a:lstStyle/>
          <a:p>
            <a:pPr algn="ctr"/>
            <a:r>
              <a:rPr lang="en-MY" sz="3600" b="1" dirty="0" smtClean="0">
                <a:solidFill>
                  <a:schemeClr val="accent2">
                    <a:lumMod val="50000"/>
                  </a:schemeClr>
                </a:solidFill>
              </a:rPr>
              <a:t>Non-Academics Staff   </a:t>
            </a:r>
            <a:r>
              <a:rPr lang="en-MY" sz="3600" b="1" dirty="0" smtClean="0">
                <a:solidFill>
                  <a:srgbClr val="00B050"/>
                </a:solidFill>
              </a:rPr>
              <a:t>Administration Staff  </a:t>
            </a:r>
          </a:p>
          <a:p>
            <a:pPr algn="ctr"/>
            <a:r>
              <a:rPr lang="en-MY" sz="3600" b="1" dirty="0" smtClean="0">
                <a:solidFill>
                  <a:srgbClr val="002060"/>
                </a:solidFill>
              </a:rPr>
              <a:t>Support Staff (</a:t>
            </a:r>
            <a:r>
              <a:rPr lang="en-MY" sz="3600" b="1" dirty="0" err="1" smtClean="0">
                <a:solidFill>
                  <a:srgbClr val="002060"/>
                </a:solidFill>
              </a:rPr>
              <a:t>Staf</a:t>
            </a:r>
            <a:r>
              <a:rPr lang="en-MY" sz="3600" b="1" dirty="0" smtClean="0">
                <a:solidFill>
                  <a:srgbClr val="002060"/>
                </a:solidFill>
              </a:rPr>
              <a:t> </a:t>
            </a:r>
            <a:r>
              <a:rPr lang="en-MY" sz="3600" b="1" dirty="0" err="1" smtClean="0">
                <a:solidFill>
                  <a:srgbClr val="002060"/>
                </a:solidFill>
              </a:rPr>
              <a:t>Sokongan</a:t>
            </a:r>
            <a:r>
              <a:rPr lang="en-MY" sz="3600" b="1" dirty="0" smtClean="0">
                <a:solidFill>
                  <a:srgbClr val="002060"/>
                </a:solidFill>
              </a:rPr>
              <a:t>)  </a:t>
            </a:r>
          </a:p>
          <a:p>
            <a:pPr algn="ctr"/>
            <a:r>
              <a:rPr lang="en-MY" sz="3600" b="1" dirty="0" err="1" smtClean="0">
                <a:solidFill>
                  <a:srgbClr val="C00000"/>
                </a:solidFill>
              </a:rPr>
              <a:t>Pengurusan</a:t>
            </a:r>
            <a:r>
              <a:rPr lang="en-MY" sz="3600" b="1" dirty="0" smtClean="0">
                <a:solidFill>
                  <a:srgbClr val="C00000"/>
                </a:solidFill>
              </a:rPr>
              <a:t>, </a:t>
            </a:r>
            <a:r>
              <a:rPr lang="en-MY" sz="3600" b="1" dirty="0" err="1" smtClean="0">
                <a:solidFill>
                  <a:srgbClr val="C00000"/>
                </a:solidFill>
              </a:rPr>
              <a:t>Profesional</a:t>
            </a:r>
            <a:r>
              <a:rPr lang="en-MY" sz="3600" b="1" dirty="0" smtClean="0">
                <a:solidFill>
                  <a:srgbClr val="C00000"/>
                </a:solidFill>
              </a:rPr>
              <a:t> &amp; </a:t>
            </a:r>
            <a:r>
              <a:rPr lang="en-MY" sz="3600" b="1" dirty="0" err="1" smtClean="0">
                <a:solidFill>
                  <a:srgbClr val="C00000"/>
                </a:solidFill>
              </a:rPr>
              <a:t>Pelaksana</a:t>
            </a:r>
            <a:r>
              <a:rPr lang="en-MY" sz="3600" b="1" dirty="0" smtClean="0">
                <a:solidFill>
                  <a:srgbClr val="C00000"/>
                </a:solidFill>
              </a:rPr>
              <a:t> (PPP) Staff</a:t>
            </a:r>
            <a:endParaRPr lang="en-MY" sz="3600" b="1" dirty="0">
              <a:solidFill>
                <a:srgbClr val="C00000"/>
              </a:solidFill>
            </a:endParaRPr>
          </a:p>
        </p:txBody>
      </p:sp>
      <p:sp>
        <p:nvSpPr>
          <p:cNvPr id="9" name="Rectangle 8"/>
          <p:cNvSpPr/>
          <p:nvPr/>
        </p:nvSpPr>
        <p:spPr>
          <a:xfrm>
            <a:off x="1219200" y="4953000"/>
            <a:ext cx="10896600" cy="1323439"/>
          </a:xfrm>
          <a:prstGeom prst="rect">
            <a:avLst/>
          </a:prstGeom>
          <a:solidFill>
            <a:schemeClr val="bg1">
              <a:lumMod val="95000"/>
            </a:schemeClr>
          </a:solidFill>
        </p:spPr>
        <p:txBody>
          <a:bodyPr wrap="square">
            <a:spAutoFit/>
          </a:bodyPr>
          <a:lstStyle/>
          <a:p>
            <a:r>
              <a:rPr lang="en-MY" sz="1600" i="1" dirty="0" smtClean="0"/>
              <a:t>Concerns </a:t>
            </a:r>
            <a:r>
              <a:rPr lang="en-MY" sz="1600" i="1" dirty="0"/>
              <a:t>regarding the nomenclature of university administration in Australia and the UK have featured in the higher education literature for over a decade. In response, </a:t>
            </a:r>
            <a:r>
              <a:rPr lang="en-MY" sz="1600" b="1" i="1" dirty="0">
                <a:solidFill>
                  <a:srgbClr val="FF0000"/>
                </a:solidFill>
              </a:rPr>
              <a:t>a significant nomenclature shift is occurring, with Australian universities replacing the term ‘General Staff’ to describe all administrative and technical staff, in favour of ‘Professional Staff</a:t>
            </a:r>
            <a:r>
              <a:rPr lang="en-MY" sz="1600" b="1" i="1" dirty="0" smtClean="0">
                <a:solidFill>
                  <a:srgbClr val="FF0000"/>
                </a:solidFill>
              </a:rPr>
              <a:t>’. </a:t>
            </a:r>
            <a:r>
              <a:rPr lang="en-MY" sz="1600" i="1" dirty="0" smtClean="0"/>
              <a:t>[</a:t>
            </a:r>
            <a:r>
              <a:rPr lang="en-MY" sz="1600" i="1" dirty="0"/>
              <a:t>The rise of ‘professional staff’ and demise of the ‘non-academic’: a study of university staffing nomenclature preferences (2012</a:t>
            </a:r>
            <a:r>
              <a:rPr lang="en-MY" sz="1600" i="1" dirty="0" smtClean="0"/>
              <a:t>), Darlene </a:t>
            </a:r>
            <a:r>
              <a:rPr lang="en-MY" sz="1600" i="1" dirty="0" err="1"/>
              <a:t>Sebalj</a:t>
            </a:r>
            <a:r>
              <a:rPr lang="en-MY" sz="1600" i="1" dirty="0"/>
              <a:t> , Allyson Holbrook  &amp; Sid </a:t>
            </a:r>
            <a:r>
              <a:rPr lang="en-MY" sz="1600" i="1" dirty="0" smtClean="0"/>
              <a:t>Bourke)</a:t>
            </a:r>
            <a:endParaRPr lang="en-MY" sz="1600" i="1" dirty="0"/>
          </a:p>
        </p:txBody>
      </p:sp>
    </p:spTree>
    <p:extLst>
      <p:ext uri="{BB962C8B-B14F-4D97-AF65-F5344CB8AC3E}">
        <p14:creationId xmlns:p14="http://schemas.microsoft.com/office/powerpoint/2010/main" val="89444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2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2084</TotalTime>
  <Words>1885</Words>
  <Application>Microsoft Office PowerPoint</Application>
  <PresentationFormat>Custom</PresentationFormat>
  <Paragraphs>595</Paragraphs>
  <Slides>36</Slides>
  <Notes>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2_Office Theme</vt:lpstr>
      <vt:lpstr>THE PAST, PRESENT AND FUTURE  OF UNIVERSITY ADMINISTRATORS:  UTM SCENARIO </vt:lpstr>
      <vt:lpstr>Content</vt:lpstr>
      <vt:lpstr>PowerPoint Presentation</vt:lpstr>
      <vt:lpstr>10 Shifts of Malaysia Education Blue Print</vt:lpstr>
      <vt:lpstr>PowerPoint Presentation</vt:lpstr>
      <vt:lpstr>PowerPoint Presentation</vt:lpstr>
      <vt:lpstr>PowerPoint Presentation</vt:lpstr>
      <vt:lpstr>University Administrators</vt:lpstr>
      <vt:lpstr>University Administrators</vt:lpstr>
      <vt:lpstr>PowerPoint Presentation</vt:lpstr>
      <vt:lpstr>Current UTM PPPs Landscape </vt:lpstr>
      <vt:lpstr>Current PPP Landscape </vt:lpstr>
      <vt:lpstr>Distribution by Scheme and Grade</vt:lpstr>
      <vt:lpstr>Academic Staff vs PPP</vt:lpstr>
      <vt:lpstr>Administrator (&gt;41) Profile </vt:lpstr>
      <vt:lpstr>Administrator (&gt;41) Profile </vt:lpstr>
      <vt:lpstr>PowerPoint Presentation</vt:lpstr>
      <vt:lpstr>Environmental Scanning</vt:lpstr>
      <vt:lpstr>PowerPoint Presentation</vt:lpstr>
      <vt:lpstr>PowerPoint Presentation</vt:lpstr>
      <vt:lpstr>Future UTM Administrators</vt:lpstr>
      <vt:lpstr>PowerPoint Presentation</vt:lpstr>
      <vt:lpstr>PowerPoint Presentation</vt:lpstr>
      <vt:lpstr>Current Staff Development Trend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sp-punithavalli</dc:creator>
  <cp:lastModifiedBy>sp-punithavalli</cp:lastModifiedBy>
  <cp:revision>109</cp:revision>
  <dcterms:created xsi:type="dcterms:W3CDTF">2006-08-16T00:00:00Z</dcterms:created>
  <dcterms:modified xsi:type="dcterms:W3CDTF">2018-08-28T21:18:14Z</dcterms:modified>
</cp:coreProperties>
</file>