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90" r:id="rId3"/>
    <p:sldId id="287" r:id="rId4"/>
    <p:sldId id="296" r:id="rId5"/>
    <p:sldId id="292" r:id="rId6"/>
    <p:sldId id="299" r:id="rId7"/>
    <p:sldId id="300" r:id="rId8"/>
    <p:sldId id="291" r:id="rId9"/>
    <p:sldId id="303" r:id="rId10"/>
    <p:sldId id="301" r:id="rId11"/>
    <p:sldId id="302" r:id="rId12"/>
    <p:sldId id="305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66"/>
    <a:srgbClr val="FFFF99"/>
    <a:srgbClr val="CCECFF"/>
    <a:srgbClr val="CC66FF"/>
    <a:srgbClr val="FFFFCC"/>
    <a:srgbClr val="333333"/>
    <a:srgbClr val="660066"/>
    <a:srgbClr val="FF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87" autoAdjust="0"/>
  </p:normalViewPr>
  <p:slideViewPr>
    <p:cSldViewPr snapToGrid="0">
      <p:cViewPr varScale="1">
        <p:scale>
          <a:sx n="63" d="100"/>
          <a:sy n="63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77EB8-0D1C-422C-B0F0-91AA624AE6B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55EDFE-64BC-4342-A3B2-2DF47241FFA6}">
      <dgm:prSet phldrT="[Text]"/>
      <dgm:spPr>
        <a:solidFill>
          <a:schemeClr val="accent3">
            <a:lumMod val="50000"/>
            <a:alpha val="50000"/>
          </a:schemeClr>
        </a:solidFill>
      </dgm:spPr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Execution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189E969-53CA-45E3-AF58-E9ED49568FD1}" type="parTrans" cxnId="{2E586CB2-63A4-4677-A8FD-5FEE836736DB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32F1F15-9DBC-48E7-A19E-75E76CF1D867}" type="sibTrans" cxnId="{2E586CB2-63A4-4677-A8FD-5FEE836736DB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49D5A9D-541E-4810-A300-CC7DC084CE37}">
      <dgm:prSet phldrT="[Text]"/>
      <dgm:spPr>
        <a:solidFill>
          <a:schemeClr val="accent2">
            <a:lumMod val="50000"/>
            <a:alpha val="50000"/>
          </a:schemeClr>
        </a:solidFill>
      </dgm:spPr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Result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B5CB935-DF59-4AED-9C91-A3E6C41472B4}" type="parTrans" cxnId="{425F3FD0-BBEC-4FD8-8671-1FD56EA1C39D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9E11233-C6E1-4CAF-A3AE-C1D95B5B5722}" type="sibTrans" cxnId="{425F3FD0-BBEC-4FD8-8671-1FD56EA1C39D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C6C1F5B-A937-4DBA-A0AB-F580B6000D45}">
      <dgm:prSet phldrT="[Text]"/>
      <dgm:spPr>
        <a:solidFill>
          <a:schemeClr val="accent6">
            <a:lumMod val="50000"/>
            <a:alpha val="50000"/>
          </a:schemeClr>
        </a:solidFill>
      </dgm:spPr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Feedback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0D932C5-B051-4F5B-9932-4C2FE05D06BE}" type="parTrans" cxnId="{E9868109-3466-4D78-BFF4-771E7CA1FE15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BA12F91-6C99-4AB7-9403-322FBB871206}" type="sibTrans" cxnId="{E9868109-3466-4D78-BFF4-771E7CA1FE15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5E1FAE3-2AA2-4095-8345-859F02E32AE1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Recognition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1B71270-9608-47CB-A543-4148CA1B2AF1}" type="parTrans" cxnId="{46759496-5CDB-4D86-A5FD-6C2DDDCE77EF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7FD7918-41BA-4DE1-940F-893F75C67B7F}" type="sibTrans" cxnId="{46759496-5CDB-4D86-A5FD-6C2DDDCE77EF}">
      <dgm:prSet/>
      <dgm:spPr/>
      <dgm:t>
        <a:bodyPr/>
        <a:lstStyle/>
        <a:p>
          <a:endParaRPr lang="en-US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8EA057A-6AB0-4FBB-A85F-E15CA23D692C}" type="pres">
      <dgm:prSet presAssocID="{DA177EB8-0D1C-422C-B0F0-91AA624AE6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F43CAA-7B6C-434B-8B33-124FC2CCB0E0}" type="pres">
      <dgm:prSet presAssocID="{CA55EDFE-64BC-4342-A3B2-2DF47241FFA6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025A6-8D1D-4AE0-836A-78C81AFF538E}" type="pres">
      <dgm:prSet presAssocID="{032F1F15-9DBC-48E7-A19E-75E76CF1D867}" presName="space" presStyleCnt="0"/>
      <dgm:spPr/>
    </dgm:pt>
    <dgm:pt modelId="{D1C50950-37FA-425F-AE50-42FEF175262D}" type="pres">
      <dgm:prSet presAssocID="{749D5A9D-541E-4810-A300-CC7DC084CE3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03C6C-C37C-4AFE-9571-0EAE4E182C10}" type="pres">
      <dgm:prSet presAssocID="{89E11233-C6E1-4CAF-A3AE-C1D95B5B5722}" presName="space" presStyleCnt="0"/>
      <dgm:spPr/>
    </dgm:pt>
    <dgm:pt modelId="{5EB8968B-A14A-4364-8230-3B6392CFD2EF}" type="pres">
      <dgm:prSet presAssocID="{0C6C1F5B-A937-4DBA-A0AB-F580B6000D45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8F9CF-2439-414C-9707-DC5AB6BF38E5}" type="pres">
      <dgm:prSet presAssocID="{2BA12F91-6C99-4AB7-9403-322FBB871206}" presName="space" presStyleCnt="0"/>
      <dgm:spPr/>
    </dgm:pt>
    <dgm:pt modelId="{D986B7C6-72F4-41DC-A3D5-28883E830505}" type="pres">
      <dgm:prSet presAssocID="{55E1FAE3-2AA2-4095-8345-859F02E32AE1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842DDB-C098-48AC-83CE-01B618F60574}" type="presOf" srcId="{55E1FAE3-2AA2-4095-8345-859F02E32AE1}" destId="{D986B7C6-72F4-41DC-A3D5-28883E830505}" srcOrd="0" destOrd="0" presId="urn:microsoft.com/office/officeart/2005/8/layout/venn3"/>
    <dgm:cxn modelId="{2E586CB2-63A4-4677-A8FD-5FEE836736DB}" srcId="{DA177EB8-0D1C-422C-B0F0-91AA624AE6B8}" destId="{CA55EDFE-64BC-4342-A3B2-2DF47241FFA6}" srcOrd="0" destOrd="0" parTransId="{0189E969-53CA-45E3-AF58-E9ED49568FD1}" sibTransId="{032F1F15-9DBC-48E7-A19E-75E76CF1D867}"/>
    <dgm:cxn modelId="{DF17ACB5-E8D8-45E2-9BDF-6AF90A4A2746}" type="presOf" srcId="{0C6C1F5B-A937-4DBA-A0AB-F580B6000D45}" destId="{5EB8968B-A14A-4364-8230-3B6392CFD2EF}" srcOrd="0" destOrd="0" presId="urn:microsoft.com/office/officeart/2005/8/layout/venn3"/>
    <dgm:cxn modelId="{BFD403D3-CCCB-416F-9D83-02BE9F9527DD}" type="presOf" srcId="{CA55EDFE-64BC-4342-A3B2-2DF47241FFA6}" destId="{46F43CAA-7B6C-434B-8B33-124FC2CCB0E0}" srcOrd="0" destOrd="0" presId="urn:microsoft.com/office/officeart/2005/8/layout/venn3"/>
    <dgm:cxn modelId="{E9868109-3466-4D78-BFF4-771E7CA1FE15}" srcId="{DA177EB8-0D1C-422C-B0F0-91AA624AE6B8}" destId="{0C6C1F5B-A937-4DBA-A0AB-F580B6000D45}" srcOrd="2" destOrd="0" parTransId="{80D932C5-B051-4F5B-9932-4C2FE05D06BE}" sibTransId="{2BA12F91-6C99-4AB7-9403-322FBB871206}"/>
    <dgm:cxn modelId="{425F3FD0-BBEC-4FD8-8671-1FD56EA1C39D}" srcId="{DA177EB8-0D1C-422C-B0F0-91AA624AE6B8}" destId="{749D5A9D-541E-4810-A300-CC7DC084CE37}" srcOrd="1" destOrd="0" parTransId="{8B5CB935-DF59-4AED-9C91-A3E6C41472B4}" sibTransId="{89E11233-C6E1-4CAF-A3AE-C1D95B5B5722}"/>
    <dgm:cxn modelId="{46759496-5CDB-4D86-A5FD-6C2DDDCE77EF}" srcId="{DA177EB8-0D1C-422C-B0F0-91AA624AE6B8}" destId="{55E1FAE3-2AA2-4095-8345-859F02E32AE1}" srcOrd="3" destOrd="0" parTransId="{51B71270-9608-47CB-A543-4148CA1B2AF1}" sibTransId="{C7FD7918-41BA-4DE1-940F-893F75C67B7F}"/>
    <dgm:cxn modelId="{7851A99F-CB17-4C89-9031-758DBCAC7766}" type="presOf" srcId="{DA177EB8-0D1C-422C-B0F0-91AA624AE6B8}" destId="{68EA057A-6AB0-4FBB-A85F-E15CA23D692C}" srcOrd="0" destOrd="0" presId="urn:microsoft.com/office/officeart/2005/8/layout/venn3"/>
    <dgm:cxn modelId="{692197CF-B6AE-4C0E-B970-5604D47ADB2F}" type="presOf" srcId="{749D5A9D-541E-4810-A300-CC7DC084CE37}" destId="{D1C50950-37FA-425F-AE50-42FEF175262D}" srcOrd="0" destOrd="0" presId="urn:microsoft.com/office/officeart/2005/8/layout/venn3"/>
    <dgm:cxn modelId="{497E8420-D32A-4E0F-AD40-2259487F98D5}" type="presParOf" srcId="{68EA057A-6AB0-4FBB-A85F-E15CA23D692C}" destId="{46F43CAA-7B6C-434B-8B33-124FC2CCB0E0}" srcOrd="0" destOrd="0" presId="urn:microsoft.com/office/officeart/2005/8/layout/venn3"/>
    <dgm:cxn modelId="{6C852C73-E8A5-412F-8052-1372F04678FE}" type="presParOf" srcId="{68EA057A-6AB0-4FBB-A85F-E15CA23D692C}" destId="{572025A6-8D1D-4AE0-836A-78C81AFF538E}" srcOrd="1" destOrd="0" presId="urn:microsoft.com/office/officeart/2005/8/layout/venn3"/>
    <dgm:cxn modelId="{DA11D31E-0950-494B-9AAD-8B921C464634}" type="presParOf" srcId="{68EA057A-6AB0-4FBB-A85F-E15CA23D692C}" destId="{D1C50950-37FA-425F-AE50-42FEF175262D}" srcOrd="2" destOrd="0" presId="urn:microsoft.com/office/officeart/2005/8/layout/venn3"/>
    <dgm:cxn modelId="{5AE29A5D-411C-4E40-9DE2-DBFA466E3BBB}" type="presParOf" srcId="{68EA057A-6AB0-4FBB-A85F-E15CA23D692C}" destId="{24F03C6C-C37C-4AFE-9571-0EAE4E182C10}" srcOrd="3" destOrd="0" presId="urn:microsoft.com/office/officeart/2005/8/layout/venn3"/>
    <dgm:cxn modelId="{0CD7E3A0-F765-48B7-88AE-5781AB2B95F4}" type="presParOf" srcId="{68EA057A-6AB0-4FBB-A85F-E15CA23D692C}" destId="{5EB8968B-A14A-4364-8230-3B6392CFD2EF}" srcOrd="4" destOrd="0" presId="urn:microsoft.com/office/officeart/2005/8/layout/venn3"/>
    <dgm:cxn modelId="{E65E5780-D799-4AB6-B4EF-6CE2606B82A2}" type="presParOf" srcId="{68EA057A-6AB0-4FBB-A85F-E15CA23D692C}" destId="{A1B8F9CF-2439-414C-9707-DC5AB6BF38E5}" srcOrd="5" destOrd="0" presId="urn:microsoft.com/office/officeart/2005/8/layout/venn3"/>
    <dgm:cxn modelId="{EF7A0D43-6C15-4668-A42B-4E58CDA70CB2}" type="presParOf" srcId="{68EA057A-6AB0-4FBB-A85F-E15CA23D692C}" destId="{D986B7C6-72F4-41DC-A3D5-28883E83050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43CAA-7B6C-434B-8B33-124FC2CCB0E0}">
      <dsp:nvSpPr>
        <dsp:cNvPr id="0" name=""/>
        <dsp:cNvSpPr/>
      </dsp:nvSpPr>
      <dsp:spPr>
        <a:xfrm>
          <a:off x="2381" y="1514739"/>
          <a:ext cx="2389187" cy="2389187"/>
        </a:xfrm>
        <a:prstGeom prst="ellipse">
          <a:avLst/>
        </a:prstGeom>
        <a:solidFill>
          <a:schemeClr val="accent3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4130" rIns="13148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Execution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52269" y="1864627"/>
        <a:ext cx="1689411" cy="1689411"/>
      </dsp:txXfrm>
    </dsp:sp>
    <dsp:sp modelId="{D1C50950-37FA-425F-AE50-42FEF175262D}">
      <dsp:nvSpPr>
        <dsp:cNvPr id="0" name=""/>
        <dsp:cNvSpPr/>
      </dsp:nvSpPr>
      <dsp:spPr>
        <a:xfrm>
          <a:off x="1913731" y="1514739"/>
          <a:ext cx="2389187" cy="2389187"/>
        </a:xfrm>
        <a:prstGeom prst="ellipse">
          <a:avLst/>
        </a:prstGeom>
        <a:solidFill>
          <a:schemeClr val="accent2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4130" rIns="13148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Result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263619" y="1864627"/>
        <a:ext cx="1689411" cy="1689411"/>
      </dsp:txXfrm>
    </dsp:sp>
    <dsp:sp modelId="{5EB8968B-A14A-4364-8230-3B6392CFD2EF}">
      <dsp:nvSpPr>
        <dsp:cNvPr id="0" name=""/>
        <dsp:cNvSpPr/>
      </dsp:nvSpPr>
      <dsp:spPr>
        <a:xfrm>
          <a:off x="3825081" y="1514739"/>
          <a:ext cx="2389187" cy="2389187"/>
        </a:xfrm>
        <a:prstGeom prst="ellipse">
          <a:avLst/>
        </a:prstGeom>
        <a:solidFill>
          <a:schemeClr val="accent6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4130" rIns="13148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Feedback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74969" y="1864627"/>
        <a:ext cx="1689411" cy="1689411"/>
      </dsp:txXfrm>
    </dsp:sp>
    <dsp:sp modelId="{D986B7C6-72F4-41DC-A3D5-28883E830505}">
      <dsp:nvSpPr>
        <dsp:cNvPr id="0" name=""/>
        <dsp:cNvSpPr/>
      </dsp:nvSpPr>
      <dsp:spPr>
        <a:xfrm>
          <a:off x="5736431" y="1514739"/>
          <a:ext cx="2389187" cy="2389187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4130" rIns="13148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Recognition</a:t>
          </a:r>
          <a:endParaRPr lang="en-US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086319" y="1864627"/>
        <a:ext cx="1689411" cy="1689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B2978-9D0C-448B-AFD3-27EC6D3A02DD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4E5D4-B9BA-4B71-A902-C9A30983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2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4E5D4-B9BA-4B71-A902-C9A3098323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3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3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4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02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4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0C05A-5498-4BB5-B8B1-801480A08BB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6765E-531A-4E27-B825-F7CFD3FD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9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5"/>
          <a:stretch/>
        </p:blipFill>
        <p:spPr>
          <a:xfrm>
            <a:off x="-2936277" y="-14988"/>
            <a:ext cx="11980342" cy="6858000"/>
          </a:xfrm>
          <a:prstGeom prst="flowChartInputOutpu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4714" y="2908090"/>
            <a:ext cx="4512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6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AMANAT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DAN </a:t>
            </a:r>
          </a:p>
          <a:p>
            <a:r>
              <a:rPr lang="en-US" sz="4400" dirty="0" smtClean="0">
                <a:solidFill>
                  <a:srgbClr val="000066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HARAPAN</a:t>
            </a:r>
          </a:p>
          <a:p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SIMPOSIUM PENTADBIR </a:t>
            </a:r>
            <a:r>
              <a:rPr lang="en-US" sz="28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sz="2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113" y="0"/>
            <a:ext cx="1885950" cy="112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132320" y="4282440"/>
            <a:ext cx="1691640" cy="16611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73240" y="3002280"/>
            <a:ext cx="1691640" cy="1661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79720" y="899160"/>
            <a:ext cx="701040" cy="7010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96440" y="4130040"/>
            <a:ext cx="701040" cy="7010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" y="2529840"/>
            <a:ext cx="1478280" cy="14935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 ut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38400" y="1280160"/>
            <a:ext cx="4983480" cy="486156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1760" y="2781304"/>
            <a:ext cx="4600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Peranan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Pentadbir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73480" y="1097280"/>
            <a:ext cx="1920240" cy="19812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73480" y="1386840"/>
            <a:ext cx="1889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Pengurus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Manusia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ewangan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Penyelidikan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" y="2880360"/>
            <a:ext cx="1493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Menguruskan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pentadbiran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79320" y="4831080"/>
            <a:ext cx="1798320" cy="17678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6960" y="5410200"/>
            <a:ext cx="147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penasihatan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29840" y="441960"/>
            <a:ext cx="1341120" cy="13258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99360" y="716280"/>
            <a:ext cx="140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pematuhan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89320" y="822960"/>
            <a:ext cx="701040" cy="7010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40" y="228600"/>
            <a:ext cx="1394460" cy="929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7640" y="1764982"/>
            <a:ext cx="4404360" cy="29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mages 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 ut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640" y="739144"/>
            <a:ext cx="4968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Buat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enungan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Raleway Light" panose="020B0604020202020204" charset="0"/>
              <a:cs typeface="Arial" panose="020B0604020202020204" pitchFamily="34" charset="0"/>
            </a:endParaRPr>
          </a:p>
          <a:p>
            <a:pPr algn="ctr"/>
            <a:endParaRPr lang="en-US" sz="4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5920" y="2042160"/>
            <a:ext cx="5730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Di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penghujung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hari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sebelum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kita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menutup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mata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sebelum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tidur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sentiasa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berlapang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dada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memaafkan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kekurangan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kekhilafan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manusia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….agar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keesokan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harinya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kita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mulakan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tanpa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dendam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Brush Script MT" panose="03060802040406070304" pitchFamily="66" charset="0"/>
                <a:cs typeface="Arial" panose="020B0604020202020204" pitchFamily="34" charset="0"/>
              </a:rPr>
              <a:t>sengketa</a:t>
            </a:r>
            <a:r>
              <a:rPr lang="en-US" sz="4000" dirty="0" smtClean="0">
                <a:latin typeface="Brush Script MT" panose="03060802040406070304" pitchFamily="66" charset="0"/>
                <a:cs typeface="Arial" panose="020B0604020202020204" pitchFamily="34" charset="0"/>
              </a:rPr>
              <a:t>…..</a:t>
            </a:r>
            <a:endParaRPr lang="en-US" sz="4000" dirty="0">
              <a:latin typeface="Brush Script MT" panose="030608020404060703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 ut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27664"/>
            <a:ext cx="6263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Peringatan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Pentadbir</a:t>
            </a:r>
            <a:endParaRPr lang="en-US" sz="1600" b="1" dirty="0">
              <a:latin typeface="Raleway Light" panose="020B0604020202020204" charset="0"/>
              <a:cs typeface="Arial" panose="020B0604020202020204" pitchFamily="34" charset="0"/>
            </a:endParaRPr>
          </a:p>
          <a:p>
            <a:pPr algn="ctr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" y="2255520"/>
            <a:ext cx="32461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Janganlah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cuti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sakit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sedangkan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sakit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Kerana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menghimpun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ma’asiat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iaitu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berbohong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gaji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haram.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9120" y="1584960"/>
            <a:ext cx="32461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Tunjukkanlah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penghargaanmu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umat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gunapakaikan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kelebihan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kecekapanmu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selaku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penjawat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kesan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perkhidmatanmu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mendalam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lubuk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" y="3886200"/>
            <a:ext cx="2987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Ingatlah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sesungguhnya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orang-orang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perhatian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disebabkan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sikapmu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segala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berhasil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diselesaikan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lancer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7680" y="4770120"/>
            <a:ext cx="32461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detik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TERLAMBAT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tinggalkan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pekerjeaanmu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selesai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tugasmu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dituntut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hisab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4360" y="3794760"/>
            <a:ext cx="3246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Ingatlah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sesungguhnya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punya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anak-anak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belajar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para guru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seperti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mengajar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orang lain.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Balasan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untukmu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sepadan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perbuatanmu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12480" y="5669280"/>
            <a:ext cx="3246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Sesungguhnya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perintah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Allah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menyampaikan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amanah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berhak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menerimanya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4840" y="2026920"/>
            <a:ext cx="32461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Terimalah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pelanggan-pelangganmu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kendali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segala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kekurangan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kerana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bukanlah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malaikat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bukan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pula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syaitan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membaik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pulih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apa-apa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kekurangan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kesalahan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kerana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kamu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perantara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penyelesaian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HARAPAN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" y="6370320"/>
            <a:ext cx="2727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Daripada</a:t>
            </a:r>
            <a:r>
              <a:rPr lang="en-US" sz="1000" dirty="0" smtClean="0"/>
              <a:t> Sheikh </a:t>
            </a:r>
            <a:r>
              <a:rPr lang="en-US" sz="1000" dirty="0" err="1" smtClean="0"/>
              <a:t>Mutawalli</a:t>
            </a:r>
            <a:r>
              <a:rPr lang="en-US" sz="1000" dirty="0" smtClean="0"/>
              <a:t> </a:t>
            </a:r>
            <a:r>
              <a:rPr lang="en-US" sz="1000" dirty="0" err="1"/>
              <a:t>r</a:t>
            </a:r>
            <a:r>
              <a:rPr lang="en-US" sz="1000" dirty="0" err="1" smtClean="0"/>
              <a:t>ahmatullah</a:t>
            </a:r>
            <a:r>
              <a:rPr lang="en-US" sz="1000" dirty="0" smtClean="0"/>
              <a:t> </a:t>
            </a:r>
            <a:r>
              <a:rPr lang="en-US" sz="1000" dirty="0" err="1" smtClean="0"/>
              <a:t>laihi</a:t>
            </a:r>
            <a:r>
              <a:rPr lang="en-US" sz="1000" dirty="0" smtClean="0"/>
              <a:t>, </a:t>
            </a:r>
            <a:r>
              <a:rPr lang="en-US" sz="1000" dirty="0" err="1" smtClean="0"/>
              <a:t>Kaherah</a:t>
            </a:r>
            <a:r>
              <a:rPr lang="en-US" sz="1000" dirty="0" smtClean="0"/>
              <a:t>, </a:t>
            </a:r>
            <a:r>
              <a:rPr lang="en-US" sz="1000" dirty="0" err="1" smtClean="0"/>
              <a:t>Mesir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163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" y="335280"/>
            <a:ext cx="58521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	Seorang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pemuda kehilangan kasutnya di laut, lalu dia menulis di pinggir pantai... </a:t>
            </a:r>
          </a:p>
          <a:p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LAUT INI PENCURI!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s-MY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	Tak lama datanglah seorang nelayan yang membawa hasil tangkapan ikan yang begitu banyak,            lalu dia menulis di pantai</a:t>
            </a:r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ms-MY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LAUT </a:t>
            </a:r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INI BAIK HATI!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Seorang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pemuda tenggelam di laut...lalu ibunya menulis di pantai...</a:t>
            </a:r>
          </a:p>
          <a:p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s-MY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LAUT </a:t>
            </a:r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INI PEMBUNUH!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s-MY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	Tak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lama datanglah seorang lelaki yang menemui sebongkah mutiara di dalam lautan, </a:t>
            </a:r>
          </a:p>
          <a:p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lalu dia menulis di pantai</a:t>
            </a:r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ms-MY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LAUT </a:t>
            </a:r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INI PENUH BERKAT!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Kemudian datanglah ombak besar dan menghapuskan semua tulisan di pantai itu.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1280" y="746760"/>
            <a:ext cx="554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Maka, </a:t>
            </a:r>
          </a:p>
          <a:p>
            <a:r>
              <a:rPr lang="ms-MY" b="1" i="1" dirty="0">
                <a:latin typeface="Arial" panose="020B0604020202020204" pitchFamily="34" charset="0"/>
                <a:cs typeface="Arial" panose="020B0604020202020204" pitchFamily="34" charset="0"/>
              </a:rPr>
              <a:t>JANGAN RISAUKAN KATA ORANG KERANA SETIAP ORANG MEMBACA DUNIA DENGAN PEMAHAMAN DAN PENGALAMAN BERBEZA.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61760" y="2097048"/>
            <a:ext cx="5623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Teruslah melangkah selama engkau di jalan yang baik... meski terkadang kebaikan takkan </a:t>
            </a:r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sentiasa dihargai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s-MY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Jangan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menjelaskan dirimu kepada sesiapa pun..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menyukai mu tak pelu tahu tentang semua kebaikan yang kamu lakukan</a:t>
            </a:r>
          </a:p>
          <a:p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ms-MY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yang membencimu tidak percaya tentang kebaikan yang masih ada pada dirimu.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s-MY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Hidup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bukan tentang siapa yang terbaik,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Tapi </a:t>
            </a:r>
            <a:r>
              <a:rPr lang="ms-MY" i="1" dirty="0">
                <a:latin typeface="Arial" panose="020B0604020202020204" pitchFamily="34" charset="0"/>
                <a:cs typeface="Arial" panose="020B0604020202020204" pitchFamily="34" charset="0"/>
              </a:rPr>
              <a:t>tentang siapa yang mahu berbuat baik dan sentiasa memperbaiki </a:t>
            </a:r>
            <a:r>
              <a:rPr lang="ms-MY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diri.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logo ut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8900160" y="4876800"/>
            <a:ext cx="1996440" cy="1767840"/>
          </a:xfrm>
          <a:prstGeom prst="hexagon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5379720" y="3032760"/>
            <a:ext cx="1996440" cy="176784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7040880" y="2087880"/>
            <a:ext cx="1996440" cy="1767840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xagon 1"/>
          <p:cNvSpPr/>
          <p:nvPr/>
        </p:nvSpPr>
        <p:spPr>
          <a:xfrm>
            <a:off x="5334000" y="1097280"/>
            <a:ext cx="1996440" cy="176784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logo ut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3040" y="1676400"/>
            <a:ext cx="20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Attracting top talent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9920" y="2651760"/>
            <a:ext cx="20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Embracing change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3505200"/>
            <a:ext cx="207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the  leaders of tomorrow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7147560" y="4069080"/>
            <a:ext cx="1996440" cy="1767840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25640" y="4724400"/>
            <a:ext cx="227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Sustaining health and safety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8778240" y="2971800"/>
            <a:ext cx="1996440" cy="1767840"/>
          </a:xfrm>
          <a:prstGeom prst="hexagon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63000" y="3368040"/>
            <a:ext cx="207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employee experience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" y="3672840"/>
            <a:ext cx="4998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Administrator Challenges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69680" y="5501640"/>
            <a:ext cx="20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in Technology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0" y="0"/>
            <a:ext cx="12192000" cy="3535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logo ut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345420"/>
            <a:ext cx="1341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Enables, empowers, engages and creates experience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40853" y="1387298"/>
            <a:ext cx="14737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Coaches, mentors and thought leaders of the organization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22006" y="537762"/>
            <a:ext cx="158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Destroys status quo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846037" y="1693846"/>
            <a:ext cx="146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Relies heavily on technology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65126" y="858618"/>
            <a:ext cx="1906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 enabling center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946005" y="2277234"/>
            <a:ext cx="137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experience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65252" y="2248160"/>
            <a:ext cx="167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Shapes and leads strategy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95600" y="1354757"/>
            <a:ext cx="1562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and changing workforce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84300" y="785161"/>
            <a:ext cx="195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employee outputs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91247" y="2175817"/>
            <a:ext cx="150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Unlock human potential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628607" y="1561683"/>
            <a:ext cx="1795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recognition and feedback with employee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641567" y="1594545"/>
            <a:ext cx="1947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design, implementation and iteration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stCxn id="38" idx="2"/>
          </p:cNvCxnSpPr>
          <p:nvPr/>
        </p:nvCxnSpPr>
        <p:spPr>
          <a:xfrm>
            <a:off x="670560" y="1514971"/>
            <a:ext cx="0" cy="3590429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767840" y="253753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712720" y="110497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657600" y="214129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617720" y="278137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608320" y="128785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98920" y="230893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620000" y="264421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641080" y="116593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616440" y="247657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11597640" y="223273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0698480" y="2720419"/>
            <a:ext cx="0" cy="343654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0" y="5130780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 and Fire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40853" y="5978009"/>
            <a:ext cx="147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‘Police’ of the organization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76286" y="4515402"/>
            <a:ext cx="158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status quo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49880" y="5576237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Clearly define workforce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30020" y="4732321"/>
            <a:ext cx="195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employee inputs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967447" y="6045220"/>
            <a:ext cx="1505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gaps in job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659087" y="5889843"/>
            <a:ext cx="179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appraisals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695606" y="4592418"/>
            <a:ext cx="1906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center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702527" y="5694105"/>
            <a:ext cx="194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year project design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915525" y="6119336"/>
            <a:ext cx="1377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Payroll, compensation and benefit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2412" y="6149600"/>
            <a:ext cx="167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Didn’t define and leads strategy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846037" y="5641006"/>
            <a:ext cx="146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technology advanced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3550920"/>
            <a:ext cx="12192000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920" y="3581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696200" y="3063240"/>
            <a:ext cx="5158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JOB LOOK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4" y="1471131"/>
            <a:ext cx="606186" cy="40338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>
          <a:xfrm>
            <a:off x="1295400" y="2528548"/>
            <a:ext cx="430574" cy="31834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899160"/>
            <a:ext cx="309562" cy="30956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839" y="2236286"/>
            <a:ext cx="369753" cy="36975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99" y="2499359"/>
            <a:ext cx="350521" cy="35052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8"/>
          <a:stretch/>
        </p:blipFill>
        <p:spPr>
          <a:xfrm>
            <a:off x="4056415" y="2743200"/>
            <a:ext cx="637504" cy="50292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02" y="1950720"/>
            <a:ext cx="579120" cy="57912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417" y="1147783"/>
            <a:ext cx="360978" cy="36097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242" y="2682240"/>
            <a:ext cx="365760" cy="36576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0" y="2270760"/>
            <a:ext cx="487680" cy="48768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1328946"/>
            <a:ext cx="382014" cy="382014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0" y="6499861"/>
            <a:ext cx="3400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©thefutureorganization.com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8825" y="785814"/>
            <a:ext cx="422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9200" y="1814513"/>
            <a:ext cx="190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5861" y="1795462"/>
            <a:ext cx="190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6" y="2843215"/>
            <a:ext cx="30289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problem solving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Thinking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People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Coordinating with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Emotional Intelligence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Judgment and Decision Making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Service Orientation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Negotiation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Cognitive Flexibility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731" y="2824161"/>
            <a:ext cx="30289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 problem solving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Coordinating with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Thinking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Negotiation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Service Orientation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Judgment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Decision Making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Listening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628775"/>
            <a:ext cx="847725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2624137"/>
            <a:ext cx="847725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5853113"/>
            <a:ext cx="847725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43" y="434340"/>
            <a:ext cx="4492925" cy="2976563"/>
          </a:xfrm>
          <a:prstGeom prst="rect">
            <a:avLst/>
          </a:prstGeom>
        </p:spPr>
      </p:pic>
      <p:pic>
        <p:nvPicPr>
          <p:cNvPr id="15" name="Picture 14" descr="logo ut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876" y="5929313"/>
            <a:ext cx="3400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of Jobs Report, World Economic Forum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59080" y="1264920"/>
            <a:ext cx="3032760" cy="515112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ut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0"/>
            <a:ext cx="627888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6640" y="2727960"/>
            <a:ext cx="384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Cognitive readin</a:t>
            </a:r>
            <a:r>
              <a:rPr lang="en-US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ss can be defined as the mental preparation that leaders develop so that they, and their teams, are prepared to face tomorrow’s dynamic, ill-defined, and unpredictable challenges for leaders to thrive in today’s volatile, uncertain, complex, and ambiguous (VUCA) business environment which underpin the Industrial Revolution 4.0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6560" y="533400"/>
            <a:ext cx="3535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Competencies for  Leadership in the Future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87111"/>
          <a:stretch/>
        </p:blipFill>
        <p:spPr>
          <a:xfrm>
            <a:off x="6949440" y="6379210"/>
            <a:ext cx="4953000" cy="4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 ut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0" y="576263"/>
            <a:ext cx="1447800" cy="1983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802" t="21667" r="26714"/>
          <a:stretch/>
        </p:blipFill>
        <p:spPr>
          <a:xfrm>
            <a:off x="6690360" y="352784"/>
            <a:ext cx="2971800" cy="1887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" y="2713996"/>
            <a:ext cx="2849880" cy="1813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237" y="4506277"/>
            <a:ext cx="2143125" cy="2143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850" y="417195"/>
            <a:ext cx="2857500" cy="1543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6F596E"/>
              </a:clrFrom>
              <a:clrTo>
                <a:srgbClr val="6F596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799" y="4841557"/>
            <a:ext cx="1772603" cy="1772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7160" y="2670148"/>
            <a:ext cx="2610802" cy="195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7477" y="1590675"/>
            <a:ext cx="1152525" cy="1152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31880" y="1417320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think??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2651760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perkara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disebut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hebat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0" y="4922520"/>
            <a:ext cx="3043646" cy="1654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5016" y="4911090"/>
            <a:ext cx="2725674" cy="19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68386"/>
            <a:ext cx="4267199" cy="2819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169920"/>
            <a:ext cx="3169920" cy="3444240"/>
          </a:xfrm>
          <a:prstGeom prst="rect">
            <a:avLst/>
          </a:prstGeom>
        </p:spPr>
      </p:pic>
      <p:pic>
        <p:nvPicPr>
          <p:cNvPr id="4" name="Picture 3" descr="logo ut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1290" b="18743"/>
          <a:stretch/>
        </p:blipFill>
        <p:spPr>
          <a:xfrm>
            <a:off x="2386964" y="4008120"/>
            <a:ext cx="4745356" cy="261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2903" t="33292" r="20429" b="28840"/>
          <a:stretch/>
        </p:blipFill>
        <p:spPr>
          <a:xfrm>
            <a:off x="6263640" y="609600"/>
            <a:ext cx="3215640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 ut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91105739"/>
              </p:ext>
            </p:extLst>
          </p:nvPr>
        </p:nvGraphicFramePr>
        <p:xfrm>
          <a:off x="2124392" y="11044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1097280"/>
            <a:ext cx="422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2042" y="4206240"/>
            <a:ext cx="716280" cy="716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143" b="17429"/>
          <a:stretch/>
        </p:blipFill>
        <p:spPr>
          <a:xfrm>
            <a:off x="6610478" y="4069080"/>
            <a:ext cx="1154301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6323" y="4114799"/>
            <a:ext cx="822961" cy="822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19" y="4130039"/>
            <a:ext cx="904081" cy="9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ut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94" y="413976"/>
            <a:ext cx="1872970" cy="6147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714504"/>
            <a:ext cx="4600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Teras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UTM</a:t>
            </a:r>
          </a:p>
          <a:p>
            <a:pPr algn="ctr"/>
            <a:r>
              <a:rPr lang="en-US" sz="1600" b="1" dirty="0">
                <a:latin typeface="Raleway Light" panose="020B060402020202020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latin typeface="Raleway Light" panose="020B0604020202020204" charset="0"/>
                <a:cs typeface="Arial" panose="020B0604020202020204" pitchFamily="34" charset="0"/>
              </a:rPr>
              <a:t>pindaan</a:t>
            </a:r>
            <a:r>
              <a:rPr lang="en-US" sz="1600" b="1" dirty="0">
                <a:latin typeface="Raleway Light" panose="020B0604020202020204" charset="0"/>
                <a:cs typeface="Arial" panose="020B0604020202020204" pitchFamily="34" charset="0"/>
              </a:rPr>
              <a:t> 2018)</a:t>
            </a:r>
          </a:p>
          <a:p>
            <a:pPr algn="ctr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457450" y="3557588"/>
            <a:ext cx="1085850" cy="11144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14613" y="3757613"/>
            <a:ext cx="75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Prinsip</a:t>
            </a:r>
            <a:r>
              <a:rPr lang="en-US" sz="1400" dirty="0" smtClean="0">
                <a:latin typeface="Raleway Light"/>
              </a:rPr>
              <a:t> </a:t>
            </a:r>
          </a:p>
          <a:p>
            <a:pPr algn="ctr"/>
            <a:r>
              <a:rPr lang="en-US" sz="1400" dirty="0" err="1" smtClean="0">
                <a:latin typeface="Raleway Light"/>
              </a:rPr>
              <a:t>dan</a:t>
            </a:r>
            <a:r>
              <a:rPr lang="en-US" sz="1400" dirty="0" smtClean="0">
                <a:latin typeface="Raleway Light"/>
              </a:rPr>
              <a:t> </a:t>
            </a:r>
            <a:r>
              <a:rPr lang="en-US" sz="1400" dirty="0" err="1" smtClean="0">
                <a:latin typeface="Raleway Light"/>
              </a:rPr>
              <a:t>Etika</a:t>
            </a:r>
            <a:endParaRPr lang="en-US" sz="1400" dirty="0">
              <a:latin typeface="Raleway Light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29001" y="4786313"/>
            <a:ext cx="900112" cy="9001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95663" y="499586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Raleway Light"/>
              </a:rPr>
              <a:t>N</a:t>
            </a:r>
            <a:r>
              <a:rPr lang="en-US" sz="1400" dirty="0" err="1" smtClean="0">
                <a:latin typeface="Raleway Light"/>
              </a:rPr>
              <a:t>ilai</a:t>
            </a:r>
            <a:r>
              <a:rPr lang="en-US" sz="1400" dirty="0" smtClean="0">
                <a:latin typeface="Raleway Light"/>
              </a:rPr>
              <a:t> moral</a:t>
            </a:r>
            <a:endParaRPr lang="en-US" sz="1400" dirty="0">
              <a:latin typeface="Raleway Ligh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414961" y="795337"/>
            <a:ext cx="1300163" cy="12049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214936" y="1247774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Keterangkuman</a:t>
            </a:r>
            <a:endParaRPr lang="en-US" sz="1400" dirty="0">
              <a:latin typeface="Raleway Ligh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543424" y="147638"/>
            <a:ext cx="1152524" cy="1181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81489" y="557212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Kebersamaan</a:t>
            </a:r>
            <a:endParaRPr lang="en-US" sz="1400" dirty="0">
              <a:latin typeface="Raleway Ligh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95699" y="814390"/>
            <a:ext cx="1152524" cy="1181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05189" y="1238251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Keserakanan</a:t>
            </a:r>
            <a:endParaRPr lang="en-US" sz="1400" dirty="0">
              <a:latin typeface="Raleway Ligh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01039" y="0"/>
            <a:ext cx="1152524" cy="1181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67678" y="314325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Penyampaian</a:t>
            </a:r>
            <a:r>
              <a:rPr lang="en-US" sz="1400" dirty="0" smtClean="0">
                <a:latin typeface="Raleway Light"/>
              </a:rPr>
              <a:t> </a:t>
            </a:r>
            <a:r>
              <a:rPr lang="en-US" sz="1400" dirty="0" err="1" smtClean="0">
                <a:latin typeface="Raleway Light"/>
              </a:rPr>
              <a:t>Tinggi</a:t>
            </a:r>
            <a:endParaRPr lang="en-US" sz="1400" dirty="0">
              <a:latin typeface="Raleway Ligh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186989" y="1462088"/>
            <a:ext cx="1152524" cy="1181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967915" y="1871663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Integrasi</a:t>
            </a:r>
            <a:endParaRPr lang="en-US" sz="1400" dirty="0">
              <a:latin typeface="Raleway Ligh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253537" y="3800477"/>
            <a:ext cx="1152524" cy="1181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020177" y="4238625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Raleway Light"/>
              </a:rPr>
              <a:t>Mengimbangi</a:t>
            </a:r>
            <a:endParaRPr lang="en-US" sz="1400" dirty="0">
              <a:latin typeface="Raleway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9" t="8726"/>
          <a:stretch/>
        </p:blipFill>
        <p:spPr>
          <a:xfrm>
            <a:off x="2338933" y="114300"/>
            <a:ext cx="8476703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8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619</Words>
  <Application>Microsoft Office PowerPoint</Application>
  <PresentationFormat>Widescreen</PresentationFormat>
  <Paragraphs>129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Brush Script MT</vt:lpstr>
      <vt:lpstr>Calibri</vt:lpstr>
      <vt:lpstr>Calibri Light</vt:lpstr>
      <vt:lpstr>Cooper Black</vt:lpstr>
      <vt:lpstr>Raleway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116</cp:revision>
  <dcterms:created xsi:type="dcterms:W3CDTF">2018-08-15T01:42:26Z</dcterms:created>
  <dcterms:modified xsi:type="dcterms:W3CDTF">2018-08-28T10:07:02Z</dcterms:modified>
</cp:coreProperties>
</file>